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314" r:id="rId3"/>
    <p:sldId id="274" r:id="rId4"/>
    <p:sldId id="384" r:id="rId5"/>
    <p:sldId id="385" r:id="rId6"/>
    <p:sldId id="387" r:id="rId7"/>
    <p:sldId id="388" r:id="rId8"/>
    <p:sldId id="397" r:id="rId9"/>
    <p:sldId id="398" r:id="rId10"/>
    <p:sldId id="399" r:id="rId11"/>
    <p:sldId id="400" r:id="rId12"/>
    <p:sldId id="401" r:id="rId13"/>
    <p:sldId id="406" r:id="rId14"/>
    <p:sldId id="412" r:id="rId15"/>
    <p:sldId id="411" r:id="rId16"/>
    <p:sldId id="413" r:id="rId17"/>
    <p:sldId id="404" r:id="rId18"/>
    <p:sldId id="414" r:id="rId19"/>
    <p:sldId id="416" r:id="rId20"/>
    <p:sldId id="41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83EF52-3CD2-4CD3-AE40-8243C373796A}" v="126" dt="2019-11-29T11:13:08.8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9" autoAdjust="0"/>
    <p:restoredTop sz="85900" autoAdjust="0"/>
  </p:normalViewPr>
  <p:slideViewPr>
    <p:cSldViewPr snapToGrid="0" snapToObjects="1">
      <p:cViewPr varScale="1">
        <p:scale>
          <a:sx n="62" d="100"/>
          <a:sy n="62" d="100"/>
        </p:scale>
        <p:origin x="1260" y="72"/>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27/04/2020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3767265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2316349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3520060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3316796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3724172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2823211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1249190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19</a:t>
            </a:fld>
            <a:endParaRPr lang="en-GB" dirty="0"/>
          </a:p>
        </p:txBody>
      </p:sp>
    </p:spTree>
    <p:extLst>
      <p:ext uri="{BB962C8B-B14F-4D97-AF65-F5344CB8AC3E}">
        <p14:creationId xmlns:p14="http://schemas.microsoft.com/office/powerpoint/2010/main" val="1835788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20</a:t>
            </a:fld>
            <a:endParaRPr lang="en-GB" dirty="0"/>
          </a:p>
        </p:txBody>
      </p:sp>
    </p:spTree>
    <p:extLst>
      <p:ext uri="{BB962C8B-B14F-4D97-AF65-F5344CB8AC3E}">
        <p14:creationId xmlns:p14="http://schemas.microsoft.com/office/powerpoint/2010/main" val="2215743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2745210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1165689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Put pupils into groups of 4-6 pupils. Ask 1 member of each group to leave the room briefly. The remaining members of the group should select a word from the Vocabulary Mat. They will have to take it in turns to explain the meaning of this word without saying the word itself or any derivation of the word (e.g. if the word was ‘accompanied’, pupils should not use the words ‘accompany’ or ‘accompanying’. </a:t>
            </a:r>
          </a:p>
          <a:p>
            <a:pPr marL="0" indent="0">
              <a:buNone/>
            </a:pPr>
            <a:endParaRPr lang="en-GB" dirty="0"/>
          </a:p>
          <a:p>
            <a:pPr marL="0" indent="0">
              <a:buNone/>
            </a:pPr>
            <a:r>
              <a:rPr lang="en-GB" dirty="0"/>
              <a:t>Ask the pupils to return to the room. See how many clues they need to guess the word that has been chosen. Explicitly discuss which clue gave it away and what makes a quality clue. </a:t>
            </a:r>
          </a:p>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2960745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Knowledge Mats can be helpful to support learning. </a:t>
            </a:r>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2692028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3212204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2274102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3034721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1076189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tm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1527" y="1984223"/>
            <a:ext cx="9967652" cy="2054474"/>
          </a:xfrm>
        </p:spPr>
        <p:txBody>
          <a:bodyPr>
            <a:noAutofit/>
          </a:bodyPr>
          <a:lstStyle/>
          <a:p>
            <a:r>
              <a:rPr lang="en-GB" sz="4000" dirty="0">
                <a:solidFill>
                  <a:srgbClr val="002060"/>
                </a:solidFill>
              </a:rPr>
              <a:t>.</a:t>
            </a:r>
            <a:r>
              <a:rPr lang="en-GB" sz="4000" dirty="0">
                <a:solidFill>
                  <a:schemeClr val="tx2"/>
                </a:solidFill>
              </a:rPr>
              <a:t> </a:t>
            </a:r>
          </a:p>
          <a:p>
            <a:endParaRPr lang="en-GB" sz="4000" dirty="0">
              <a:solidFill>
                <a:schemeClr val="tx2"/>
              </a:solidFill>
            </a:endParaRPr>
          </a:p>
          <a:p>
            <a:endParaRPr lang="en-US" sz="4000" dirty="0">
              <a:solidFill>
                <a:schemeClr val="tx2"/>
              </a:solidFill>
            </a:endParaRPr>
          </a:p>
        </p:txBody>
      </p:sp>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a:t>PiXL Club Ltd endeavour to trace and contact copyright owners. If there are any inadvertent omissions or errors in the acknowledgements or usage, this is unintended and PiXL will remedy these on written notification.</a:t>
            </a:r>
          </a:p>
        </p:txBody>
      </p:sp>
      <p:sp>
        <p:nvSpPr>
          <p:cNvPr id="6" name="TextBox 5"/>
          <p:cNvSpPr txBox="1"/>
          <p:nvPr/>
        </p:nvSpPr>
        <p:spPr>
          <a:xfrm>
            <a:off x="4356847" y="4043446"/>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January 2020</a:t>
            </a:r>
          </a:p>
        </p:txBody>
      </p:sp>
      <p:sp>
        <p:nvSpPr>
          <p:cNvPr id="7" name="TextBox 6"/>
          <p:cNvSpPr txBox="1"/>
          <p:nvPr/>
        </p:nvSpPr>
        <p:spPr>
          <a:xfrm>
            <a:off x="4213800" y="6301429"/>
            <a:ext cx="3783106" cy="338554"/>
          </a:xfrm>
          <a:prstGeom prst="rect">
            <a:avLst/>
          </a:prstGeom>
          <a:noFill/>
        </p:spPr>
        <p:txBody>
          <a:bodyPr wrap="square" rtlCol="0">
            <a:spAutoFit/>
          </a:bodyPr>
          <a:lstStyle/>
          <a:p>
            <a:r>
              <a:rPr lang="en-GB" sz="1600" dirty="0"/>
              <a:t>© Copyright The PiXL Club Limited, 2019</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600343" y="368526"/>
            <a:ext cx="1284605" cy="14109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2085474" y="1984223"/>
            <a:ext cx="8712284" cy="17578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rPr>
              <a:t>Y5 M6a Can identify 3-D shapes from 2-D representations</a:t>
            </a:r>
            <a:endParaRPr lang="en-GB" sz="4400" dirty="0">
              <a:solidFill>
                <a:srgbClr val="002060"/>
              </a:solidFill>
            </a:endParaRP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11480" y="1828801"/>
            <a:ext cx="4273288" cy="445310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A 3-D shape is a </a:t>
            </a:r>
            <a:r>
              <a:rPr lang="en-GB" sz="3200" b="1" dirty="0">
                <a:solidFill>
                  <a:srgbClr val="002060"/>
                </a:solidFill>
              </a:rPr>
              <a:t>solid</a:t>
            </a:r>
            <a:r>
              <a:rPr lang="en-GB" sz="3200" dirty="0">
                <a:solidFill>
                  <a:srgbClr val="002060"/>
                </a:solidFill>
              </a:rPr>
              <a:t> shape. It has a </a:t>
            </a:r>
            <a:r>
              <a:rPr lang="en-GB" sz="3200" b="1" dirty="0">
                <a:solidFill>
                  <a:srgbClr val="002060"/>
                </a:solidFill>
              </a:rPr>
              <a:t>length</a:t>
            </a:r>
            <a:r>
              <a:rPr lang="en-GB" sz="3200" dirty="0">
                <a:solidFill>
                  <a:srgbClr val="002060"/>
                </a:solidFill>
              </a:rPr>
              <a:t>, </a:t>
            </a:r>
            <a:r>
              <a:rPr lang="en-GB" sz="3200" b="1" dirty="0">
                <a:solidFill>
                  <a:srgbClr val="002060"/>
                </a:solidFill>
              </a:rPr>
              <a:t>width</a:t>
            </a:r>
            <a:r>
              <a:rPr lang="en-GB" sz="3200" dirty="0">
                <a:solidFill>
                  <a:srgbClr val="002060"/>
                </a:solidFill>
              </a:rPr>
              <a:t> and </a:t>
            </a:r>
            <a:r>
              <a:rPr lang="en-GB" sz="3200" b="1" dirty="0">
                <a:solidFill>
                  <a:srgbClr val="002060"/>
                </a:solidFill>
              </a:rPr>
              <a:t>height</a:t>
            </a:r>
            <a:r>
              <a:rPr lang="en-GB" sz="3200" dirty="0">
                <a:solidFill>
                  <a:srgbClr val="002060"/>
                </a:solidFill>
              </a:rPr>
              <a:t>. This means they can be seen all the way around.</a:t>
            </a:r>
          </a:p>
          <a:p>
            <a:pPr algn="ctr"/>
            <a:r>
              <a:rPr lang="en-GB" sz="3200" dirty="0">
                <a:solidFill>
                  <a:srgbClr val="002060"/>
                </a:solidFill>
              </a:rPr>
              <a:t>The ‘D’ stands for the word </a:t>
            </a:r>
            <a:r>
              <a:rPr lang="en-GB" sz="3200" b="1" dirty="0">
                <a:solidFill>
                  <a:srgbClr val="002060"/>
                </a:solidFill>
              </a:rPr>
              <a:t>dimensional</a:t>
            </a:r>
            <a:r>
              <a:rPr lang="en-GB" sz="32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EE9CB543-BF5B-4566-AAA6-893BC92E9BC2}"/>
              </a:ext>
            </a:extLst>
          </p:cNvPr>
          <p:cNvPicPr>
            <a:picLocks noChangeAspect="1"/>
          </p:cNvPicPr>
          <p:nvPr/>
        </p:nvPicPr>
        <p:blipFill rotWithShape="1">
          <a:blip r:embed="rId5">
            <a:extLst>
              <a:ext uri="{28A0092B-C50C-407E-A947-70E740481C1C}">
                <a14:useLocalDpi xmlns:a14="http://schemas.microsoft.com/office/drawing/2010/main" val="0"/>
              </a:ext>
            </a:extLst>
          </a:blip>
          <a:srcRect l="5389" t="311" r="19464" b="-311"/>
          <a:stretch/>
        </p:blipFill>
        <p:spPr>
          <a:xfrm rot="5400000">
            <a:off x="5692489" y="1248751"/>
            <a:ext cx="4813142" cy="5544616"/>
          </a:xfrm>
          <a:prstGeom prst="rect">
            <a:avLst/>
          </a:prstGeom>
        </p:spPr>
      </p:pic>
      <p:sp>
        <p:nvSpPr>
          <p:cNvPr id="8" name="TextBox 7">
            <a:extLst>
              <a:ext uri="{FF2B5EF4-FFF2-40B4-BE49-F238E27FC236}">
                <a16:creationId xmlns:a16="http://schemas.microsoft.com/office/drawing/2014/main" id="{0AD4A905-EA44-4FC1-A1D0-3721AA1D960B}"/>
              </a:ext>
            </a:extLst>
          </p:cNvPr>
          <p:cNvSpPr txBox="1"/>
          <p:nvPr/>
        </p:nvSpPr>
        <p:spPr>
          <a:xfrm>
            <a:off x="5893237" y="3043254"/>
            <a:ext cx="1048685" cy="461665"/>
          </a:xfrm>
          <a:prstGeom prst="rect">
            <a:avLst/>
          </a:prstGeom>
          <a:noFill/>
        </p:spPr>
        <p:txBody>
          <a:bodyPr wrap="none" rtlCol="0">
            <a:spAutoFit/>
          </a:bodyPr>
          <a:lstStyle/>
          <a:p>
            <a:r>
              <a:rPr lang="en-GB" sz="2400" b="1" dirty="0">
                <a:solidFill>
                  <a:srgbClr val="002060"/>
                </a:solidFill>
              </a:rPr>
              <a:t>cuboid</a:t>
            </a:r>
          </a:p>
        </p:txBody>
      </p:sp>
      <p:sp>
        <p:nvSpPr>
          <p:cNvPr id="11" name="TextBox 10">
            <a:extLst>
              <a:ext uri="{FF2B5EF4-FFF2-40B4-BE49-F238E27FC236}">
                <a16:creationId xmlns:a16="http://schemas.microsoft.com/office/drawing/2014/main" id="{95EA5AE1-EAE9-4345-BBCF-8EA7A4A72783}"/>
              </a:ext>
            </a:extLst>
          </p:cNvPr>
          <p:cNvSpPr txBox="1"/>
          <p:nvPr/>
        </p:nvSpPr>
        <p:spPr>
          <a:xfrm>
            <a:off x="7583906" y="3013637"/>
            <a:ext cx="1204176" cy="461665"/>
          </a:xfrm>
          <a:prstGeom prst="rect">
            <a:avLst/>
          </a:prstGeom>
          <a:noFill/>
        </p:spPr>
        <p:txBody>
          <a:bodyPr wrap="none" rtlCol="0">
            <a:spAutoFit/>
          </a:bodyPr>
          <a:lstStyle/>
          <a:p>
            <a:r>
              <a:rPr lang="en-GB" sz="2400" b="1" dirty="0">
                <a:solidFill>
                  <a:srgbClr val="002060"/>
                </a:solidFill>
              </a:rPr>
              <a:t>cylinder</a:t>
            </a:r>
          </a:p>
        </p:txBody>
      </p:sp>
      <p:sp>
        <p:nvSpPr>
          <p:cNvPr id="12" name="TextBox 11">
            <a:extLst>
              <a:ext uri="{FF2B5EF4-FFF2-40B4-BE49-F238E27FC236}">
                <a16:creationId xmlns:a16="http://schemas.microsoft.com/office/drawing/2014/main" id="{A8D36EBF-CCEC-460D-8092-9FE1872F015A}"/>
              </a:ext>
            </a:extLst>
          </p:cNvPr>
          <p:cNvSpPr txBox="1"/>
          <p:nvPr/>
        </p:nvSpPr>
        <p:spPr>
          <a:xfrm>
            <a:off x="9498163" y="2970436"/>
            <a:ext cx="797141" cy="461665"/>
          </a:xfrm>
          <a:prstGeom prst="rect">
            <a:avLst/>
          </a:prstGeom>
          <a:noFill/>
        </p:spPr>
        <p:txBody>
          <a:bodyPr wrap="none" rtlCol="0">
            <a:spAutoFit/>
          </a:bodyPr>
          <a:lstStyle/>
          <a:p>
            <a:r>
              <a:rPr lang="en-GB" sz="2400" b="1" dirty="0">
                <a:solidFill>
                  <a:srgbClr val="002060"/>
                </a:solidFill>
              </a:rPr>
              <a:t>cone</a:t>
            </a:r>
          </a:p>
        </p:txBody>
      </p:sp>
      <p:sp>
        <p:nvSpPr>
          <p:cNvPr id="13" name="TextBox 12">
            <a:extLst>
              <a:ext uri="{FF2B5EF4-FFF2-40B4-BE49-F238E27FC236}">
                <a16:creationId xmlns:a16="http://schemas.microsoft.com/office/drawing/2014/main" id="{5E22D923-E537-46B2-AA2E-2B734AF3DD20}"/>
              </a:ext>
            </a:extLst>
          </p:cNvPr>
          <p:cNvSpPr txBox="1"/>
          <p:nvPr/>
        </p:nvSpPr>
        <p:spPr>
          <a:xfrm>
            <a:off x="4739574" y="4381789"/>
            <a:ext cx="2681866" cy="461665"/>
          </a:xfrm>
          <a:prstGeom prst="rect">
            <a:avLst/>
          </a:prstGeom>
          <a:noFill/>
        </p:spPr>
        <p:txBody>
          <a:bodyPr wrap="square" rtlCol="0">
            <a:spAutoFit/>
          </a:bodyPr>
          <a:lstStyle/>
          <a:p>
            <a:r>
              <a:rPr lang="en-GB" sz="2400" b="1" dirty="0">
                <a:solidFill>
                  <a:srgbClr val="002060"/>
                </a:solidFill>
              </a:rPr>
              <a:t>triangular pyramid</a:t>
            </a:r>
          </a:p>
        </p:txBody>
      </p:sp>
      <p:sp>
        <p:nvSpPr>
          <p:cNvPr id="14" name="TextBox 13">
            <a:extLst>
              <a:ext uri="{FF2B5EF4-FFF2-40B4-BE49-F238E27FC236}">
                <a16:creationId xmlns:a16="http://schemas.microsoft.com/office/drawing/2014/main" id="{E9D169DD-262E-4A35-B8AF-E680D2CE52E4}"/>
              </a:ext>
            </a:extLst>
          </p:cNvPr>
          <p:cNvSpPr txBox="1"/>
          <p:nvPr/>
        </p:nvSpPr>
        <p:spPr>
          <a:xfrm>
            <a:off x="7808154" y="4381789"/>
            <a:ext cx="798617" cy="461665"/>
          </a:xfrm>
          <a:prstGeom prst="rect">
            <a:avLst/>
          </a:prstGeom>
          <a:noFill/>
        </p:spPr>
        <p:txBody>
          <a:bodyPr wrap="none" rtlCol="0">
            <a:spAutoFit/>
          </a:bodyPr>
          <a:lstStyle/>
          <a:p>
            <a:r>
              <a:rPr lang="en-GB" sz="2400" b="1" dirty="0">
                <a:solidFill>
                  <a:srgbClr val="002060"/>
                </a:solidFill>
              </a:rPr>
              <a:t>cube</a:t>
            </a:r>
          </a:p>
        </p:txBody>
      </p:sp>
      <p:sp>
        <p:nvSpPr>
          <p:cNvPr id="15" name="TextBox 14">
            <a:extLst>
              <a:ext uri="{FF2B5EF4-FFF2-40B4-BE49-F238E27FC236}">
                <a16:creationId xmlns:a16="http://schemas.microsoft.com/office/drawing/2014/main" id="{13E174C4-C01A-47C1-86C7-4CB5ADBD6404}"/>
              </a:ext>
            </a:extLst>
          </p:cNvPr>
          <p:cNvSpPr txBox="1"/>
          <p:nvPr/>
        </p:nvSpPr>
        <p:spPr>
          <a:xfrm>
            <a:off x="8993486" y="4381789"/>
            <a:ext cx="3168352" cy="461665"/>
          </a:xfrm>
          <a:prstGeom prst="rect">
            <a:avLst/>
          </a:prstGeom>
          <a:noFill/>
        </p:spPr>
        <p:txBody>
          <a:bodyPr wrap="square" rtlCol="0">
            <a:spAutoFit/>
          </a:bodyPr>
          <a:lstStyle/>
          <a:p>
            <a:r>
              <a:rPr lang="en-GB" sz="2400" b="1" dirty="0">
                <a:solidFill>
                  <a:srgbClr val="002060"/>
                </a:solidFill>
              </a:rPr>
              <a:t>square-based pyramid</a:t>
            </a:r>
          </a:p>
        </p:txBody>
      </p:sp>
      <p:sp>
        <p:nvSpPr>
          <p:cNvPr id="16" name="TextBox 15">
            <a:extLst>
              <a:ext uri="{FF2B5EF4-FFF2-40B4-BE49-F238E27FC236}">
                <a16:creationId xmlns:a16="http://schemas.microsoft.com/office/drawing/2014/main" id="{0F69962F-535E-42DA-B88B-85D55C18734A}"/>
              </a:ext>
            </a:extLst>
          </p:cNvPr>
          <p:cNvSpPr txBox="1"/>
          <p:nvPr/>
        </p:nvSpPr>
        <p:spPr>
          <a:xfrm>
            <a:off x="5553086" y="6051070"/>
            <a:ext cx="1054841" cy="461665"/>
          </a:xfrm>
          <a:prstGeom prst="rect">
            <a:avLst/>
          </a:prstGeom>
          <a:noFill/>
        </p:spPr>
        <p:txBody>
          <a:bodyPr wrap="none" rtlCol="0">
            <a:spAutoFit/>
          </a:bodyPr>
          <a:lstStyle/>
          <a:p>
            <a:r>
              <a:rPr lang="en-GB" sz="2400" b="1" dirty="0">
                <a:solidFill>
                  <a:srgbClr val="002060"/>
                </a:solidFill>
              </a:rPr>
              <a:t>sphere</a:t>
            </a:r>
          </a:p>
        </p:txBody>
      </p:sp>
      <p:sp>
        <p:nvSpPr>
          <p:cNvPr id="17" name="TextBox 16">
            <a:extLst>
              <a:ext uri="{FF2B5EF4-FFF2-40B4-BE49-F238E27FC236}">
                <a16:creationId xmlns:a16="http://schemas.microsoft.com/office/drawing/2014/main" id="{4064C7AA-D2A1-4F30-919A-4E38EF685B74}"/>
              </a:ext>
            </a:extLst>
          </p:cNvPr>
          <p:cNvSpPr txBox="1"/>
          <p:nvPr/>
        </p:nvSpPr>
        <p:spPr>
          <a:xfrm>
            <a:off x="6974799" y="6067590"/>
            <a:ext cx="2233304" cy="461665"/>
          </a:xfrm>
          <a:prstGeom prst="rect">
            <a:avLst/>
          </a:prstGeom>
          <a:noFill/>
        </p:spPr>
        <p:txBody>
          <a:bodyPr wrap="none" rtlCol="0">
            <a:spAutoFit/>
          </a:bodyPr>
          <a:lstStyle/>
          <a:p>
            <a:r>
              <a:rPr lang="en-GB" sz="2400" b="1" dirty="0">
                <a:solidFill>
                  <a:srgbClr val="002060"/>
                </a:solidFill>
              </a:rPr>
              <a:t>triangular prism</a:t>
            </a:r>
          </a:p>
        </p:txBody>
      </p:sp>
      <p:sp>
        <p:nvSpPr>
          <p:cNvPr id="18" name="TextBox 17">
            <a:extLst>
              <a:ext uri="{FF2B5EF4-FFF2-40B4-BE49-F238E27FC236}">
                <a16:creationId xmlns:a16="http://schemas.microsoft.com/office/drawing/2014/main" id="{37FAC704-EE27-4363-825A-F2ABBE0F150C}"/>
              </a:ext>
            </a:extLst>
          </p:cNvPr>
          <p:cNvSpPr txBox="1"/>
          <p:nvPr/>
        </p:nvSpPr>
        <p:spPr>
          <a:xfrm>
            <a:off x="9312203" y="6067590"/>
            <a:ext cx="2390797" cy="461665"/>
          </a:xfrm>
          <a:prstGeom prst="rect">
            <a:avLst/>
          </a:prstGeom>
          <a:noFill/>
        </p:spPr>
        <p:txBody>
          <a:bodyPr wrap="square" rtlCol="0">
            <a:spAutoFit/>
          </a:bodyPr>
          <a:lstStyle/>
          <a:p>
            <a:r>
              <a:rPr lang="en-GB" sz="2400" b="1" dirty="0">
                <a:solidFill>
                  <a:srgbClr val="002060"/>
                </a:solidFill>
              </a:rPr>
              <a:t>hexagonal prism</a:t>
            </a:r>
          </a:p>
        </p:txBody>
      </p:sp>
    </p:spTree>
    <p:extLst>
      <p:ext uri="{BB962C8B-B14F-4D97-AF65-F5344CB8AC3E}">
        <p14:creationId xmlns:p14="http://schemas.microsoft.com/office/powerpoint/2010/main" val="249075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4"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7997" t="3051" r="55695" b="75629"/>
          <a:stretch/>
        </p:blipFill>
        <p:spPr>
          <a:xfrm>
            <a:off x="7058222" y="2599932"/>
            <a:ext cx="3137338" cy="2910840"/>
          </a:xfrm>
          <a:prstGeom prst="rect">
            <a:avLst/>
          </a:prstGeom>
        </p:spPr>
      </p:pic>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4">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11480" y="1828801"/>
            <a:ext cx="4273288" cy="445310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We can use the </a:t>
            </a:r>
            <a:r>
              <a:rPr lang="en-GB" sz="3200" b="1" dirty="0">
                <a:solidFill>
                  <a:srgbClr val="002060"/>
                </a:solidFill>
              </a:rPr>
              <a:t>properties</a:t>
            </a:r>
            <a:r>
              <a:rPr lang="en-GB" sz="3200" dirty="0">
                <a:solidFill>
                  <a:srgbClr val="002060"/>
                </a:solidFill>
              </a:rPr>
              <a:t> of a shape to describe or identify it. The </a:t>
            </a:r>
            <a:r>
              <a:rPr lang="en-GB" sz="3200" b="1" dirty="0">
                <a:solidFill>
                  <a:srgbClr val="002060"/>
                </a:solidFill>
              </a:rPr>
              <a:t>properties</a:t>
            </a:r>
            <a:r>
              <a:rPr lang="en-GB" sz="3200" dirty="0">
                <a:solidFill>
                  <a:srgbClr val="002060"/>
                </a:solidFill>
              </a:rPr>
              <a:t> for 3-D shapes include the number of </a:t>
            </a:r>
            <a:r>
              <a:rPr lang="en-GB" sz="3200" b="1" dirty="0">
                <a:solidFill>
                  <a:srgbClr val="002060"/>
                </a:solidFill>
              </a:rPr>
              <a:t>edges</a:t>
            </a:r>
            <a:r>
              <a:rPr lang="en-GB" sz="3200" dirty="0">
                <a:solidFill>
                  <a:srgbClr val="002060"/>
                </a:solidFill>
              </a:rPr>
              <a:t>, </a:t>
            </a:r>
            <a:r>
              <a:rPr lang="en-GB" sz="3200" b="1" dirty="0">
                <a:solidFill>
                  <a:srgbClr val="002060"/>
                </a:solidFill>
              </a:rPr>
              <a:t>faces</a:t>
            </a:r>
            <a:r>
              <a:rPr lang="en-GB" sz="3200" dirty="0">
                <a:solidFill>
                  <a:srgbClr val="002060"/>
                </a:solidFill>
              </a:rPr>
              <a:t> and </a:t>
            </a:r>
            <a:r>
              <a:rPr lang="en-GB" sz="3200" b="1" dirty="0">
                <a:solidFill>
                  <a:srgbClr val="002060"/>
                </a:solidFill>
              </a:rPr>
              <a:t>vertices</a:t>
            </a:r>
            <a:r>
              <a:rPr lang="en-GB" sz="32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5"/>
          <a:stretch>
            <a:fillRect/>
          </a:stretch>
        </p:blipFill>
        <p:spPr>
          <a:xfrm>
            <a:off x="10577662" y="420961"/>
            <a:ext cx="1468702" cy="970048"/>
          </a:xfrm>
          <a:prstGeom prst="rect">
            <a:avLst/>
          </a:prstGeom>
        </p:spPr>
      </p:pic>
      <p:sp>
        <p:nvSpPr>
          <p:cNvPr id="6" name="Rectangle 5"/>
          <p:cNvSpPr/>
          <p:nvPr/>
        </p:nvSpPr>
        <p:spPr>
          <a:xfrm>
            <a:off x="5432047" y="3030974"/>
            <a:ext cx="1135439" cy="769441"/>
          </a:xfrm>
          <a:prstGeom prst="rect">
            <a:avLst/>
          </a:prstGeom>
        </p:spPr>
        <p:txBody>
          <a:bodyPr wrap="none">
            <a:spAutoFit/>
          </a:bodyPr>
          <a:lstStyle/>
          <a:p>
            <a:r>
              <a:rPr lang="en-GB" sz="4400" dirty="0">
                <a:solidFill>
                  <a:srgbClr val="002060"/>
                </a:solidFill>
              </a:rPr>
              <a:t>face</a:t>
            </a:r>
            <a:endParaRPr lang="en-GB" sz="4400" dirty="0"/>
          </a:p>
        </p:txBody>
      </p:sp>
      <p:sp>
        <p:nvSpPr>
          <p:cNvPr id="19" name="Rectangle 18"/>
          <p:cNvSpPr/>
          <p:nvPr/>
        </p:nvSpPr>
        <p:spPr>
          <a:xfrm>
            <a:off x="10008323" y="2798653"/>
            <a:ext cx="1303690" cy="769441"/>
          </a:xfrm>
          <a:prstGeom prst="rect">
            <a:avLst/>
          </a:prstGeom>
        </p:spPr>
        <p:txBody>
          <a:bodyPr wrap="none">
            <a:spAutoFit/>
          </a:bodyPr>
          <a:lstStyle/>
          <a:p>
            <a:r>
              <a:rPr lang="en-GB" sz="4400" dirty="0">
                <a:solidFill>
                  <a:srgbClr val="002060"/>
                </a:solidFill>
              </a:rPr>
              <a:t>edge</a:t>
            </a:r>
            <a:endParaRPr lang="en-GB" sz="4400" dirty="0"/>
          </a:p>
        </p:txBody>
      </p:sp>
      <p:sp>
        <p:nvSpPr>
          <p:cNvPr id="20" name="Rectangle 19"/>
          <p:cNvSpPr/>
          <p:nvPr/>
        </p:nvSpPr>
        <p:spPr>
          <a:xfrm>
            <a:off x="6338886" y="5664862"/>
            <a:ext cx="2027874" cy="769441"/>
          </a:xfrm>
          <a:prstGeom prst="rect">
            <a:avLst/>
          </a:prstGeom>
        </p:spPr>
        <p:txBody>
          <a:bodyPr wrap="square">
            <a:spAutoFit/>
          </a:bodyPr>
          <a:lstStyle/>
          <a:p>
            <a:r>
              <a:rPr lang="en-GB" sz="4400" dirty="0">
                <a:solidFill>
                  <a:srgbClr val="002060"/>
                </a:solidFill>
              </a:rPr>
              <a:t>vertex</a:t>
            </a:r>
            <a:endParaRPr lang="en-GB" sz="4400" dirty="0"/>
          </a:p>
        </p:txBody>
      </p:sp>
      <p:sp>
        <p:nvSpPr>
          <p:cNvPr id="21" name="Arrow: Up 9">
            <a:extLst>
              <a:ext uri="{FF2B5EF4-FFF2-40B4-BE49-F238E27FC236}">
                <a16:creationId xmlns:a16="http://schemas.microsoft.com/office/drawing/2014/main" id="{A2DA713B-AC41-43EA-A95E-D4E0357E5550}"/>
              </a:ext>
            </a:extLst>
          </p:cNvPr>
          <p:cNvSpPr/>
          <p:nvPr/>
        </p:nvSpPr>
        <p:spPr>
          <a:xfrm rot="7565787" flipH="1">
            <a:off x="7183689" y="3130204"/>
            <a:ext cx="360681" cy="16887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Arrow: Up 9">
            <a:extLst>
              <a:ext uri="{FF2B5EF4-FFF2-40B4-BE49-F238E27FC236}">
                <a16:creationId xmlns:a16="http://schemas.microsoft.com/office/drawing/2014/main" id="{A2DA713B-AC41-43EA-A95E-D4E0357E5550}"/>
              </a:ext>
            </a:extLst>
          </p:cNvPr>
          <p:cNvSpPr/>
          <p:nvPr/>
        </p:nvSpPr>
        <p:spPr>
          <a:xfrm rot="14761839" flipV="1">
            <a:off x="8284905" y="5096950"/>
            <a:ext cx="370602" cy="115838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Arrow: Up 9">
            <a:extLst>
              <a:ext uri="{FF2B5EF4-FFF2-40B4-BE49-F238E27FC236}">
                <a16:creationId xmlns:a16="http://schemas.microsoft.com/office/drawing/2014/main" id="{A2DA713B-AC41-43EA-A95E-D4E0357E5550}"/>
              </a:ext>
            </a:extLst>
          </p:cNvPr>
          <p:cNvSpPr/>
          <p:nvPr/>
        </p:nvSpPr>
        <p:spPr>
          <a:xfrm rot="14025995" flipH="1">
            <a:off x="9876809" y="3350813"/>
            <a:ext cx="332963" cy="97411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34870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11480" y="1828801"/>
            <a:ext cx="11399520" cy="84863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dirty="0">
                <a:solidFill>
                  <a:srgbClr val="002060"/>
                </a:solidFill>
              </a:rPr>
              <a:t>We can use the </a:t>
            </a:r>
            <a:r>
              <a:rPr lang="en-GB" sz="2500" b="1" dirty="0">
                <a:solidFill>
                  <a:srgbClr val="002060"/>
                </a:solidFill>
              </a:rPr>
              <a:t>properties</a:t>
            </a:r>
            <a:r>
              <a:rPr lang="en-GB" sz="2500" dirty="0">
                <a:solidFill>
                  <a:srgbClr val="002060"/>
                </a:solidFill>
              </a:rPr>
              <a:t> of a shape to describe or identify it. The </a:t>
            </a:r>
            <a:r>
              <a:rPr lang="en-GB" sz="2500" b="1" dirty="0">
                <a:solidFill>
                  <a:srgbClr val="002060"/>
                </a:solidFill>
              </a:rPr>
              <a:t>properties</a:t>
            </a:r>
            <a:r>
              <a:rPr lang="en-GB" sz="2500" dirty="0">
                <a:solidFill>
                  <a:srgbClr val="002060"/>
                </a:solidFill>
              </a:rPr>
              <a:t> for 3-D shapes include the number of </a:t>
            </a:r>
            <a:r>
              <a:rPr lang="en-GB" sz="2500" b="1" dirty="0">
                <a:solidFill>
                  <a:srgbClr val="002060"/>
                </a:solidFill>
              </a:rPr>
              <a:t>edges</a:t>
            </a:r>
            <a:r>
              <a:rPr lang="en-GB" sz="2500" dirty="0">
                <a:solidFill>
                  <a:srgbClr val="002060"/>
                </a:solidFill>
              </a:rPr>
              <a:t>, </a:t>
            </a:r>
            <a:r>
              <a:rPr lang="en-GB" sz="2500" b="1" dirty="0">
                <a:solidFill>
                  <a:srgbClr val="002060"/>
                </a:solidFill>
              </a:rPr>
              <a:t>faces</a:t>
            </a:r>
            <a:r>
              <a:rPr lang="en-GB" sz="2500" dirty="0">
                <a:solidFill>
                  <a:srgbClr val="002060"/>
                </a:solidFill>
              </a:rPr>
              <a:t> and </a:t>
            </a:r>
            <a:r>
              <a:rPr lang="en-GB" sz="2500" b="1" dirty="0">
                <a:solidFill>
                  <a:srgbClr val="002060"/>
                </a:solidFill>
              </a:rPr>
              <a:t>vertices</a:t>
            </a:r>
            <a:r>
              <a:rPr lang="en-GB" sz="25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5" name="Rectangle: Rounded Corners 2">
            <a:extLst>
              <a:ext uri="{FF2B5EF4-FFF2-40B4-BE49-F238E27FC236}">
                <a16:creationId xmlns:a16="http://schemas.microsoft.com/office/drawing/2014/main" id="{675A7142-34F1-4E54-A85B-FF703025B360}"/>
              </a:ext>
            </a:extLst>
          </p:cNvPr>
          <p:cNvSpPr/>
          <p:nvPr/>
        </p:nvSpPr>
        <p:spPr>
          <a:xfrm>
            <a:off x="320337" y="2971944"/>
            <a:ext cx="3276303" cy="169553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A </a:t>
            </a:r>
            <a:r>
              <a:rPr lang="en-GB" sz="2800" b="1" dirty="0">
                <a:solidFill>
                  <a:srgbClr val="002060"/>
                </a:solidFill>
              </a:rPr>
              <a:t>face</a:t>
            </a:r>
            <a:r>
              <a:rPr lang="en-GB" sz="2800" dirty="0">
                <a:solidFill>
                  <a:srgbClr val="002060"/>
                </a:solidFill>
              </a:rPr>
              <a:t> is the surface of a shape. </a:t>
            </a:r>
          </a:p>
          <a:p>
            <a:pPr algn="ctr"/>
            <a:r>
              <a:rPr lang="en-GB" sz="2800" dirty="0">
                <a:solidFill>
                  <a:srgbClr val="002060"/>
                </a:solidFill>
              </a:rPr>
              <a:t>A face can be curved or flat. </a:t>
            </a:r>
          </a:p>
        </p:txBody>
      </p:sp>
      <p:pic>
        <p:nvPicPr>
          <p:cNvPr id="17" name="Picture 16">
            <a:extLst>
              <a:ext uri="{FF2B5EF4-FFF2-40B4-BE49-F238E27FC236}">
                <a16:creationId xmlns:a16="http://schemas.microsoft.com/office/drawing/2014/main" id="{49F1730A-6DF7-4C9F-9951-65600B6A8C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7107" y="4903006"/>
            <a:ext cx="1757532" cy="1508195"/>
          </a:xfrm>
          <a:prstGeom prst="rect">
            <a:avLst/>
          </a:prstGeom>
        </p:spPr>
      </p:pic>
      <p:sp>
        <p:nvSpPr>
          <p:cNvPr id="18" name="Rectangle: Rounded Corners 2">
            <a:extLst>
              <a:ext uri="{FF2B5EF4-FFF2-40B4-BE49-F238E27FC236}">
                <a16:creationId xmlns:a16="http://schemas.microsoft.com/office/drawing/2014/main" id="{675A7142-34F1-4E54-A85B-FF703025B360}"/>
              </a:ext>
            </a:extLst>
          </p:cNvPr>
          <p:cNvSpPr/>
          <p:nvPr/>
        </p:nvSpPr>
        <p:spPr>
          <a:xfrm>
            <a:off x="4077146" y="2971944"/>
            <a:ext cx="3276303" cy="169553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An </a:t>
            </a:r>
            <a:r>
              <a:rPr lang="en-GB" sz="2800" b="1" dirty="0">
                <a:solidFill>
                  <a:srgbClr val="002060"/>
                </a:solidFill>
              </a:rPr>
              <a:t>edge</a:t>
            </a:r>
            <a:r>
              <a:rPr lang="en-GB" sz="2800" dirty="0">
                <a:solidFill>
                  <a:srgbClr val="002060"/>
                </a:solidFill>
              </a:rPr>
              <a:t> is the line segment where two faces of a</a:t>
            </a:r>
          </a:p>
          <a:p>
            <a:pPr algn="ctr"/>
            <a:r>
              <a:rPr lang="en-GB" sz="2800" dirty="0">
                <a:solidFill>
                  <a:srgbClr val="002060"/>
                </a:solidFill>
              </a:rPr>
              <a:t> 3-D shape meet. </a:t>
            </a:r>
          </a:p>
        </p:txBody>
      </p:sp>
      <p:sp>
        <p:nvSpPr>
          <p:cNvPr id="24" name="Rectangle: Rounded Corners 2">
            <a:extLst>
              <a:ext uri="{FF2B5EF4-FFF2-40B4-BE49-F238E27FC236}">
                <a16:creationId xmlns:a16="http://schemas.microsoft.com/office/drawing/2014/main" id="{675A7142-34F1-4E54-A85B-FF703025B360}"/>
              </a:ext>
            </a:extLst>
          </p:cNvPr>
          <p:cNvSpPr/>
          <p:nvPr/>
        </p:nvSpPr>
        <p:spPr>
          <a:xfrm>
            <a:off x="7924801" y="2978534"/>
            <a:ext cx="3825240" cy="169553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A </a:t>
            </a:r>
            <a:r>
              <a:rPr lang="en-GB" sz="2800" b="1" dirty="0">
                <a:solidFill>
                  <a:srgbClr val="002060"/>
                </a:solidFill>
              </a:rPr>
              <a:t>vertex</a:t>
            </a:r>
            <a:r>
              <a:rPr lang="en-GB" sz="2800" dirty="0">
                <a:solidFill>
                  <a:srgbClr val="002060"/>
                </a:solidFill>
              </a:rPr>
              <a:t> (vertices when there is more than one) is the point where two edges meet.</a:t>
            </a:r>
          </a:p>
        </p:txBody>
      </p:sp>
      <p:pic>
        <p:nvPicPr>
          <p:cNvPr id="25" name="Picture 24">
            <a:extLst>
              <a:ext uri="{FF2B5EF4-FFF2-40B4-BE49-F238E27FC236}">
                <a16:creationId xmlns:a16="http://schemas.microsoft.com/office/drawing/2014/main" id="{E66926AC-5C9E-48F9-B569-B27C1C4A18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35177" y="4903006"/>
            <a:ext cx="2160240" cy="1719962"/>
          </a:xfrm>
          <a:prstGeom prst="rect">
            <a:avLst/>
          </a:prstGeom>
        </p:spPr>
      </p:pic>
      <p:pic>
        <p:nvPicPr>
          <p:cNvPr id="12" name="Picture 11"/>
          <p:cNvPicPr>
            <a:picLocks noChangeAspect="1"/>
          </p:cNvPicPr>
          <p:nvPr/>
        </p:nvPicPr>
        <p:blipFill>
          <a:blip r:embed="rId7"/>
          <a:stretch>
            <a:fillRect/>
          </a:stretch>
        </p:blipFill>
        <p:spPr>
          <a:xfrm>
            <a:off x="8725955" y="4826463"/>
            <a:ext cx="2333014" cy="1661279"/>
          </a:xfrm>
          <a:prstGeom prst="rect">
            <a:avLst/>
          </a:prstGeom>
        </p:spPr>
      </p:pic>
    </p:spTree>
    <p:extLst>
      <p:ext uri="{BB962C8B-B14F-4D97-AF65-F5344CB8AC3E}">
        <p14:creationId xmlns:p14="http://schemas.microsoft.com/office/powerpoint/2010/main" val="551189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7997" t="3051" r="55695" b="75629"/>
          <a:stretch/>
        </p:blipFill>
        <p:spPr>
          <a:xfrm>
            <a:off x="1396154" y="3476561"/>
            <a:ext cx="2624207" cy="2434754"/>
          </a:xfrm>
          <a:prstGeom prst="rect">
            <a:avLst/>
          </a:prstGeom>
        </p:spPr>
      </p:pic>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4">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5"/>
          <a:stretch>
            <a:fillRect/>
          </a:stretch>
        </p:blipFill>
        <p:spPr>
          <a:xfrm>
            <a:off x="10577662" y="420961"/>
            <a:ext cx="1468702" cy="970048"/>
          </a:xfrm>
          <a:prstGeom prst="rect">
            <a:avLst/>
          </a:prstGeom>
        </p:spPr>
      </p:pic>
      <p:sp>
        <p:nvSpPr>
          <p:cNvPr id="6" name="Rectangle 5"/>
          <p:cNvSpPr/>
          <p:nvPr/>
        </p:nvSpPr>
        <p:spPr>
          <a:xfrm>
            <a:off x="199698" y="3383785"/>
            <a:ext cx="1135439" cy="769441"/>
          </a:xfrm>
          <a:prstGeom prst="rect">
            <a:avLst/>
          </a:prstGeom>
        </p:spPr>
        <p:txBody>
          <a:bodyPr wrap="none">
            <a:spAutoFit/>
          </a:bodyPr>
          <a:lstStyle/>
          <a:p>
            <a:r>
              <a:rPr lang="en-GB" sz="4400" dirty="0">
                <a:solidFill>
                  <a:srgbClr val="002060"/>
                </a:solidFill>
              </a:rPr>
              <a:t>face</a:t>
            </a:r>
            <a:endParaRPr lang="en-GB" sz="4400" dirty="0"/>
          </a:p>
        </p:txBody>
      </p:sp>
      <p:sp>
        <p:nvSpPr>
          <p:cNvPr id="21" name="Arrow: Up 9">
            <a:extLst>
              <a:ext uri="{FF2B5EF4-FFF2-40B4-BE49-F238E27FC236}">
                <a16:creationId xmlns:a16="http://schemas.microsoft.com/office/drawing/2014/main" id="{A2DA713B-AC41-43EA-A95E-D4E0357E5550}"/>
              </a:ext>
            </a:extLst>
          </p:cNvPr>
          <p:cNvSpPr/>
          <p:nvPr/>
        </p:nvSpPr>
        <p:spPr>
          <a:xfrm rot="7565787" flipH="1">
            <a:off x="1519276" y="3992344"/>
            <a:ext cx="360681" cy="16887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Rounded Corners 2">
            <a:extLst>
              <a:ext uri="{FF2B5EF4-FFF2-40B4-BE49-F238E27FC236}">
                <a16:creationId xmlns:a16="http://schemas.microsoft.com/office/drawing/2014/main" id="{675A7142-34F1-4E54-A85B-FF703025B360}"/>
              </a:ext>
            </a:extLst>
          </p:cNvPr>
          <p:cNvSpPr/>
          <p:nvPr/>
        </p:nvSpPr>
        <p:spPr>
          <a:xfrm>
            <a:off x="436098" y="1871221"/>
            <a:ext cx="11399520" cy="98608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A </a:t>
            </a:r>
            <a:r>
              <a:rPr lang="en-GB" sz="3200" b="1" dirty="0">
                <a:solidFill>
                  <a:srgbClr val="002060"/>
                </a:solidFill>
              </a:rPr>
              <a:t>net</a:t>
            </a:r>
            <a:r>
              <a:rPr lang="en-GB" sz="3200" dirty="0">
                <a:solidFill>
                  <a:srgbClr val="002060"/>
                </a:solidFill>
              </a:rPr>
              <a:t> shows what a </a:t>
            </a:r>
            <a:r>
              <a:rPr lang="en-GB" sz="3200" b="1" dirty="0">
                <a:solidFill>
                  <a:srgbClr val="002060"/>
                </a:solidFill>
              </a:rPr>
              <a:t>3-D</a:t>
            </a:r>
            <a:r>
              <a:rPr lang="en-GB" sz="3200" dirty="0">
                <a:solidFill>
                  <a:srgbClr val="002060"/>
                </a:solidFill>
              </a:rPr>
              <a:t> shape would look like if opened out flat, </a:t>
            </a:r>
          </a:p>
          <a:p>
            <a:pPr algn="ctr"/>
            <a:r>
              <a:rPr lang="en-GB" sz="3200" dirty="0">
                <a:solidFill>
                  <a:srgbClr val="002060"/>
                </a:solidFill>
              </a:rPr>
              <a:t>as a </a:t>
            </a:r>
            <a:r>
              <a:rPr lang="en-GB" sz="3200" b="1" dirty="0">
                <a:solidFill>
                  <a:srgbClr val="002060"/>
                </a:solidFill>
              </a:rPr>
              <a:t>2-D representation</a:t>
            </a:r>
            <a:r>
              <a:rPr lang="en-GB" sz="3200" dirty="0">
                <a:solidFill>
                  <a:srgbClr val="002060"/>
                </a:solidFill>
              </a:rPr>
              <a:t>.</a:t>
            </a:r>
          </a:p>
        </p:txBody>
      </p:sp>
      <p:sp>
        <p:nvSpPr>
          <p:cNvPr id="8" name="Isosceles Triangle 7"/>
          <p:cNvSpPr/>
          <p:nvPr/>
        </p:nvSpPr>
        <p:spPr>
          <a:xfrm rot="10800000">
            <a:off x="9524094" y="5340783"/>
            <a:ext cx="990600" cy="1336422"/>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p:cNvSpPr/>
          <p:nvPr/>
        </p:nvSpPr>
        <p:spPr>
          <a:xfrm rot="16200000">
            <a:off x="8360325" y="4168484"/>
            <a:ext cx="990600" cy="1336422"/>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p:cNvSpPr/>
          <p:nvPr/>
        </p:nvSpPr>
        <p:spPr>
          <a:xfrm>
            <a:off x="9508338" y="2995383"/>
            <a:ext cx="990600" cy="1336422"/>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Isosceles Triangle 17"/>
          <p:cNvSpPr/>
          <p:nvPr/>
        </p:nvSpPr>
        <p:spPr>
          <a:xfrm rot="5400000">
            <a:off x="10672107" y="4173593"/>
            <a:ext cx="990600" cy="1336422"/>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9531456" y="4336286"/>
            <a:ext cx="952500" cy="100081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Speech Bubble: Rectangle 11">
            <a:extLst>
              <a:ext uri="{FF2B5EF4-FFF2-40B4-BE49-F238E27FC236}">
                <a16:creationId xmlns:a16="http://schemas.microsoft.com/office/drawing/2014/main" id="{754B2BB4-78FE-4590-829C-7D74AFB6860B}"/>
              </a:ext>
            </a:extLst>
          </p:cNvPr>
          <p:cNvSpPr/>
          <p:nvPr/>
        </p:nvSpPr>
        <p:spPr>
          <a:xfrm>
            <a:off x="4473438" y="3383785"/>
            <a:ext cx="3502918" cy="3010541"/>
          </a:xfrm>
          <a:prstGeom prst="wedgeRectCallout">
            <a:avLst>
              <a:gd name="adj1" fmla="val -68112"/>
              <a:gd name="adj2" fmla="val -22614"/>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200" dirty="0">
                <a:solidFill>
                  <a:srgbClr val="002060"/>
                </a:solidFill>
              </a:rPr>
              <a:t>A </a:t>
            </a:r>
            <a:r>
              <a:rPr lang="en-GB" sz="3200" b="1" dirty="0">
                <a:solidFill>
                  <a:srgbClr val="002060"/>
                </a:solidFill>
              </a:rPr>
              <a:t>net</a:t>
            </a:r>
            <a:r>
              <a:rPr lang="en-GB" sz="3200" dirty="0">
                <a:solidFill>
                  <a:srgbClr val="002060"/>
                </a:solidFill>
              </a:rPr>
              <a:t> can be folded up to make a </a:t>
            </a:r>
            <a:r>
              <a:rPr lang="en-GB" sz="3200" b="1" dirty="0">
                <a:solidFill>
                  <a:srgbClr val="002060"/>
                </a:solidFill>
              </a:rPr>
              <a:t>3-D shape</a:t>
            </a:r>
            <a:r>
              <a:rPr lang="en-GB" sz="3200" dirty="0">
                <a:solidFill>
                  <a:srgbClr val="002060"/>
                </a:solidFill>
              </a:rPr>
              <a:t>. You have to identify each of the faces of the shape.</a:t>
            </a:r>
          </a:p>
        </p:txBody>
      </p:sp>
    </p:spTree>
    <p:extLst>
      <p:ext uri="{BB962C8B-B14F-4D97-AF65-F5344CB8AC3E}">
        <p14:creationId xmlns:p14="http://schemas.microsoft.com/office/powerpoint/2010/main" val="33520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4" name="Rectangle: Rounded Corners 2">
            <a:extLst>
              <a:ext uri="{FF2B5EF4-FFF2-40B4-BE49-F238E27FC236}">
                <a16:creationId xmlns:a16="http://schemas.microsoft.com/office/drawing/2014/main" id="{675A7142-34F1-4E54-A85B-FF703025B360}"/>
              </a:ext>
            </a:extLst>
          </p:cNvPr>
          <p:cNvSpPr/>
          <p:nvPr/>
        </p:nvSpPr>
        <p:spPr>
          <a:xfrm>
            <a:off x="436098" y="1871221"/>
            <a:ext cx="11399520" cy="55193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rPr>
              <a:t>A </a:t>
            </a:r>
            <a:r>
              <a:rPr lang="en-GB" sz="2400" b="1" dirty="0">
                <a:solidFill>
                  <a:srgbClr val="002060"/>
                </a:solidFill>
              </a:rPr>
              <a:t>net</a:t>
            </a:r>
            <a:r>
              <a:rPr lang="en-GB" sz="2400" dirty="0">
                <a:solidFill>
                  <a:srgbClr val="002060"/>
                </a:solidFill>
              </a:rPr>
              <a:t> shows what a </a:t>
            </a:r>
            <a:r>
              <a:rPr lang="en-GB" sz="2400" b="1" dirty="0">
                <a:solidFill>
                  <a:srgbClr val="002060"/>
                </a:solidFill>
              </a:rPr>
              <a:t>3-D</a:t>
            </a:r>
            <a:r>
              <a:rPr lang="en-GB" sz="2400" dirty="0">
                <a:solidFill>
                  <a:srgbClr val="002060"/>
                </a:solidFill>
              </a:rPr>
              <a:t> shape would look like if opened out flat, as a </a:t>
            </a:r>
            <a:r>
              <a:rPr lang="en-GB" sz="2400" b="1" dirty="0">
                <a:solidFill>
                  <a:srgbClr val="002060"/>
                </a:solidFill>
              </a:rPr>
              <a:t>2-D representation</a:t>
            </a:r>
            <a:r>
              <a:rPr lang="en-GB" sz="2400" dirty="0">
                <a:solidFill>
                  <a:srgbClr val="002060"/>
                </a:solidFill>
              </a:rPr>
              <a:t>.</a:t>
            </a:r>
          </a:p>
        </p:txBody>
      </p:sp>
      <p:pic>
        <p:nvPicPr>
          <p:cNvPr id="25" name="Picture 24" descr="1.gif">
            <a:extLst>
              <a:ext uri="{FF2B5EF4-FFF2-40B4-BE49-F238E27FC236}">
                <a16:creationId xmlns:a16="http://schemas.microsoft.com/office/drawing/2014/main" id="{6F270AA1-ECB4-4AFC-BBC2-B8685E1F64D5}"/>
              </a:ext>
            </a:extLst>
          </p:cNvPr>
          <p:cNvPicPr/>
          <p:nvPr/>
        </p:nvPicPr>
        <p:blipFill>
          <a:blip r:embed="rId5" cstate="print"/>
          <a:stretch>
            <a:fillRect/>
          </a:stretch>
        </p:blipFill>
        <p:spPr>
          <a:xfrm>
            <a:off x="3992880" y="2903372"/>
            <a:ext cx="2136105" cy="1633026"/>
          </a:xfrm>
          <a:prstGeom prst="roundRect">
            <a:avLst>
              <a:gd name="adj" fmla="val 8594"/>
            </a:avLst>
          </a:prstGeom>
          <a:solidFill>
            <a:srgbClr val="FFFFFF">
              <a:shade val="85000"/>
            </a:srgbClr>
          </a:solidFill>
          <a:ln>
            <a:noFill/>
          </a:ln>
          <a:effectLst/>
        </p:spPr>
      </p:pic>
      <p:sp>
        <p:nvSpPr>
          <p:cNvPr id="10" name="Speech Bubble: Rectangle 11">
            <a:extLst>
              <a:ext uri="{FF2B5EF4-FFF2-40B4-BE49-F238E27FC236}">
                <a16:creationId xmlns:a16="http://schemas.microsoft.com/office/drawing/2014/main" id="{754B2BB4-78FE-4590-829C-7D74AFB6860B}"/>
              </a:ext>
            </a:extLst>
          </p:cNvPr>
          <p:cNvSpPr/>
          <p:nvPr/>
        </p:nvSpPr>
        <p:spPr>
          <a:xfrm>
            <a:off x="3779519" y="4712450"/>
            <a:ext cx="8056099" cy="1596910"/>
          </a:xfrm>
          <a:prstGeom prst="wedgeRectCallout">
            <a:avLst>
              <a:gd name="adj1" fmla="val -61491"/>
              <a:gd name="adj2" fmla="val -25761"/>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dirty="0">
                <a:solidFill>
                  <a:srgbClr val="002060"/>
                </a:solidFill>
              </a:rPr>
              <a:t>A </a:t>
            </a:r>
            <a:r>
              <a:rPr lang="en-GB" sz="3200" b="1" dirty="0">
                <a:solidFill>
                  <a:srgbClr val="002060"/>
                </a:solidFill>
              </a:rPr>
              <a:t>cube</a:t>
            </a:r>
            <a:r>
              <a:rPr lang="en-GB" sz="3200" dirty="0">
                <a:solidFill>
                  <a:srgbClr val="002060"/>
                </a:solidFill>
              </a:rPr>
              <a:t> has a variety of different ways it can be represented as a </a:t>
            </a:r>
            <a:r>
              <a:rPr lang="en-GB" sz="3200" b="1" dirty="0">
                <a:solidFill>
                  <a:srgbClr val="002060"/>
                </a:solidFill>
              </a:rPr>
              <a:t>net</a:t>
            </a:r>
            <a:r>
              <a:rPr lang="en-GB" sz="3200" dirty="0">
                <a:solidFill>
                  <a:srgbClr val="002060"/>
                </a:solidFill>
              </a:rPr>
              <a:t>: 11 ways in total. </a:t>
            </a:r>
          </a:p>
          <a:p>
            <a:pPr algn="ctr"/>
            <a:r>
              <a:rPr lang="en-GB" sz="3200" dirty="0">
                <a:solidFill>
                  <a:srgbClr val="002060"/>
                </a:solidFill>
              </a:rPr>
              <a:t>This is one example.</a:t>
            </a:r>
          </a:p>
        </p:txBody>
      </p:sp>
      <p:sp>
        <p:nvSpPr>
          <p:cNvPr id="5" name="Rectangle 4"/>
          <p:cNvSpPr/>
          <p:nvPr/>
        </p:nvSpPr>
        <p:spPr>
          <a:xfrm>
            <a:off x="1602233" y="3090342"/>
            <a:ext cx="865753" cy="807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603717" y="5501639"/>
            <a:ext cx="865753" cy="807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1606644" y="4682922"/>
            <a:ext cx="865753" cy="807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1595815" y="3898062"/>
            <a:ext cx="865753" cy="807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40891" y="3904729"/>
            <a:ext cx="865753" cy="807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2469470" y="3899707"/>
            <a:ext cx="865753" cy="807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peech Bubble: Rectangle 11">
            <a:extLst>
              <a:ext uri="{FF2B5EF4-FFF2-40B4-BE49-F238E27FC236}">
                <a16:creationId xmlns:a16="http://schemas.microsoft.com/office/drawing/2014/main" id="{754B2BB4-78FE-4590-829C-7D74AFB6860B}"/>
              </a:ext>
            </a:extLst>
          </p:cNvPr>
          <p:cNvSpPr/>
          <p:nvPr/>
        </p:nvSpPr>
        <p:spPr>
          <a:xfrm>
            <a:off x="7269480" y="2936086"/>
            <a:ext cx="4566138" cy="1207369"/>
          </a:xfrm>
          <a:prstGeom prst="wedgeRectCallout">
            <a:avLst>
              <a:gd name="adj1" fmla="val -68112"/>
              <a:gd name="adj2" fmla="val -22614"/>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200" dirty="0">
                <a:solidFill>
                  <a:srgbClr val="002060"/>
                </a:solidFill>
              </a:rPr>
              <a:t>A </a:t>
            </a:r>
            <a:r>
              <a:rPr lang="en-GB" sz="3200" b="1" dirty="0">
                <a:solidFill>
                  <a:srgbClr val="002060"/>
                </a:solidFill>
              </a:rPr>
              <a:t>net</a:t>
            </a:r>
            <a:r>
              <a:rPr lang="en-GB" sz="3200" dirty="0">
                <a:solidFill>
                  <a:srgbClr val="002060"/>
                </a:solidFill>
              </a:rPr>
              <a:t> can be folded up to make a </a:t>
            </a:r>
            <a:r>
              <a:rPr lang="en-GB" sz="3200" b="1" dirty="0">
                <a:solidFill>
                  <a:srgbClr val="002060"/>
                </a:solidFill>
              </a:rPr>
              <a:t>3-D shape</a:t>
            </a:r>
            <a:r>
              <a:rPr lang="en-GB" sz="3200" dirty="0">
                <a:solidFill>
                  <a:srgbClr val="002060"/>
                </a:solidFill>
              </a:rPr>
              <a:t>. </a:t>
            </a:r>
          </a:p>
        </p:txBody>
      </p:sp>
    </p:spTree>
    <p:extLst>
      <p:ext uri="{BB962C8B-B14F-4D97-AF65-F5344CB8AC3E}">
        <p14:creationId xmlns:p14="http://schemas.microsoft.com/office/powerpoint/2010/main" val="45830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60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4" name="Rectangle: Rounded Corners 2">
            <a:extLst>
              <a:ext uri="{FF2B5EF4-FFF2-40B4-BE49-F238E27FC236}">
                <a16:creationId xmlns:a16="http://schemas.microsoft.com/office/drawing/2014/main" id="{675A7142-34F1-4E54-A85B-FF703025B360}"/>
              </a:ext>
            </a:extLst>
          </p:cNvPr>
          <p:cNvSpPr/>
          <p:nvPr/>
        </p:nvSpPr>
        <p:spPr>
          <a:xfrm>
            <a:off x="436098" y="1871221"/>
            <a:ext cx="11399520" cy="55193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rPr>
              <a:t>A </a:t>
            </a:r>
            <a:r>
              <a:rPr lang="en-GB" sz="2400" b="1" dirty="0">
                <a:solidFill>
                  <a:srgbClr val="002060"/>
                </a:solidFill>
              </a:rPr>
              <a:t>net</a:t>
            </a:r>
            <a:r>
              <a:rPr lang="en-GB" sz="2400" dirty="0">
                <a:solidFill>
                  <a:srgbClr val="002060"/>
                </a:solidFill>
              </a:rPr>
              <a:t> shows what a </a:t>
            </a:r>
            <a:r>
              <a:rPr lang="en-GB" sz="2400" b="1" dirty="0">
                <a:solidFill>
                  <a:srgbClr val="002060"/>
                </a:solidFill>
              </a:rPr>
              <a:t>3-D</a:t>
            </a:r>
            <a:r>
              <a:rPr lang="en-GB" sz="2400" dirty="0">
                <a:solidFill>
                  <a:srgbClr val="002060"/>
                </a:solidFill>
              </a:rPr>
              <a:t> shape would look like if opened out flat, as a </a:t>
            </a:r>
            <a:r>
              <a:rPr lang="en-GB" sz="2400" b="1" dirty="0">
                <a:solidFill>
                  <a:srgbClr val="002060"/>
                </a:solidFill>
              </a:rPr>
              <a:t>2-D representation</a:t>
            </a:r>
            <a:r>
              <a:rPr lang="en-GB" sz="2400" dirty="0">
                <a:solidFill>
                  <a:srgbClr val="002060"/>
                </a:solidFill>
              </a:rPr>
              <a:t>.</a:t>
            </a:r>
          </a:p>
        </p:txBody>
      </p:sp>
      <p:sp>
        <p:nvSpPr>
          <p:cNvPr id="10" name="Speech Bubble: Rectangle 11">
            <a:extLst>
              <a:ext uri="{FF2B5EF4-FFF2-40B4-BE49-F238E27FC236}">
                <a16:creationId xmlns:a16="http://schemas.microsoft.com/office/drawing/2014/main" id="{754B2BB4-78FE-4590-829C-7D74AFB6860B}"/>
              </a:ext>
            </a:extLst>
          </p:cNvPr>
          <p:cNvSpPr/>
          <p:nvPr/>
        </p:nvSpPr>
        <p:spPr>
          <a:xfrm>
            <a:off x="5852160" y="5084926"/>
            <a:ext cx="5983458" cy="1224433"/>
          </a:xfrm>
          <a:prstGeom prst="wedgeRectCallout">
            <a:avLst>
              <a:gd name="adj1" fmla="val -61491"/>
              <a:gd name="adj2" fmla="val -48665"/>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dirty="0">
                <a:solidFill>
                  <a:srgbClr val="002060"/>
                </a:solidFill>
              </a:rPr>
              <a:t>This is an example of a </a:t>
            </a:r>
            <a:r>
              <a:rPr lang="en-GB" sz="3200" b="1" dirty="0">
                <a:solidFill>
                  <a:srgbClr val="002060"/>
                </a:solidFill>
              </a:rPr>
              <a:t>net</a:t>
            </a:r>
            <a:r>
              <a:rPr lang="en-GB" sz="3200" dirty="0">
                <a:solidFill>
                  <a:srgbClr val="002060"/>
                </a:solidFill>
              </a:rPr>
              <a:t> of a </a:t>
            </a:r>
            <a:r>
              <a:rPr lang="en-GB" sz="3200" b="1" dirty="0">
                <a:solidFill>
                  <a:srgbClr val="002060"/>
                </a:solidFill>
              </a:rPr>
              <a:t>triangular prism</a:t>
            </a:r>
            <a:r>
              <a:rPr lang="en-GB" sz="3200" dirty="0">
                <a:solidFill>
                  <a:srgbClr val="002060"/>
                </a:solidFill>
              </a:rPr>
              <a:t>.</a:t>
            </a:r>
          </a:p>
        </p:txBody>
      </p:sp>
      <p:sp>
        <p:nvSpPr>
          <p:cNvPr id="18" name="Speech Bubble: Rectangle 11">
            <a:extLst>
              <a:ext uri="{FF2B5EF4-FFF2-40B4-BE49-F238E27FC236}">
                <a16:creationId xmlns:a16="http://schemas.microsoft.com/office/drawing/2014/main" id="{754B2BB4-78FE-4590-829C-7D74AFB6860B}"/>
              </a:ext>
            </a:extLst>
          </p:cNvPr>
          <p:cNvSpPr/>
          <p:nvPr/>
        </p:nvSpPr>
        <p:spPr>
          <a:xfrm>
            <a:off x="9006707" y="2655591"/>
            <a:ext cx="2878271" cy="2058040"/>
          </a:xfrm>
          <a:prstGeom prst="wedgeRectCallout">
            <a:avLst>
              <a:gd name="adj1" fmla="val -68112"/>
              <a:gd name="adj2" fmla="val -22614"/>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200" dirty="0">
                <a:solidFill>
                  <a:srgbClr val="002060"/>
                </a:solidFill>
              </a:rPr>
              <a:t>A </a:t>
            </a:r>
            <a:r>
              <a:rPr lang="en-GB" sz="3200" b="1" dirty="0">
                <a:solidFill>
                  <a:srgbClr val="002060"/>
                </a:solidFill>
              </a:rPr>
              <a:t>net</a:t>
            </a:r>
            <a:r>
              <a:rPr lang="en-GB" sz="3200" dirty="0">
                <a:solidFill>
                  <a:srgbClr val="002060"/>
                </a:solidFill>
              </a:rPr>
              <a:t> can be folded up to make a </a:t>
            </a:r>
            <a:r>
              <a:rPr lang="en-GB" sz="3200" b="1" dirty="0">
                <a:solidFill>
                  <a:srgbClr val="002060"/>
                </a:solidFill>
              </a:rPr>
              <a:t>3-D shape</a:t>
            </a:r>
            <a:r>
              <a:rPr lang="en-GB" sz="3200" dirty="0">
                <a:solidFill>
                  <a:srgbClr val="002060"/>
                </a:solidFill>
              </a:rPr>
              <a:t>. </a:t>
            </a:r>
          </a:p>
        </p:txBody>
      </p:sp>
      <p:pic>
        <p:nvPicPr>
          <p:cNvPr id="19" name="Picture 18" descr="8.gif">
            <a:extLst>
              <a:ext uri="{FF2B5EF4-FFF2-40B4-BE49-F238E27FC236}">
                <a16:creationId xmlns:a16="http://schemas.microsoft.com/office/drawing/2014/main" id="{CB624543-9CFA-4CCD-8975-128B292C999F}"/>
              </a:ext>
            </a:extLst>
          </p:cNvPr>
          <p:cNvPicPr/>
          <p:nvPr/>
        </p:nvPicPr>
        <p:blipFill>
          <a:blip r:embed="rId5" cstate="print"/>
          <a:srcRect l="5434"/>
          <a:stretch>
            <a:fillRect/>
          </a:stretch>
        </p:blipFill>
        <p:spPr>
          <a:xfrm>
            <a:off x="303592" y="2661659"/>
            <a:ext cx="4507921" cy="3737639"/>
          </a:xfrm>
          <a:prstGeom prst="roundRect">
            <a:avLst>
              <a:gd name="adj" fmla="val 8594"/>
            </a:avLst>
          </a:prstGeom>
          <a:solidFill>
            <a:srgbClr val="FFFFFF">
              <a:shade val="85000"/>
            </a:srgbClr>
          </a:solidFill>
          <a:ln>
            <a:noFill/>
          </a:ln>
          <a:effectLst/>
        </p:spPr>
      </p:pic>
      <p:pic>
        <p:nvPicPr>
          <p:cNvPr id="20" name="Picture 19" descr="6.gif">
            <a:extLst>
              <a:ext uri="{FF2B5EF4-FFF2-40B4-BE49-F238E27FC236}">
                <a16:creationId xmlns:a16="http://schemas.microsoft.com/office/drawing/2014/main" id="{0A220D98-3176-4950-9F65-49066CB957B1}"/>
              </a:ext>
            </a:extLst>
          </p:cNvPr>
          <p:cNvPicPr/>
          <p:nvPr/>
        </p:nvPicPr>
        <p:blipFill>
          <a:blip r:embed="rId6" cstate="print"/>
          <a:stretch>
            <a:fillRect/>
          </a:stretch>
        </p:blipFill>
        <p:spPr>
          <a:xfrm>
            <a:off x="4992507" y="2534928"/>
            <a:ext cx="3224292" cy="243823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426089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40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4" name="Rectangle: Rounded Corners 2">
            <a:extLst>
              <a:ext uri="{FF2B5EF4-FFF2-40B4-BE49-F238E27FC236}">
                <a16:creationId xmlns:a16="http://schemas.microsoft.com/office/drawing/2014/main" id="{675A7142-34F1-4E54-A85B-FF703025B360}"/>
              </a:ext>
            </a:extLst>
          </p:cNvPr>
          <p:cNvSpPr/>
          <p:nvPr/>
        </p:nvSpPr>
        <p:spPr>
          <a:xfrm>
            <a:off x="436098" y="1871221"/>
            <a:ext cx="11399520" cy="55193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rPr>
              <a:t>A </a:t>
            </a:r>
            <a:r>
              <a:rPr lang="en-GB" sz="2400" b="1" dirty="0">
                <a:solidFill>
                  <a:srgbClr val="002060"/>
                </a:solidFill>
              </a:rPr>
              <a:t>net</a:t>
            </a:r>
            <a:r>
              <a:rPr lang="en-GB" sz="2400" dirty="0">
                <a:solidFill>
                  <a:srgbClr val="002060"/>
                </a:solidFill>
              </a:rPr>
              <a:t> shows what a </a:t>
            </a:r>
            <a:r>
              <a:rPr lang="en-GB" sz="2400" b="1" dirty="0">
                <a:solidFill>
                  <a:srgbClr val="002060"/>
                </a:solidFill>
              </a:rPr>
              <a:t>3-D</a:t>
            </a:r>
            <a:r>
              <a:rPr lang="en-GB" sz="2400" dirty="0">
                <a:solidFill>
                  <a:srgbClr val="002060"/>
                </a:solidFill>
              </a:rPr>
              <a:t> shape would look like if opened out flat, as a </a:t>
            </a:r>
            <a:r>
              <a:rPr lang="en-GB" sz="2400" b="1" dirty="0">
                <a:solidFill>
                  <a:srgbClr val="002060"/>
                </a:solidFill>
              </a:rPr>
              <a:t>2-D representation</a:t>
            </a:r>
            <a:r>
              <a:rPr lang="en-GB" sz="2400" dirty="0">
                <a:solidFill>
                  <a:srgbClr val="002060"/>
                </a:solidFill>
              </a:rPr>
              <a:t>.</a:t>
            </a:r>
          </a:p>
        </p:txBody>
      </p:sp>
      <p:sp>
        <p:nvSpPr>
          <p:cNvPr id="10" name="Speech Bubble: Rectangle 11">
            <a:extLst>
              <a:ext uri="{FF2B5EF4-FFF2-40B4-BE49-F238E27FC236}">
                <a16:creationId xmlns:a16="http://schemas.microsoft.com/office/drawing/2014/main" id="{754B2BB4-78FE-4590-829C-7D74AFB6860B}"/>
              </a:ext>
            </a:extLst>
          </p:cNvPr>
          <p:cNvSpPr/>
          <p:nvPr/>
        </p:nvSpPr>
        <p:spPr>
          <a:xfrm>
            <a:off x="5852160" y="5084926"/>
            <a:ext cx="5983458" cy="1224433"/>
          </a:xfrm>
          <a:prstGeom prst="wedgeRectCallout">
            <a:avLst>
              <a:gd name="adj1" fmla="val -61491"/>
              <a:gd name="adj2" fmla="val -48665"/>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dirty="0">
                <a:solidFill>
                  <a:srgbClr val="002060"/>
                </a:solidFill>
              </a:rPr>
              <a:t>This is an example of a </a:t>
            </a:r>
            <a:r>
              <a:rPr lang="en-GB" sz="3200" b="1" dirty="0">
                <a:solidFill>
                  <a:srgbClr val="002060"/>
                </a:solidFill>
              </a:rPr>
              <a:t>net</a:t>
            </a:r>
            <a:r>
              <a:rPr lang="en-GB" sz="3200" dirty="0">
                <a:solidFill>
                  <a:srgbClr val="002060"/>
                </a:solidFill>
              </a:rPr>
              <a:t> of a </a:t>
            </a:r>
            <a:r>
              <a:rPr lang="en-GB" sz="3200" b="1" dirty="0">
                <a:solidFill>
                  <a:srgbClr val="002060"/>
                </a:solidFill>
              </a:rPr>
              <a:t>cuboid</a:t>
            </a:r>
            <a:r>
              <a:rPr lang="en-GB" sz="3200" dirty="0">
                <a:solidFill>
                  <a:srgbClr val="002060"/>
                </a:solidFill>
              </a:rPr>
              <a:t>.</a:t>
            </a:r>
          </a:p>
        </p:txBody>
      </p:sp>
      <p:sp>
        <p:nvSpPr>
          <p:cNvPr id="18" name="Speech Bubble: Rectangle 11">
            <a:extLst>
              <a:ext uri="{FF2B5EF4-FFF2-40B4-BE49-F238E27FC236}">
                <a16:creationId xmlns:a16="http://schemas.microsoft.com/office/drawing/2014/main" id="{754B2BB4-78FE-4590-829C-7D74AFB6860B}"/>
              </a:ext>
            </a:extLst>
          </p:cNvPr>
          <p:cNvSpPr/>
          <p:nvPr/>
        </p:nvSpPr>
        <p:spPr>
          <a:xfrm>
            <a:off x="9006707" y="2655591"/>
            <a:ext cx="2878271" cy="2058040"/>
          </a:xfrm>
          <a:prstGeom prst="wedgeRectCallout">
            <a:avLst>
              <a:gd name="adj1" fmla="val -68112"/>
              <a:gd name="adj2" fmla="val -22614"/>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200" dirty="0">
                <a:solidFill>
                  <a:srgbClr val="002060"/>
                </a:solidFill>
              </a:rPr>
              <a:t>A </a:t>
            </a:r>
            <a:r>
              <a:rPr lang="en-GB" sz="3200" b="1" dirty="0">
                <a:solidFill>
                  <a:srgbClr val="002060"/>
                </a:solidFill>
              </a:rPr>
              <a:t>net</a:t>
            </a:r>
            <a:r>
              <a:rPr lang="en-GB" sz="3200" dirty="0">
                <a:solidFill>
                  <a:srgbClr val="002060"/>
                </a:solidFill>
              </a:rPr>
              <a:t> can be folded up to make a </a:t>
            </a:r>
            <a:r>
              <a:rPr lang="en-GB" sz="3200" b="1" dirty="0">
                <a:solidFill>
                  <a:srgbClr val="002060"/>
                </a:solidFill>
              </a:rPr>
              <a:t>3-D shape</a:t>
            </a:r>
            <a:r>
              <a:rPr lang="en-GB" sz="3200" dirty="0">
                <a:solidFill>
                  <a:srgbClr val="002060"/>
                </a:solidFill>
              </a:rPr>
              <a:t>. </a:t>
            </a:r>
          </a:p>
        </p:txBody>
      </p:sp>
      <p:pic>
        <p:nvPicPr>
          <p:cNvPr id="11" name="Picture 10">
            <a:extLst>
              <a:ext uri="{FF2B5EF4-FFF2-40B4-BE49-F238E27FC236}">
                <a16:creationId xmlns:a16="http://schemas.microsoft.com/office/drawing/2014/main" id="{20429B0A-6330-45A3-9977-367835E71B0E}"/>
              </a:ext>
            </a:extLst>
          </p:cNvPr>
          <p:cNvPicPr/>
          <p:nvPr/>
        </p:nvPicPr>
        <p:blipFill>
          <a:blip r:embed="rId5" cstate="print">
            <a:duotone>
              <a:schemeClr val="accent5">
                <a:shade val="45000"/>
                <a:satMod val="135000"/>
              </a:schemeClr>
              <a:prstClr val="white"/>
            </a:duotone>
          </a:blip>
          <a:stretch>
            <a:fillRect/>
          </a:stretch>
        </p:blipFill>
        <p:spPr>
          <a:xfrm>
            <a:off x="416373" y="2794455"/>
            <a:ext cx="4387289" cy="3402723"/>
          </a:xfrm>
          <a:prstGeom prst="rect">
            <a:avLst/>
          </a:prstGeom>
        </p:spPr>
      </p:pic>
      <p:sp>
        <p:nvSpPr>
          <p:cNvPr id="12" name="Cube 11">
            <a:extLst>
              <a:ext uri="{FF2B5EF4-FFF2-40B4-BE49-F238E27FC236}">
                <a16:creationId xmlns:a16="http://schemas.microsoft.com/office/drawing/2014/main" id="{8D23C6DF-39C9-459F-B868-02E5F326BFF3}"/>
              </a:ext>
            </a:extLst>
          </p:cNvPr>
          <p:cNvSpPr>
            <a:spLocks noChangeArrowheads="1"/>
          </p:cNvSpPr>
          <p:nvPr/>
        </p:nvSpPr>
        <p:spPr bwMode="auto">
          <a:xfrm>
            <a:off x="5300793" y="2706361"/>
            <a:ext cx="3036383" cy="2007270"/>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spTree>
    <p:extLst>
      <p:ext uri="{BB962C8B-B14F-4D97-AF65-F5344CB8AC3E}">
        <p14:creationId xmlns:p14="http://schemas.microsoft.com/office/powerpoint/2010/main" val="54263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30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60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11480" y="1828801"/>
            <a:ext cx="11399520" cy="93857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Which of these nets make a cube?</a:t>
            </a:r>
          </a:p>
          <a:p>
            <a:pPr algn="ctr"/>
            <a:r>
              <a:rPr lang="en-GB" sz="3200" b="1" dirty="0">
                <a:solidFill>
                  <a:srgbClr val="002060"/>
                </a:solidFill>
              </a:rPr>
              <a:t>Tick </a:t>
            </a:r>
            <a:r>
              <a:rPr lang="en-GB" sz="3200" dirty="0">
                <a:solidFill>
                  <a:srgbClr val="002060"/>
                </a:solidFill>
              </a:rPr>
              <a:t>the nets that would make a complete cube.</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8" name="Rectangle 7"/>
          <p:cNvSpPr/>
          <p:nvPr/>
        </p:nvSpPr>
        <p:spPr>
          <a:xfrm>
            <a:off x="10135963" y="3090342"/>
            <a:ext cx="865753" cy="807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0152687" y="5501639"/>
            <a:ext cx="865753" cy="807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0155614" y="4682922"/>
            <a:ext cx="865753" cy="807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0144785" y="3904729"/>
            <a:ext cx="865753" cy="807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9288398" y="3904729"/>
            <a:ext cx="865753" cy="807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10999709" y="4692187"/>
            <a:ext cx="865753" cy="807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1602233" y="3090342"/>
            <a:ext cx="865753" cy="807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1603717" y="5501639"/>
            <a:ext cx="865753" cy="807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1600226" y="4682922"/>
            <a:ext cx="865753" cy="807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1595815" y="3898062"/>
            <a:ext cx="865753" cy="807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724647" y="3904729"/>
            <a:ext cx="865753" cy="807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2469470" y="5499692"/>
            <a:ext cx="865753" cy="807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4641384" y="3024544"/>
            <a:ext cx="865753" cy="807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8120655" y="3019814"/>
            <a:ext cx="865753" cy="807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7255820" y="3017521"/>
            <a:ext cx="865753" cy="807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6390067" y="3015191"/>
            <a:ext cx="865753" cy="807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3780042" y="3024544"/>
            <a:ext cx="865753" cy="807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p:cNvSpPr/>
          <p:nvPr/>
        </p:nvSpPr>
        <p:spPr>
          <a:xfrm>
            <a:off x="5509734" y="3024544"/>
            <a:ext cx="865753" cy="807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6037624" y="4326427"/>
            <a:ext cx="865753" cy="807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6898967" y="5905412"/>
            <a:ext cx="865753" cy="807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6033214" y="5896147"/>
            <a:ext cx="865753" cy="807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6037625" y="5111287"/>
            <a:ext cx="865753" cy="807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5162046" y="5102714"/>
            <a:ext cx="865753" cy="807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6896040" y="5112932"/>
            <a:ext cx="865753" cy="807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24483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11480" y="1828801"/>
            <a:ext cx="11399520" cy="84863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Draw the shapes on the correct squares of the net of this cube.</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8" name="Rectangle 7"/>
          <p:cNvSpPr/>
          <p:nvPr/>
        </p:nvSpPr>
        <p:spPr>
          <a:xfrm>
            <a:off x="3052419" y="3137488"/>
            <a:ext cx="878349" cy="8077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055866" y="5564283"/>
            <a:ext cx="876386" cy="8077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055388" y="4752841"/>
            <a:ext cx="876864" cy="8077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053904" y="3945121"/>
            <a:ext cx="876863" cy="8077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185181" y="3133766"/>
            <a:ext cx="865753" cy="8076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3930768" y="5560474"/>
            <a:ext cx="865753" cy="8077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descr="1.gif">
            <a:extLst>
              <a:ext uri="{FF2B5EF4-FFF2-40B4-BE49-F238E27FC236}">
                <a16:creationId xmlns:a16="http://schemas.microsoft.com/office/drawing/2014/main" id="{6F270AA1-ECB4-4AFC-BBC2-B8685E1F64D5}"/>
              </a:ext>
            </a:extLst>
          </p:cNvPr>
          <p:cNvPicPr/>
          <p:nvPr/>
        </p:nvPicPr>
        <p:blipFill rotWithShape="1">
          <a:blip r:embed="rId5" cstate="print"/>
          <a:srcRect b="11268"/>
          <a:stretch/>
        </p:blipFill>
        <p:spPr>
          <a:xfrm>
            <a:off x="6666323" y="3476409"/>
            <a:ext cx="3779520" cy="2508336"/>
          </a:xfrm>
          <a:prstGeom prst="roundRect">
            <a:avLst>
              <a:gd name="adj" fmla="val 8594"/>
            </a:avLst>
          </a:prstGeom>
          <a:solidFill>
            <a:srgbClr val="FFFFFF">
              <a:shade val="85000"/>
            </a:srgbClr>
          </a:solidFill>
          <a:ln>
            <a:noFill/>
          </a:ln>
          <a:effectLst/>
        </p:spPr>
      </p:pic>
      <p:sp>
        <p:nvSpPr>
          <p:cNvPr id="6" name="Right Triangle 5"/>
          <p:cNvSpPr/>
          <p:nvPr/>
        </p:nvSpPr>
        <p:spPr>
          <a:xfrm>
            <a:off x="7077803" y="5111332"/>
            <a:ext cx="670560" cy="71511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Heart 6"/>
          <p:cNvSpPr/>
          <p:nvPr/>
        </p:nvSpPr>
        <p:spPr>
          <a:xfrm>
            <a:off x="9119963" y="4506220"/>
            <a:ext cx="731520" cy="631104"/>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93400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Reasoning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11480" y="1877420"/>
            <a:ext cx="4953000" cy="429478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Sammy says that </a:t>
            </a:r>
            <a:r>
              <a:rPr lang="en-GB" sz="3600" b="1" dirty="0">
                <a:solidFill>
                  <a:srgbClr val="002060"/>
                </a:solidFill>
              </a:rPr>
              <a:t>all pyramids</a:t>
            </a:r>
            <a:r>
              <a:rPr lang="en-GB" sz="3600" dirty="0">
                <a:solidFill>
                  <a:srgbClr val="002060"/>
                </a:solidFill>
              </a:rPr>
              <a:t> use a square face and a triangular face like the one he has sketched here.</a:t>
            </a:r>
          </a:p>
          <a:p>
            <a:pPr algn="ctr"/>
            <a:r>
              <a:rPr lang="en-GB" sz="3600" dirty="0">
                <a:solidFill>
                  <a:srgbClr val="002060"/>
                </a:solidFill>
              </a:rPr>
              <a:t>Is he correct?</a:t>
            </a:r>
          </a:p>
          <a:p>
            <a:pPr algn="ctr"/>
            <a:r>
              <a:rPr lang="en-GB" sz="3600" dirty="0">
                <a:solidFill>
                  <a:srgbClr val="002060"/>
                </a:solidFill>
              </a:rPr>
              <a:t>Explain how you know.</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15" name="Picture 14" descr="10.gif">
            <a:extLst>
              <a:ext uri="{FF2B5EF4-FFF2-40B4-BE49-F238E27FC236}">
                <a16:creationId xmlns:a16="http://schemas.microsoft.com/office/drawing/2014/main" id="{2AAE36D5-743B-4143-B0B8-947EE8B9EAA4}"/>
              </a:ext>
            </a:extLst>
          </p:cNvPr>
          <p:cNvPicPr/>
          <p:nvPr/>
        </p:nvPicPr>
        <p:blipFill>
          <a:blip r:embed="rId5" cstate="print"/>
          <a:srcRect l="8057"/>
          <a:stretch>
            <a:fillRect/>
          </a:stretch>
        </p:blipFill>
        <p:spPr>
          <a:xfrm>
            <a:off x="5686908" y="1894110"/>
            <a:ext cx="4208077" cy="3892158"/>
          </a:xfrm>
          <a:prstGeom prst="roundRect">
            <a:avLst>
              <a:gd name="adj" fmla="val 8594"/>
            </a:avLst>
          </a:prstGeom>
          <a:solidFill>
            <a:srgbClr val="FFFFFF">
              <a:shade val="85000"/>
            </a:srgbClr>
          </a:solidFill>
          <a:ln>
            <a:noFill/>
          </a:ln>
          <a:effectLst/>
        </p:spPr>
      </p:pic>
      <p:pic>
        <p:nvPicPr>
          <p:cNvPr id="16" name="Picture 15" descr="5.gif">
            <a:extLst>
              <a:ext uri="{FF2B5EF4-FFF2-40B4-BE49-F238E27FC236}">
                <a16:creationId xmlns:a16="http://schemas.microsoft.com/office/drawing/2014/main" id="{5FBB3E44-22D4-4718-A7B1-27FEDE585CDA}"/>
              </a:ext>
            </a:extLst>
          </p:cNvPr>
          <p:cNvPicPr/>
          <p:nvPr/>
        </p:nvPicPr>
        <p:blipFill>
          <a:blip r:embed="rId6" cstate="print"/>
          <a:stretch>
            <a:fillRect/>
          </a:stretch>
        </p:blipFill>
        <p:spPr>
          <a:xfrm>
            <a:off x="8747760" y="4451508"/>
            <a:ext cx="2923875" cy="2055971"/>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165760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376D-388B-42B4-8FDC-F31CA81FB1ED}"/>
              </a:ext>
            </a:extLst>
          </p:cNvPr>
          <p:cNvSpPr>
            <a:spLocks noGrp="1"/>
          </p:cNvSpPr>
          <p:nvPr>
            <p:ph type="title"/>
          </p:nvPr>
        </p:nvSpPr>
        <p:spPr>
          <a:xfrm>
            <a:off x="838200" y="365126"/>
            <a:ext cx="10515600" cy="886234"/>
          </a:xfrm>
        </p:spPr>
        <p:txBody>
          <a:bodyPr>
            <a:normAutofit/>
          </a:bodyPr>
          <a:lstStyle/>
          <a:p>
            <a:pPr algn="ctr"/>
            <a:r>
              <a:rPr lang="en-GB" sz="4000" b="1" dirty="0">
                <a:solidFill>
                  <a:srgbClr val="002060"/>
                </a:solidFill>
                <a:latin typeface="+mn-lt"/>
              </a:rPr>
              <a:t>Teachers’ Notes</a:t>
            </a:r>
          </a:p>
        </p:txBody>
      </p:sp>
      <p:sp>
        <p:nvSpPr>
          <p:cNvPr id="3" name="Content Placeholder 2">
            <a:extLst>
              <a:ext uri="{FF2B5EF4-FFF2-40B4-BE49-F238E27FC236}">
                <a16:creationId xmlns:a16="http://schemas.microsoft.com/office/drawing/2014/main" id="{175A3911-D43C-4A93-B4BD-61D5D7DCE8E0}"/>
              </a:ext>
            </a:extLst>
          </p:cNvPr>
          <p:cNvSpPr>
            <a:spLocks noGrp="1"/>
          </p:cNvSpPr>
          <p:nvPr>
            <p:ph idx="1"/>
          </p:nvPr>
        </p:nvSpPr>
        <p:spPr>
          <a:xfrm>
            <a:off x="672353" y="1318522"/>
            <a:ext cx="10681447" cy="5068209"/>
          </a:xfrm>
          <a:solidFill>
            <a:srgbClr val="FFFED8"/>
          </a:solidFill>
        </p:spPr>
        <p:txBody>
          <a:bodyPr>
            <a:normAutofit/>
          </a:bodyPr>
          <a:lstStyle/>
          <a:p>
            <a:pPr>
              <a:buFont typeface="Wingdings" panose="05000000000000000000" pitchFamily="2" charset="2"/>
              <a:buChar char="q"/>
            </a:pPr>
            <a:endParaRPr lang="en-GB" sz="2400" dirty="0">
              <a:solidFill>
                <a:srgbClr val="002060"/>
              </a:solidFill>
            </a:endParaRPr>
          </a:p>
          <a:p>
            <a:pPr>
              <a:buFont typeface="Wingdings" panose="05000000000000000000" pitchFamily="2" charset="2"/>
              <a:buChar char="q"/>
            </a:pPr>
            <a:r>
              <a:rPr lang="en-GB" sz="2400" dirty="0">
                <a:solidFill>
                  <a:srgbClr val="002060"/>
                </a:solidFill>
              </a:rPr>
              <a:t>The PiXL therapies can be taught to a whole class or a target group. Year 3-5 therapies are designed to take approximately 30-40 minutes. However, this is flexible: it may be that only part of the therapy is taught or it could, of course, be adapted or extended.</a:t>
            </a:r>
          </a:p>
          <a:p>
            <a:pPr>
              <a:buFont typeface="Wingdings" panose="05000000000000000000" pitchFamily="2" charset="2"/>
              <a:buChar char="q"/>
            </a:pPr>
            <a:r>
              <a:rPr lang="en-GB" sz="2400" dirty="0">
                <a:solidFill>
                  <a:srgbClr val="002060"/>
                </a:solidFill>
              </a:rPr>
              <a:t>Each therapy begins with a LORIC activity to develop relevant learning behaviours. </a:t>
            </a:r>
          </a:p>
          <a:p>
            <a:pPr>
              <a:buFont typeface="Wingdings" panose="05000000000000000000" pitchFamily="2" charset="2"/>
              <a:buChar char="q"/>
            </a:pPr>
            <a:r>
              <a:rPr lang="en-GB" sz="2400" dirty="0">
                <a:solidFill>
                  <a:srgbClr val="002060"/>
                </a:solidFill>
              </a:rPr>
              <a:t>This is followed by a vocabulary task, which uses the PiXL 5-phase approach to teach key mathematical vocabulary. Further resources to develop vocabulary can be found in the Whole School area. </a:t>
            </a:r>
          </a:p>
          <a:p>
            <a:pPr>
              <a:buFont typeface="Wingdings" panose="05000000000000000000" pitchFamily="2" charset="2"/>
              <a:buChar char="q"/>
            </a:pPr>
            <a:r>
              <a:rPr lang="en-GB" sz="2400" dirty="0">
                <a:solidFill>
                  <a:srgbClr val="002060"/>
                </a:solidFill>
              </a:rPr>
              <a:t>Each therapy adopts the ‘Teach, model and apply’ process with opportunities for pupils to demonstrate the taught skill independently.</a:t>
            </a:r>
          </a:p>
          <a:p>
            <a:pPr>
              <a:buFont typeface="Wingdings" panose="05000000000000000000" pitchFamily="2" charset="2"/>
              <a:buChar char="q"/>
            </a:pPr>
            <a:r>
              <a:rPr lang="en-GB" sz="2400" dirty="0">
                <a:solidFill>
                  <a:srgbClr val="002060"/>
                </a:solidFill>
              </a:rPr>
              <a:t>Problem solving and reasoning activities are an integral part of each therapy.</a:t>
            </a:r>
          </a:p>
        </p:txBody>
      </p:sp>
      <p:sp>
        <p:nvSpPr>
          <p:cNvPr id="4" name="5-Point Star 4">
            <a:extLst>
              <a:ext uri="{FF2B5EF4-FFF2-40B4-BE49-F238E27FC236}">
                <a16:creationId xmlns:a16="http://schemas.microsoft.com/office/drawing/2014/main" id="{8B3E8FF2-5177-4593-ACA3-98E208BBB75E}"/>
              </a:ext>
            </a:extLst>
          </p:cNvPr>
          <p:cNvSpPr/>
          <p:nvPr/>
        </p:nvSpPr>
        <p:spPr>
          <a:xfrm>
            <a:off x="3480964" y="365126"/>
            <a:ext cx="859708" cy="780090"/>
          </a:xfrm>
          <a:prstGeom prst="star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extLst>
      <p:ext uri="{BB962C8B-B14F-4D97-AF65-F5344CB8AC3E}">
        <p14:creationId xmlns:p14="http://schemas.microsoft.com/office/powerpoint/2010/main" val="1715725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11480" y="1910800"/>
            <a:ext cx="6272212" cy="429478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Raj works for a packing company. They have designed a new box with a special lid. Design a net to create the box (like the one pictured here). </a:t>
            </a:r>
          </a:p>
          <a:p>
            <a:pPr algn="ctr"/>
            <a:r>
              <a:rPr lang="en-GB" sz="3600" dirty="0">
                <a:solidFill>
                  <a:srgbClr val="002060"/>
                </a:solidFill>
              </a:rPr>
              <a:t>It must include the four parts to the lid.</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19" name="Picture 18"/>
          <p:cNvPicPr>
            <a:picLocks noChangeAspect="1"/>
          </p:cNvPicPr>
          <p:nvPr/>
        </p:nvPicPr>
        <p:blipFill>
          <a:blip r:embed="rId5"/>
          <a:stretch>
            <a:fillRect/>
          </a:stretch>
        </p:blipFill>
        <p:spPr>
          <a:xfrm>
            <a:off x="7003732" y="2163700"/>
            <a:ext cx="4807268" cy="3788980"/>
          </a:xfrm>
          <a:prstGeom prst="rect">
            <a:avLst/>
          </a:prstGeom>
        </p:spPr>
      </p:pic>
    </p:spTree>
    <p:extLst>
      <p:ext uri="{BB962C8B-B14F-4D97-AF65-F5344CB8AC3E}">
        <p14:creationId xmlns:p14="http://schemas.microsoft.com/office/powerpoint/2010/main" val="4071625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4689F8-0C3A-4726-BA8E-75FFDFF2B471}"/>
              </a:ext>
            </a:extLst>
          </p:cNvPr>
          <p:cNvSpPr>
            <a:spLocks noGrp="1"/>
          </p:cNvSpPr>
          <p:nvPr>
            <p:ph type="title"/>
          </p:nvPr>
        </p:nvSpPr>
        <p:spPr>
          <a:xfrm>
            <a:off x="698500" y="393700"/>
            <a:ext cx="10777538" cy="1143000"/>
          </a:xfrm>
        </p:spPr>
        <p:txBody>
          <a:bodyPr>
            <a:normAutofit/>
          </a:bodyPr>
          <a:lstStyle/>
          <a:p>
            <a:pPr algn="ctr"/>
            <a:r>
              <a:rPr lang="en-GB" sz="4000" b="1" dirty="0">
                <a:solidFill>
                  <a:srgbClr val="002060"/>
                </a:solidFill>
                <a:latin typeface="+mn-lt"/>
              </a:rPr>
              <a:t>Progress across amber – the 4-stage model</a:t>
            </a:r>
          </a:p>
        </p:txBody>
      </p:sp>
      <p:graphicFrame>
        <p:nvGraphicFramePr>
          <p:cNvPr id="5" name="Table 4">
            <a:extLst>
              <a:ext uri="{FF2B5EF4-FFF2-40B4-BE49-F238E27FC236}">
                <a16:creationId xmlns:a16="http://schemas.microsoft.com/office/drawing/2014/main" id="{CAC7E47D-C58C-4734-8F8A-588C184F595A}"/>
              </a:ext>
            </a:extLst>
          </p:cNvPr>
          <p:cNvGraphicFramePr>
            <a:graphicFrameLocks noGrp="1"/>
          </p:cNvGraphicFramePr>
          <p:nvPr>
            <p:extLst>
              <p:ext uri="{D42A27DB-BD31-4B8C-83A1-F6EECF244321}">
                <p14:modId xmlns:p14="http://schemas.microsoft.com/office/powerpoint/2010/main" val="3291175689"/>
              </p:ext>
            </p:extLst>
          </p:nvPr>
        </p:nvGraphicFramePr>
        <p:xfrm>
          <a:off x="2373306" y="2708007"/>
          <a:ext cx="9397218" cy="3291840"/>
        </p:xfrm>
        <a:graphic>
          <a:graphicData uri="http://schemas.openxmlformats.org/drawingml/2006/table">
            <a:tbl>
              <a:tblPr firstRow="1" bandRow="1">
                <a:tableStyleId>{93296810-A885-4BE3-A3E7-6D5BEEA58F35}</a:tableStyleId>
              </a:tblPr>
              <a:tblGrid>
                <a:gridCol w="9397218">
                  <a:extLst>
                    <a:ext uri="{9D8B030D-6E8A-4147-A177-3AD203B41FA5}">
                      <a16:colId xmlns:a16="http://schemas.microsoft.com/office/drawing/2014/main" val="2951888512"/>
                    </a:ext>
                  </a:extLst>
                </a:gridCol>
              </a:tblGrid>
              <a:tr h="370840">
                <a:tc>
                  <a:txBody>
                    <a:bodyPr/>
                    <a:lstStyle/>
                    <a:p>
                      <a:r>
                        <a:rPr lang="en-GB" sz="2400" b="0" dirty="0">
                          <a:solidFill>
                            <a:schemeClr val="tx1"/>
                          </a:solidFill>
                        </a:rPr>
                        <a:t>A child has successfully completed a therapy test independently, following a set of therapy sessions.</a:t>
                      </a:r>
                      <a:endParaRPr lang="en-GB" sz="2400" dirty="0">
                        <a:solidFill>
                          <a:schemeClr val="tx1"/>
                        </a:solidFill>
                      </a:endParaRPr>
                    </a:p>
                  </a:txBody>
                  <a:tcPr>
                    <a:solidFill>
                      <a:srgbClr val="FFC000"/>
                    </a:solidFill>
                  </a:tcPr>
                </a:tc>
                <a:extLst>
                  <a:ext uri="{0D108BD9-81ED-4DB2-BD59-A6C34878D82A}">
                    <a16:rowId xmlns:a16="http://schemas.microsoft.com/office/drawing/2014/main" val="1017021122"/>
                  </a:ext>
                </a:extLst>
              </a:tr>
              <a:tr h="370840">
                <a:tc>
                  <a:txBody>
                    <a:bodyPr/>
                    <a:lstStyle/>
                    <a:p>
                      <a:r>
                        <a:rPr lang="en-GB" sz="2400" b="0" dirty="0"/>
                        <a:t>A child has successfully completed a therapy test independently, a period after the relevant therapy sessions – we would advise about 2 weeks.</a:t>
                      </a:r>
                      <a:endParaRPr lang="en-GB" sz="2400" dirty="0"/>
                    </a:p>
                  </a:txBody>
                  <a:tcPr>
                    <a:solidFill>
                      <a:srgbClr val="FFC000"/>
                    </a:solidFill>
                  </a:tcPr>
                </a:tc>
                <a:extLst>
                  <a:ext uri="{0D108BD9-81ED-4DB2-BD59-A6C34878D82A}">
                    <a16:rowId xmlns:a16="http://schemas.microsoft.com/office/drawing/2014/main" val="173225754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A child has successfully applied their knowledge or skill in an unfamiliar context. This may be application across the curriculum or in a problem.</a:t>
                      </a:r>
                    </a:p>
                  </a:txBody>
                  <a:tcPr>
                    <a:solidFill>
                      <a:srgbClr val="F89A10"/>
                    </a:solidFill>
                  </a:tcPr>
                </a:tc>
                <a:extLst>
                  <a:ext uri="{0D108BD9-81ED-4DB2-BD59-A6C34878D82A}">
                    <a16:rowId xmlns:a16="http://schemas.microsoft.com/office/drawing/2014/main" val="31830365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t>A pupil has </a:t>
                      </a:r>
                      <a:r>
                        <a:rPr lang="en-GB" sz="2400" b="0" u="sng" dirty="0">
                          <a:solidFill>
                            <a:schemeClr val="tx1"/>
                          </a:solidFill>
                        </a:rPr>
                        <a:t>successfully re-visited the skills at a later point, and applies these in an unfamiliar context or problem, or across the curriculum.</a:t>
                      </a:r>
                    </a:p>
                  </a:txBody>
                  <a:tcPr>
                    <a:solidFill>
                      <a:srgbClr val="66FF66"/>
                    </a:solidFill>
                  </a:tcPr>
                </a:tc>
                <a:extLst>
                  <a:ext uri="{0D108BD9-81ED-4DB2-BD59-A6C34878D82A}">
                    <a16:rowId xmlns:a16="http://schemas.microsoft.com/office/drawing/2014/main" val="731018175"/>
                  </a:ext>
                </a:extLst>
              </a:tr>
            </a:tbl>
          </a:graphicData>
        </a:graphic>
      </p:graphicFrame>
      <p:sp>
        <p:nvSpPr>
          <p:cNvPr id="6" name="Oval 5">
            <a:extLst>
              <a:ext uri="{FF2B5EF4-FFF2-40B4-BE49-F238E27FC236}">
                <a16:creationId xmlns:a16="http://schemas.microsoft.com/office/drawing/2014/main" id="{B7C6A851-0154-48F5-8207-47FA4C6FFC67}"/>
              </a:ext>
            </a:extLst>
          </p:cNvPr>
          <p:cNvSpPr/>
          <p:nvPr/>
        </p:nvSpPr>
        <p:spPr>
          <a:xfrm>
            <a:off x="1426867" y="2742122"/>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0" name="Oval 9">
            <a:extLst>
              <a:ext uri="{FF2B5EF4-FFF2-40B4-BE49-F238E27FC236}">
                <a16:creationId xmlns:a16="http://schemas.microsoft.com/office/drawing/2014/main" id="{FA476F67-0853-4B67-BCBA-F468BCCBAFBC}"/>
              </a:ext>
            </a:extLst>
          </p:cNvPr>
          <p:cNvSpPr/>
          <p:nvPr/>
        </p:nvSpPr>
        <p:spPr>
          <a:xfrm>
            <a:off x="1425920" y="3576591"/>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1" name="Oval 10">
            <a:extLst>
              <a:ext uri="{FF2B5EF4-FFF2-40B4-BE49-F238E27FC236}">
                <a16:creationId xmlns:a16="http://schemas.microsoft.com/office/drawing/2014/main" id="{E8C30849-73C6-4D5A-8148-C862E000E0AA}"/>
              </a:ext>
            </a:extLst>
          </p:cNvPr>
          <p:cNvSpPr/>
          <p:nvPr/>
        </p:nvSpPr>
        <p:spPr>
          <a:xfrm>
            <a:off x="1425920" y="4374839"/>
            <a:ext cx="769888" cy="724729"/>
          </a:xfrm>
          <a:prstGeom prst="ellipse">
            <a:avLst/>
          </a:prstGeom>
          <a:solidFill>
            <a:srgbClr val="F89A1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sym typeface="Wingdings" panose="05000000000000000000" pitchFamily="2" charset="2"/>
              </a:rPr>
              <a:t>DA</a:t>
            </a:r>
            <a:endParaRPr lang="en-GB" sz="2400" dirty="0">
              <a:solidFill>
                <a:schemeClr val="tx1"/>
              </a:solidFill>
            </a:endParaRPr>
          </a:p>
        </p:txBody>
      </p:sp>
      <p:sp>
        <p:nvSpPr>
          <p:cNvPr id="12" name="Oval 11">
            <a:extLst>
              <a:ext uri="{FF2B5EF4-FFF2-40B4-BE49-F238E27FC236}">
                <a16:creationId xmlns:a16="http://schemas.microsoft.com/office/drawing/2014/main" id="{A2101EFF-0E1F-42A3-9F84-B574E6CBEF5C}"/>
              </a:ext>
            </a:extLst>
          </p:cNvPr>
          <p:cNvSpPr/>
          <p:nvPr/>
        </p:nvSpPr>
        <p:spPr>
          <a:xfrm>
            <a:off x="1426867" y="5231056"/>
            <a:ext cx="769888" cy="724729"/>
          </a:xfrm>
          <a:prstGeom prst="ellipse">
            <a:avLst/>
          </a:prstGeom>
          <a:solidFill>
            <a:srgbClr val="66FF66"/>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G</a:t>
            </a:r>
            <a:endParaRPr lang="en-GB" sz="3200" dirty="0">
              <a:solidFill>
                <a:schemeClr val="tx1"/>
              </a:solidFill>
            </a:endParaRPr>
          </a:p>
        </p:txBody>
      </p:sp>
      <p:sp>
        <p:nvSpPr>
          <p:cNvPr id="2" name="Rectangle 1">
            <a:extLst>
              <a:ext uri="{FF2B5EF4-FFF2-40B4-BE49-F238E27FC236}">
                <a16:creationId xmlns:a16="http://schemas.microsoft.com/office/drawing/2014/main" id="{9E5E9217-7DF5-41CB-84D4-48056C3F206A}"/>
              </a:ext>
            </a:extLst>
          </p:cNvPr>
          <p:cNvSpPr/>
          <p:nvPr/>
        </p:nvSpPr>
        <p:spPr>
          <a:xfrm>
            <a:off x="698500" y="1379620"/>
            <a:ext cx="10948068" cy="110354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solidFill>
                  <a:srgbClr val="002060"/>
                </a:solidFill>
              </a:rPr>
              <a:t>The three therapy tests which accompany this resource can be used to revisit the taught skill to check that the pupil is able to perform it independently and consistently. </a:t>
            </a:r>
          </a:p>
        </p:txBody>
      </p:sp>
    </p:spTree>
    <p:extLst>
      <p:ext uri="{BB962C8B-B14F-4D97-AF65-F5344CB8AC3E}">
        <p14:creationId xmlns:p14="http://schemas.microsoft.com/office/powerpoint/2010/main" val="3495078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3441394"/>
            <a:ext cx="11154988" cy="303560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500" dirty="0">
                <a:solidFill>
                  <a:srgbClr val="002060"/>
                </a:solidFill>
              </a:rPr>
              <a:t>Our Primary Edge attributes help us to become better learners and today is no exception. Before you start this activity, here are some ideas for how you will need your </a:t>
            </a:r>
            <a:r>
              <a:rPr lang="en-GB" sz="2500" u="sng" dirty="0">
                <a:solidFill>
                  <a:srgbClr val="002060"/>
                </a:solidFill>
              </a:rPr>
              <a:t>Raj Resilience</a:t>
            </a:r>
            <a:r>
              <a:rPr lang="en-GB" sz="2500" dirty="0">
                <a:solidFill>
                  <a:srgbClr val="002060"/>
                </a:solidFill>
              </a:rPr>
              <a:t> skills today: </a:t>
            </a:r>
          </a:p>
          <a:p>
            <a:pPr lvl="0"/>
            <a:endParaRPr lang="en-GB" sz="2500" dirty="0">
              <a:solidFill>
                <a:srgbClr val="002060"/>
              </a:solidFill>
            </a:endParaRPr>
          </a:p>
          <a:p>
            <a:pPr marL="342900" lvl="0" indent="-342900">
              <a:buFont typeface="Arial" panose="020B0604020202020204" pitchFamily="34" charset="0"/>
              <a:buChar char="•"/>
            </a:pPr>
            <a:r>
              <a:rPr lang="en-GB" sz="2500" dirty="0">
                <a:solidFill>
                  <a:srgbClr val="002060"/>
                </a:solidFill>
              </a:rPr>
              <a:t>Do not be put off by a difficult task.</a:t>
            </a:r>
          </a:p>
          <a:p>
            <a:pPr marL="342900" lvl="0" indent="-342900">
              <a:buFont typeface="Arial" panose="020B0604020202020204" pitchFamily="34" charset="0"/>
              <a:buChar char="•"/>
            </a:pPr>
            <a:r>
              <a:rPr lang="en-GB" sz="2500" dirty="0">
                <a:solidFill>
                  <a:srgbClr val="002060"/>
                </a:solidFill>
              </a:rPr>
              <a:t>Keep going – persevere.</a:t>
            </a:r>
          </a:p>
          <a:p>
            <a:pPr marL="342900" lvl="0" indent="-342900">
              <a:buFont typeface="Arial" panose="020B0604020202020204" pitchFamily="34" charset="0"/>
              <a:buChar char="•"/>
            </a:pPr>
            <a:r>
              <a:rPr lang="en-GB" sz="2500" dirty="0">
                <a:solidFill>
                  <a:srgbClr val="002060"/>
                </a:solidFill>
              </a:rPr>
              <a:t>Think about ways you can help yourself and others.</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11" name="Content Placeholder 6" descr="Screen Clipping">
            <a:extLst>
              <a:ext uri="{FF2B5EF4-FFF2-40B4-BE49-F238E27FC236}">
                <a16:creationId xmlns:a16="http://schemas.microsoft.com/office/drawing/2014/main" id="{43BD575D-BFED-4C2F-A00C-749D5C3F689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712747" y="1704608"/>
            <a:ext cx="6370872" cy="1453566"/>
          </a:xfrm>
        </p:spPr>
      </p:pic>
    </p:spTree>
    <p:extLst>
      <p:ext uri="{BB962C8B-B14F-4D97-AF65-F5344CB8AC3E}">
        <p14:creationId xmlns:p14="http://schemas.microsoft.com/office/powerpoint/2010/main" val="997505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7" y="304822"/>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mc:AlternateContent xmlns:mc="http://schemas.openxmlformats.org/markup-compatibility/2006" xmlns:a14="http://schemas.microsoft.com/office/drawing/2010/main">
        <mc:Choice Requires="a14">
          <p:sp>
            <p:nvSpPr>
              <p:cNvPr id="7" name="Rectangle: Rounded Corners 2">
                <a:extLst>
                  <a:ext uri="{FF2B5EF4-FFF2-40B4-BE49-F238E27FC236}">
                    <a16:creationId xmlns:a16="http://schemas.microsoft.com/office/drawing/2014/main" id="{675A7142-34F1-4E54-A85B-FF703025B360}"/>
                  </a:ext>
                </a:extLst>
              </p:cNvPr>
              <p:cNvSpPr/>
              <p:nvPr/>
            </p:nvSpPr>
            <p:spPr>
              <a:xfrm>
                <a:off x="446462" y="1690687"/>
                <a:ext cx="11154988" cy="516731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Arial" panose="020B0604020202020204" pitchFamily="34" charset="0"/>
                  <a:buChar char="•"/>
                </a:pPr>
                <a:endParaRPr lang="en-GB" sz="2500" dirty="0">
                  <a:solidFill>
                    <a:srgbClr val="002060"/>
                  </a:solidFill>
                </a:endParaRPr>
              </a:p>
              <a:p>
                <a:pPr marL="342900" lvl="0" indent="-342900">
                  <a:buFont typeface="Arial" panose="020B0604020202020204" pitchFamily="34" charset="0"/>
                  <a:buChar char="•"/>
                </a:pPr>
                <a:r>
                  <a:rPr lang="en-GB" sz="2500" dirty="0">
                    <a:solidFill>
                      <a:srgbClr val="002060"/>
                    </a:solidFill>
                  </a:rPr>
                  <a:t>Using all of the times tables, select the times table you need to</a:t>
                </a:r>
              </a:p>
              <a:p>
                <a:pPr lvl="0"/>
                <a:r>
                  <a:rPr lang="en-GB" sz="2500" dirty="0">
                    <a:solidFill>
                      <a:srgbClr val="002060"/>
                    </a:solidFill>
                  </a:rPr>
                  <a:t>     practise the most.</a:t>
                </a:r>
              </a:p>
              <a:p>
                <a:pPr marL="342900" lvl="0" indent="-342900">
                  <a:buFont typeface="Arial" panose="020B0604020202020204" pitchFamily="34" charset="0"/>
                  <a:buChar char="•"/>
                </a:pPr>
                <a:r>
                  <a:rPr lang="en-GB" sz="2500" dirty="0">
                    <a:solidFill>
                      <a:srgbClr val="002060"/>
                    </a:solidFill>
                  </a:rPr>
                  <a:t>See how many calculations for </a:t>
                </a:r>
                <a:r>
                  <a:rPr lang="en-GB" sz="2500" b="1" dirty="0">
                    <a:solidFill>
                      <a:srgbClr val="002060"/>
                    </a:solidFill>
                  </a:rPr>
                  <a:t>multiplication, division </a:t>
                </a:r>
                <a:r>
                  <a:rPr lang="en-GB" sz="2500" dirty="0">
                    <a:solidFill>
                      <a:srgbClr val="002060"/>
                    </a:solidFill>
                  </a:rPr>
                  <a:t>and</a:t>
                </a:r>
                <a:r>
                  <a:rPr lang="en-GB" sz="2500" b="1" dirty="0">
                    <a:solidFill>
                      <a:srgbClr val="002060"/>
                    </a:solidFill>
                  </a:rPr>
                  <a:t> fractions</a:t>
                </a:r>
              </a:p>
              <a:p>
                <a:pPr lvl="0"/>
                <a:r>
                  <a:rPr lang="en-GB" sz="2500" dirty="0">
                    <a:solidFill>
                      <a:srgbClr val="002060"/>
                    </a:solidFill>
                  </a:rPr>
                  <a:t>     you can write for your chosen times table in just one minute.</a:t>
                </a:r>
              </a:p>
              <a:p>
                <a:pPr lvl="0"/>
                <a:endParaRPr lang="en-GB" sz="2500" dirty="0">
                  <a:solidFill>
                    <a:srgbClr val="002060"/>
                  </a:solidFill>
                </a:endParaRPr>
              </a:p>
              <a:p>
                <a:pPr lvl="0"/>
                <a:r>
                  <a:rPr lang="en-GB" sz="2500" dirty="0">
                    <a:solidFill>
                      <a:srgbClr val="002060"/>
                    </a:solidFill>
                  </a:rPr>
                  <a:t>For example, if I wanted to practise the 7 times table, I would write down, in order, as many of the </a:t>
                </a:r>
                <a:r>
                  <a:rPr lang="en-GB" sz="2500" b="1" dirty="0">
                    <a:solidFill>
                      <a:srgbClr val="002060"/>
                    </a:solidFill>
                  </a:rPr>
                  <a:t>7 times table calculations </a:t>
                </a:r>
                <a:r>
                  <a:rPr lang="en-GB" sz="2500" dirty="0">
                    <a:solidFill>
                      <a:srgbClr val="002060"/>
                    </a:solidFill>
                  </a:rPr>
                  <a:t>as possible and </a:t>
                </a:r>
                <a:r>
                  <a:rPr lang="en-GB" sz="2500" b="1" dirty="0">
                    <a:solidFill>
                      <a:srgbClr val="002060"/>
                    </a:solidFill>
                  </a:rPr>
                  <a:t>the related division and fractions facts</a:t>
                </a:r>
                <a:r>
                  <a:rPr lang="en-GB" sz="2500" dirty="0">
                    <a:solidFill>
                      <a:srgbClr val="002060"/>
                    </a:solidFill>
                  </a:rPr>
                  <a:t>. </a:t>
                </a:r>
              </a:p>
              <a:p>
                <a:pPr lvl="0"/>
                <a:endParaRPr lang="en-GB" sz="2500" dirty="0">
                  <a:solidFill>
                    <a:srgbClr val="002060"/>
                  </a:solidFill>
                </a:endParaRPr>
              </a:p>
              <a:p>
                <a:pPr lvl="0"/>
                <a:r>
                  <a:rPr lang="en-GB" sz="2500" dirty="0">
                    <a:solidFill>
                      <a:srgbClr val="002060"/>
                    </a:solidFill>
                  </a:rPr>
                  <a:t>E.g.  </a:t>
                </a:r>
                <a:r>
                  <a:rPr lang="en-GB" sz="2800" dirty="0">
                    <a:solidFill>
                      <a:srgbClr val="002060"/>
                    </a:solidFill>
                  </a:rPr>
                  <a:t>1 x 7 = 7          7 ÷ 7 = 1	 </a:t>
                </a:r>
                <a14:m>
                  <m:oMath xmlns:m="http://schemas.openxmlformats.org/officeDocument/2006/math">
                    <m:f>
                      <m:fPr>
                        <m:ctrlPr>
                          <a:rPr lang="en-GB" sz="2800" b="0" i="1" smtClean="0">
                            <a:solidFill>
                              <a:srgbClr val="002060"/>
                            </a:solidFill>
                            <a:latin typeface="Cambria Math" panose="02040503050406030204" pitchFamily="18" charset="0"/>
                          </a:rPr>
                        </m:ctrlPr>
                      </m:fPr>
                      <m:num>
                        <m:r>
                          <a:rPr lang="en-GB" sz="2800" b="0" i="1" smtClean="0">
                            <a:solidFill>
                              <a:srgbClr val="002060"/>
                            </a:solidFill>
                            <a:latin typeface="Cambria Math" panose="02040503050406030204" pitchFamily="18" charset="0"/>
                          </a:rPr>
                          <m:t>1</m:t>
                        </m:r>
                      </m:num>
                      <m:den>
                        <m:r>
                          <a:rPr lang="en-GB" sz="2800" b="0" i="1" smtClean="0">
                            <a:solidFill>
                              <a:srgbClr val="002060"/>
                            </a:solidFill>
                            <a:latin typeface="Cambria Math" panose="02040503050406030204" pitchFamily="18" charset="0"/>
                          </a:rPr>
                          <m:t>7</m:t>
                        </m:r>
                      </m:den>
                    </m:f>
                  </m:oMath>
                </a14:m>
                <a:r>
                  <a:rPr lang="en-GB" sz="2800" b="0" dirty="0">
                    <a:solidFill>
                      <a:srgbClr val="002060"/>
                    </a:solidFill>
                  </a:rPr>
                  <a:t> of </a:t>
                </a:r>
                <a:r>
                  <a:rPr lang="en-GB" sz="2800" dirty="0">
                    <a:solidFill>
                      <a:srgbClr val="002060"/>
                    </a:solidFill>
                  </a:rPr>
                  <a:t>7</a:t>
                </a:r>
                <a:r>
                  <a:rPr lang="en-GB" sz="2800" b="0" dirty="0">
                    <a:solidFill>
                      <a:srgbClr val="002060"/>
                    </a:solidFill>
                  </a:rPr>
                  <a:t> = 1</a:t>
                </a:r>
              </a:p>
              <a:p>
                <a:pPr lvl="0"/>
                <a:r>
                  <a:rPr lang="en-GB" sz="2800" dirty="0">
                    <a:solidFill>
                      <a:srgbClr val="002060"/>
                    </a:solidFill>
                  </a:rPr>
                  <a:t>        2 x 7 =14        14 ÷ 7 = 2         </a:t>
                </a:r>
                <a14:m>
                  <m:oMath xmlns:m="http://schemas.openxmlformats.org/officeDocument/2006/math">
                    <m:f>
                      <m:fPr>
                        <m:ctrlPr>
                          <a:rPr lang="en-GB" sz="2800" b="0" i="1" smtClean="0">
                            <a:solidFill>
                              <a:srgbClr val="002060"/>
                            </a:solidFill>
                            <a:latin typeface="Cambria Math" panose="02040503050406030204" pitchFamily="18" charset="0"/>
                          </a:rPr>
                        </m:ctrlPr>
                      </m:fPr>
                      <m:num>
                        <m:r>
                          <a:rPr lang="en-GB" sz="2800" b="0" i="1" smtClean="0">
                            <a:solidFill>
                              <a:srgbClr val="002060"/>
                            </a:solidFill>
                            <a:latin typeface="Cambria Math" panose="02040503050406030204" pitchFamily="18" charset="0"/>
                          </a:rPr>
                          <m:t>1</m:t>
                        </m:r>
                      </m:num>
                      <m:den>
                        <m:r>
                          <a:rPr lang="en-GB" sz="2800" b="0" i="1" smtClean="0">
                            <a:solidFill>
                              <a:srgbClr val="002060"/>
                            </a:solidFill>
                            <a:latin typeface="Cambria Math" panose="02040503050406030204" pitchFamily="18" charset="0"/>
                          </a:rPr>
                          <m:t>7</m:t>
                        </m:r>
                      </m:den>
                    </m:f>
                  </m:oMath>
                </a14:m>
                <a:r>
                  <a:rPr lang="en-GB" sz="2800" b="0" dirty="0">
                    <a:solidFill>
                      <a:srgbClr val="002060"/>
                    </a:solidFill>
                  </a:rPr>
                  <a:t> of </a:t>
                </a:r>
                <a:r>
                  <a:rPr lang="en-GB" sz="2800" dirty="0">
                    <a:solidFill>
                      <a:srgbClr val="002060"/>
                    </a:solidFill>
                  </a:rPr>
                  <a:t>14</a:t>
                </a:r>
                <a:r>
                  <a:rPr lang="en-GB" sz="2800" b="0" dirty="0">
                    <a:solidFill>
                      <a:srgbClr val="002060"/>
                    </a:solidFill>
                  </a:rPr>
                  <a:t> = </a:t>
                </a:r>
                <a:r>
                  <a:rPr lang="en-GB" sz="2800" dirty="0">
                    <a:solidFill>
                      <a:srgbClr val="002060"/>
                    </a:solidFill>
                  </a:rPr>
                  <a:t>2</a:t>
                </a:r>
                <a:endParaRPr lang="en-GB" sz="2500" dirty="0">
                  <a:solidFill>
                    <a:srgbClr val="002060"/>
                  </a:solidFill>
                </a:endParaRPr>
              </a:p>
              <a:p>
                <a:pPr lvl="0"/>
                <a:r>
                  <a:rPr lang="en-GB" sz="2500" dirty="0">
                    <a:solidFill>
                      <a:srgbClr val="002060"/>
                    </a:solidFill>
                  </a:rPr>
                  <a:t>      </a:t>
                </a:r>
              </a:p>
            </p:txBody>
          </p:sp>
        </mc:Choice>
        <mc:Fallback xmlns="">
          <p:sp>
            <p:nvSpPr>
              <p:cNvPr id="7" name="Rectangle: Rounded Corners 2">
                <a:extLst>
                  <a:ext uri="{FF2B5EF4-FFF2-40B4-BE49-F238E27FC236}">
                    <a16:creationId xmlns:a16="http://schemas.microsoft.com/office/drawing/2014/main" id="{675A7142-34F1-4E54-A85B-FF703025B360}"/>
                  </a:ext>
                </a:extLst>
              </p:cNvPr>
              <p:cNvSpPr>
                <a:spLocks noRot="1" noChangeAspect="1" noMove="1" noResize="1" noEditPoints="1" noAdjustHandles="1" noChangeArrowheads="1" noChangeShapeType="1" noTextEdit="1"/>
              </p:cNvSpPr>
              <p:nvPr/>
            </p:nvSpPr>
            <p:spPr>
              <a:xfrm>
                <a:off x="446462" y="1690687"/>
                <a:ext cx="11154988" cy="5167313"/>
              </a:xfrm>
              <a:prstGeom prst="roundRect">
                <a:avLst/>
              </a:prstGeom>
              <a:blipFill>
                <a:blip r:embed="rId5"/>
                <a:stretch>
                  <a:fillRect/>
                </a:stretch>
              </a:blipFill>
            </p:spPr>
            <p:txBody>
              <a:bodyPr/>
              <a:lstStyle/>
              <a:p>
                <a:r>
                  <a:rPr lang="en-GB">
                    <a:noFill/>
                  </a:rPr>
                  <a:t> </a:t>
                </a:r>
              </a:p>
            </p:txBody>
          </p:sp>
        </mc:Fallback>
      </mc:AlternateContent>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31027" y="1982015"/>
            <a:ext cx="1415331" cy="1396987"/>
          </a:xfrm>
          <a:prstGeom prst="rect">
            <a:avLst/>
          </a:prstGeom>
        </p:spPr>
      </p:pic>
    </p:spTree>
    <p:extLst>
      <p:ext uri="{BB962C8B-B14F-4D97-AF65-F5344CB8AC3E}">
        <p14:creationId xmlns:p14="http://schemas.microsoft.com/office/powerpoint/2010/main" val="477673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Vocabulary activity</a:t>
            </a:r>
            <a:endParaRPr lang="en-GB" sz="2400" b="1"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22525" y="1826748"/>
            <a:ext cx="288813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Now try your own using a range of 2-D and 3-D shapes, e.g. describe ‘square’.</a:t>
            </a:r>
            <a:endParaRPr lang="en-GB" sz="2800" dirty="0">
              <a:solidFill>
                <a:srgbClr val="002060"/>
              </a:solidFill>
            </a:endParaRP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3752193" y="1828797"/>
            <a:ext cx="789852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9">
            <a:extLst>
              <a:ext uri="{FF2B5EF4-FFF2-40B4-BE49-F238E27FC236}">
                <a16:creationId xmlns:a16="http://schemas.microsoft.com/office/drawing/2014/main" id="{A8EBD060-C3FF-4DAF-967B-5CFC308C7EA5}"/>
              </a:ext>
            </a:extLst>
          </p:cNvPr>
          <p:cNvSpPr/>
          <p:nvPr/>
        </p:nvSpPr>
        <p:spPr>
          <a:xfrm>
            <a:off x="4027733" y="2058753"/>
            <a:ext cx="485057" cy="4085565"/>
          </a:xfrm>
          <a:prstGeom prst="rect">
            <a:avLst/>
          </a:prstGeom>
        </p:spPr>
        <p:style>
          <a:lnRef idx="2">
            <a:schemeClr val="accent2"/>
          </a:lnRef>
          <a:fillRef idx="1">
            <a:schemeClr val="lt1"/>
          </a:fillRef>
          <a:effectRef idx="0">
            <a:schemeClr val="accent2"/>
          </a:effectRef>
          <a:fontRef idx="minor">
            <a:schemeClr val="dk1"/>
          </a:fontRef>
        </p:style>
        <p:txBody>
          <a:bodyPr vert="vert270" rtlCol="0" anchor="ctr"/>
          <a:lstStyle/>
          <a:p>
            <a:pPr algn="ctr"/>
            <a:r>
              <a:rPr lang="en-GB" sz="3500" dirty="0">
                <a:solidFill>
                  <a:srgbClr val="002060"/>
                </a:solidFill>
              </a:rPr>
              <a:t>DEFINE IT</a:t>
            </a:r>
          </a:p>
        </p:txBody>
      </p:sp>
      <p:pic>
        <p:nvPicPr>
          <p:cNvPr id="6" name="Picture 5"/>
          <p:cNvPicPr>
            <a:picLocks noChangeAspect="1"/>
          </p:cNvPicPr>
          <p:nvPr/>
        </p:nvPicPr>
        <p:blipFill>
          <a:blip r:embed="rId5"/>
          <a:stretch>
            <a:fillRect/>
          </a:stretch>
        </p:blipFill>
        <p:spPr>
          <a:xfrm>
            <a:off x="4788330" y="2058753"/>
            <a:ext cx="6373630" cy="3929175"/>
          </a:xfrm>
          <a:prstGeom prst="rect">
            <a:avLst/>
          </a:prstGeom>
        </p:spPr>
      </p:pic>
    </p:spTree>
    <p:extLst>
      <p:ext uri="{BB962C8B-B14F-4D97-AF65-F5344CB8AC3E}">
        <p14:creationId xmlns:p14="http://schemas.microsoft.com/office/powerpoint/2010/main" val="2069439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4906"/>
            <a:ext cx="12192000" cy="6867811"/>
          </a:xfrm>
          <a:prstGeom prst="rect">
            <a:avLst/>
          </a:prstGeom>
        </p:spPr>
      </p:pic>
    </p:spTree>
    <p:extLst>
      <p:ext uri="{BB962C8B-B14F-4D97-AF65-F5344CB8AC3E}">
        <p14:creationId xmlns:p14="http://schemas.microsoft.com/office/powerpoint/2010/main" val="4233859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0"/>
            <a:ext cx="5204460" cy="469391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A 3-D shape is a </a:t>
            </a:r>
            <a:r>
              <a:rPr lang="en-GB" sz="3600" b="1" dirty="0">
                <a:solidFill>
                  <a:srgbClr val="002060"/>
                </a:solidFill>
              </a:rPr>
              <a:t>solid</a:t>
            </a:r>
            <a:r>
              <a:rPr lang="en-GB" sz="3600" dirty="0">
                <a:solidFill>
                  <a:srgbClr val="002060"/>
                </a:solidFill>
              </a:rPr>
              <a:t> shape. It has a </a:t>
            </a:r>
            <a:r>
              <a:rPr lang="en-GB" sz="3600" b="1" dirty="0">
                <a:solidFill>
                  <a:srgbClr val="002060"/>
                </a:solidFill>
              </a:rPr>
              <a:t>length</a:t>
            </a:r>
            <a:r>
              <a:rPr lang="en-GB" sz="3600" dirty="0">
                <a:solidFill>
                  <a:srgbClr val="002060"/>
                </a:solidFill>
              </a:rPr>
              <a:t>, </a:t>
            </a:r>
            <a:r>
              <a:rPr lang="en-GB" sz="3600" b="1" dirty="0">
                <a:solidFill>
                  <a:srgbClr val="002060"/>
                </a:solidFill>
              </a:rPr>
              <a:t>width</a:t>
            </a:r>
            <a:r>
              <a:rPr lang="en-GB" sz="3600" dirty="0">
                <a:solidFill>
                  <a:srgbClr val="002060"/>
                </a:solidFill>
              </a:rPr>
              <a:t> and </a:t>
            </a:r>
            <a:r>
              <a:rPr lang="en-GB" sz="3600" b="1" dirty="0">
                <a:solidFill>
                  <a:srgbClr val="002060"/>
                </a:solidFill>
              </a:rPr>
              <a:t>height</a:t>
            </a:r>
            <a:r>
              <a:rPr lang="en-GB" sz="3600" dirty="0">
                <a:solidFill>
                  <a:srgbClr val="002060"/>
                </a:solidFill>
              </a:rPr>
              <a:t>. This means they can be seen all the way around.</a:t>
            </a:r>
          </a:p>
          <a:p>
            <a:pPr algn="ctr"/>
            <a:r>
              <a:rPr lang="en-GB" sz="3600" dirty="0">
                <a:solidFill>
                  <a:srgbClr val="002060"/>
                </a:solidFill>
              </a:rPr>
              <a:t>The ‘D’ stands for the word </a:t>
            </a:r>
            <a:r>
              <a:rPr lang="en-GB" sz="3600" b="1" dirty="0">
                <a:solidFill>
                  <a:srgbClr val="002060"/>
                </a:solidFill>
              </a:rPr>
              <a:t>dimensional</a:t>
            </a:r>
            <a:r>
              <a:rPr lang="en-GB" sz="36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10" name="Picture 9">
            <a:extLst>
              <a:ext uri="{FF2B5EF4-FFF2-40B4-BE49-F238E27FC236}">
                <a16:creationId xmlns:a16="http://schemas.microsoft.com/office/drawing/2014/main" id="{6BC9A177-D58D-4938-917A-E09D712CB142}"/>
              </a:ext>
            </a:extLst>
          </p:cNvPr>
          <p:cNvPicPr>
            <a:picLocks noChangeAspect="1"/>
          </p:cNvPicPr>
          <p:nvPr/>
        </p:nvPicPr>
        <p:blipFill rotWithShape="1">
          <a:blip r:embed="rId5">
            <a:extLst>
              <a:ext uri="{28A0092B-C50C-407E-A947-70E740481C1C}">
                <a14:useLocalDpi xmlns:a14="http://schemas.microsoft.com/office/drawing/2010/main" val="0"/>
              </a:ext>
            </a:extLst>
          </a:blip>
          <a:srcRect l="11956" t="16800" r="7609" b="16001"/>
          <a:stretch/>
        </p:blipFill>
        <p:spPr>
          <a:xfrm>
            <a:off x="6503327" y="2205151"/>
            <a:ext cx="5328593" cy="3672408"/>
          </a:xfrm>
          <a:prstGeom prst="rect">
            <a:avLst/>
          </a:prstGeom>
        </p:spPr>
      </p:pic>
    </p:spTree>
    <p:extLst>
      <p:ext uri="{BB962C8B-B14F-4D97-AF65-F5344CB8AC3E}">
        <p14:creationId xmlns:p14="http://schemas.microsoft.com/office/powerpoint/2010/main" val="4261946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11480" y="1828801"/>
            <a:ext cx="4273288" cy="445310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A 3-D shape is a </a:t>
            </a:r>
            <a:r>
              <a:rPr lang="en-GB" sz="3200" b="1" dirty="0">
                <a:solidFill>
                  <a:srgbClr val="002060"/>
                </a:solidFill>
              </a:rPr>
              <a:t>solid</a:t>
            </a:r>
            <a:r>
              <a:rPr lang="en-GB" sz="3200" dirty="0">
                <a:solidFill>
                  <a:srgbClr val="002060"/>
                </a:solidFill>
              </a:rPr>
              <a:t> shape. It has a </a:t>
            </a:r>
            <a:r>
              <a:rPr lang="en-GB" sz="3200" b="1" dirty="0">
                <a:solidFill>
                  <a:srgbClr val="002060"/>
                </a:solidFill>
              </a:rPr>
              <a:t>length</a:t>
            </a:r>
            <a:r>
              <a:rPr lang="en-GB" sz="3200" dirty="0">
                <a:solidFill>
                  <a:srgbClr val="002060"/>
                </a:solidFill>
              </a:rPr>
              <a:t>, </a:t>
            </a:r>
            <a:r>
              <a:rPr lang="en-GB" sz="3200" b="1" dirty="0">
                <a:solidFill>
                  <a:srgbClr val="002060"/>
                </a:solidFill>
              </a:rPr>
              <a:t>width</a:t>
            </a:r>
            <a:r>
              <a:rPr lang="en-GB" sz="3200" dirty="0">
                <a:solidFill>
                  <a:srgbClr val="002060"/>
                </a:solidFill>
              </a:rPr>
              <a:t> and </a:t>
            </a:r>
            <a:r>
              <a:rPr lang="en-GB" sz="3200" b="1" dirty="0">
                <a:solidFill>
                  <a:srgbClr val="002060"/>
                </a:solidFill>
              </a:rPr>
              <a:t>height</a:t>
            </a:r>
            <a:r>
              <a:rPr lang="en-GB" sz="3200" dirty="0">
                <a:solidFill>
                  <a:srgbClr val="002060"/>
                </a:solidFill>
              </a:rPr>
              <a:t>. This means they can be seen all the way around.</a:t>
            </a:r>
          </a:p>
          <a:p>
            <a:pPr algn="ctr"/>
            <a:r>
              <a:rPr lang="en-GB" sz="3200" dirty="0">
                <a:solidFill>
                  <a:srgbClr val="002060"/>
                </a:solidFill>
              </a:rPr>
              <a:t>The ‘D’ stands for the word </a:t>
            </a:r>
            <a:r>
              <a:rPr lang="en-GB" sz="3200" b="1" dirty="0">
                <a:solidFill>
                  <a:srgbClr val="002060"/>
                </a:solidFill>
              </a:rPr>
              <a:t>dimensional</a:t>
            </a:r>
            <a:r>
              <a:rPr lang="en-GB" sz="32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EE9CB543-BF5B-4566-AAA6-893BC92E9BC2}"/>
              </a:ext>
            </a:extLst>
          </p:cNvPr>
          <p:cNvPicPr>
            <a:picLocks noChangeAspect="1"/>
          </p:cNvPicPr>
          <p:nvPr/>
        </p:nvPicPr>
        <p:blipFill rotWithShape="1">
          <a:blip r:embed="rId5">
            <a:extLst>
              <a:ext uri="{28A0092B-C50C-407E-A947-70E740481C1C}">
                <a14:useLocalDpi xmlns:a14="http://schemas.microsoft.com/office/drawing/2010/main" val="0"/>
              </a:ext>
            </a:extLst>
          </a:blip>
          <a:srcRect l="5389" t="311" r="19464" b="-311"/>
          <a:stretch/>
        </p:blipFill>
        <p:spPr>
          <a:xfrm rot="5400000">
            <a:off x="5692489" y="1248751"/>
            <a:ext cx="4813142" cy="5544616"/>
          </a:xfrm>
          <a:prstGeom prst="rect">
            <a:avLst/>
          </a:prstGeom>
        </p:spPr>
      </p:pic>
    </p:spTree>
    <p:extLst>
      <p:ext uri="{BB962C8B-B14F-4D97-AF65-F5344CB8AC3E}">
        <p14:creationId xmlns:p14="http://schemas.microsoft.com/office/powerpoint/2010/main" val="932472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8721</TotalTime>
  <Words>1347</Words>
  <Application>Microsoft Office PowerPoint</Application>
  <PresentationFormat>Widescreen</PresentationFormat>
  <Paragraphs>128</Paragraphs>
  <Slides>20</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Cambria Math</vt:lpstr>
      <vt:lpstr>Wingdings</vt:lpstr>
      <vt:lpstr>Office Theme</vt:lpstr>
      <vt:lpstr>PowerPoint Presentation</vt:lpstr>
      <vt:lpstr>Teachers’ Notes</vt:lpstr>
      <vt:lpstr>Progress across amber – the 4-stage model</vt:lpstr>
      <vt:lpstr>LORIC task</vt:lpstr>
      <vt:lpstr>LORIC task</vt:lpstr>
      <vt:lpstr>Vocabulary activity</vt:lpstr>
      <vt:lpstr>PowerPoint Presentation</vt:lpstr>
      <vt:lpstr>Teach</vt:lpstr>
      <vt:lpstr>Teach</vt:lpstr>
      <vt:lpstr>Teach</vt:lpstr>
      <vt:lpstr>Teach</vt:lpstr>
      <vt:lpstr>Teach</vt:lpstr>
      <vt:lpstr>Teach</vt:lpstr>
      <vt:lpstr>Model</vt:lpstr>
      <vt:lpstr>Model</vt:lpstr>
      <vt:lpstr>Model</vt:lpstr>
      <vt:lpstr>Apply</vt:lpstr>
      <vt:lpstr>Apply – Problem Solving</vt:lpstr>
      <vt:lpstr>Apply – Reasoning</vt:lpstr>
      <vt:lpstr>Apply – Problem Solving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Jessica Flisher</cp:lastModifiedBy>
  <cp:revision>253</cp:revision>
  <dcterms:created xsi:type="dcterms:W3CDTF">2017-03-29T13:14:03Z</dcterms:created>
  <dcterms:modified xsi:type="dcterms:W3CDTF">2020-04-27T13:25:19Z</dcterms:modified>
</cp:coreProperties>
</file>