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14" r:id="rId3"/>
    <p:sldId id="274" r:id="rId4"/>
    <p:sldId id="449" r:id="rId5"/>
    <p:sldId id="450" r:id="rId6"/>
    <p:sldId id="387" r:id="rId7"/>
    <p:sldId id="388" r:id="rId8"/>
    <p:sldId id="446" r:id="rId9"/>
    <p:sldId id="447" r:id="rId10"/>
    <p:sldId id="454" r:id="rId11"/>
    <p:sldId id="436" r:id="rId12"/>
    <p:sldId id="456" r:id="rId13"/>
    <p:sldId id="457" r:id="rId14"/>
    <p:sldId id="455" r:id="rId15"/>
    <p:sldId id="451" r:id="rId16"/>
    <p:sldId id="440" r:id="rId17"/>
    <p:sldId id="394" r:id="rId18"/>
    <p:sldId id="452" r:id="rId19"/>
    <p:sldId id="430" r:id="rId20"/>
    <p:sldId id="4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5900" autoAdjust="0"/>
  </p:normalViewPr>
  <p:slideViewPr>
    <p:cSldViewPr snapToGrid="0" snapToObjects="1">
      <p:cViewPr varScale="1">
        <p:scale>
          <a:sx n="62" d="100"/>
          <a:sy n="62" d="100"/>
        </p:scale>
        <p:origin x="115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22887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60165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81906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20013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4214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87803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291289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39170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9806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3065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38479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66667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9798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21074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0.gif"/><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246221"/>
          </a:xfrm>
          <a:prstGeom prst="rect">
            <a:avLst/>
          </a:prstGeom>
          <a:noFill/>
        </p:spPr>
        <p:txBody>
          <a:bodyPr wrap="square" rtlCol="0">
            <a:spAutoFit/>
          </a:bodyPr>
          <a:lstStyle/>
          <a:p>
            <a:pPr algn="ctr"/>
            <a:r>
              <a:rPr lang="en-GB" sz="1000" dirty="0"/>
              <a:t>© Copyright The PiXL Club Limited, 2020</a:t>
            </a:r>
            <a:endParaRPr lang="en-US" sz="10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Y5 M6b Can estimate and compare acute, obtuse and reflex angles</a:t>
            </a:r>
            <a:endParaRPr lang="en-GB" sz="44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Rectangle: Rounded Corners 2">
            <a:extLst>
              <a:ext uri="{FF2B5EF4-FFF2-40B4-BE49-F238E27FC236}">
                <a16:creationId xmlns:a16="http://schemas.microsoft.com/office/drawing/2014/main" id="{675A7142-34F1-4E54-A85B-FF703025B360}"/>
              </a:ext>
            </a:extLst>
          </p:cNvPr>
          <p:cNvSpPr/>
          <p:nvPr/>
        </p:nvSpPr>
        <p:spPr>
          <a:xfrm>
            <a:off x="730594" y="1775553"/>
            <a:ext cx="10760365" cy="8302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angle is called a </a:t>
            </a:r>
            <a:r>
              <a:rPr lang="en-GB" sz="4000" b="1" dirty="0">
                <a:solidFill>
                  <a:srgbClr val="002060"/>
                </a:solidFill>
              </a:rPr>
              <a:t>reflex angle</a:t>
            </a:r>
            <a:r>
              <a:rPr lang="en-GB" sz="4000" dirty="0">
                <a:solidFill>
                  <a:srgbClr val="002060"/>
                </a:solidFill>
              </a:rPr>
              <a:t>.</a:t>
            </a:r>
          </a:p>
        </p:txBody>
      </p:sp>
      <p:sp>
        <p:nvSpPr>
          <p:cNvPr id="21" name="Line 4"/>
          <p:cNvSpPr>
            <a:spLocks noChangeShapeType="1"/>
          </p:cNvSpPr>
          <p:nvPr/>
        </p:nvSpPr>
        <p:spPr bwMode="auto">
          <a:xfrm>
            <a:off x="1413109" y="2818472"/>
            <a:ext cx="381216" cy="17393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flipH="1">
            <a:off x="1413106" y="4557847"/>
            <a:ext cx="381218" cy="16810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24" name="Straight Arrow Connector 23"/>
          <p:cNvCxnSpPr/>
          <p:nvPr/>
        </p:nvCxnSpPr>
        <p:spPr>
          <a:xfrm flipH="1">
            <a:off x="2132329" y="3688160"/>
            <a:ext cx="1540511" cy="8425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
            <a:extLst>
              <a:ext uri="{FF2B5EF4-FFF2-40B4-BE49-F238E27FC236}">
                <a16:creationId xmlns:a16="http://schemas.microsoft.com/office/drawing/2014/main" id="{675A7142-34F1-4E54-A85B-FF703025B360}"/>
              </a:ext>
            </a:extLst>
          </p:cNvPr>
          <p:cNvSpPr/>
          <p:nvPr/>
        </p:nvSpPr>
        <p:spPr>
          <a:xfrm>
            <a:off x="4465320" y="3031838"/>
            <a:ext cx="7162799" cy="152601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A </a:t>
            </a:r>
            <a:r>
              <a:rPr lang="en-GB" sz="4000" b="1" dirty="0">
                <a:solidFill>
                  <a:srgbClr val="002060"/>
                </a:solidFill>
              </a:rPr>
              <a:t>reflex angle </a:t>
            </a:r>
            <a:r>
              <a:rPr lang="en-GB" sz="4000" dirty="0">
                <a:solidFill>
                  <a:srgbClr val="002060"/>
                </a:solidFill>
              </a:rPr>
              <a:t>is an angle </a:t>
            </a:r>
            <a:r>
              <a:rPr lang="en-GB" sz="4000" b="1" dirty="0">
                <a:solidFill>
                  <a:srgbClr val="002060"/>
                </a:solidFill>
              </a:rPr>
              <a:t>greater than 180⁰ </a:t>
            </a:r>
            <a:r>
              <a:rPr lang="en-GB" sz="4000" dirty="0">
                <a:solidFill>
                  <a:srgbClr val="002060"/>
                </a:solidFill>
              </a:rPr>
              <a:t>and</a:t>
            </a:r>
            <a:r>
              <a:rPr lang="en-GB" sz="4000" b="1" dirty="0">
                <a:solidFill>
                  <a:srgbClr val="002060"/>
                </a:solidFill>
              </a:rPr>
              <a:t> less than 360⁰</a:t>
            </a:r>
            <a:r>
              <a:rPr lang="en-GB" sz="4000" dirty="0">
                <a:solidFill>
                  <a:srgbClr val="002060"/>
                </a:solidFill>
              </a:rPr>
              <a:t>.</a:t>
            </a:r>
          </a:p>
        </p:txBody>
      </p:sp>
      <p:sp>
        <p:nvSpPr>
          <p:cNvPr id="26" name="Rectangle: Rounded Corners 2">
            <a:extLst>
              <a:ext uri="{FF2B5EF4-FFF2-40B4-BE49-F238E27FC236}">
                <a16:creationId xmlns:a16="http://schemas.microsoft.com/office/drawing/2014/main" id="{675A7142-34F1-4E54-A85B-FF703025B360}"/>
              </a:ext>
            </a:extLst>
          </p:cNvPr>
          <p:cNvSpPr/>
          <p:nvPr/>
        </p:nvSpPr>
        <p:spPr>
          <a:xfrm>
            <a:off x="2052182" y="5103204"/>
            <a:ext cx="9756060" cy="14866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A straight line is </a:t>
            </a:r>
            <a:r>
              <a:rPr lang="en-GB" sz="4000" b="1" dirty="0">
                <a:solidFill>
                  <a:srgbClr val="002060"/>
                </a:solidFill>
              </a:rPr>
              <a:t>180⁰ </a:t>
            </a:r>
            <a:r>
              <a:rPr lang="en-GB" sz="4000" dirty="0">
                <a:solidFill>
                  <a:srgbClr val="002060"/>
                </a:solidFill>
              </a:rPr>
              <a:t>so I can use this knowledge to help me identify a</a:t>
            </a:r>
            <a:r>
              <a:rPr lang="en-GB" sz="4000" b="1" dirty="0">
                <a:solidFill>
                  <a:srgbClr val="002060"/>
                </a:solidFill>
              </a:rPr>
              <a:t> reflex angle</a:t>
            </a:r>
            <a:r>
              <a:rPr lang="en-GB" sz="4000" dirty="0">
                <a:solidFill>
                  <a:srgbClr val="002060"/>
                </a:solidFill>
              </a:rPr>
              <a:t>. </a:t>
            </a:r>
          </a:p>
        </p:txBody>
      </p:sp>
      <p:sp>
        <p:nvSpPr>
          <p:cNvPr id="18" name="Freeform: Shape 17">
            <a:extLst>
              <a:ext uri="{FF2B5EF4-FFF2-40B4-BE49-F238E27FC236}">
                <a16:creationId xmlns:a16="http://schemas.microsoft.com/office/drawing/2014/main" id="{28972DFA-FA20-4444-8444-DEA83F0378BD}"/>
              </a:ext>
            </a:extLst>
          </p:cNvPr>
          <p:cNvSpPr/>
          <p:nvPr/>
        </p:nvSpPr>
        <p:spPr>
          <a:xfrm>
            <a:off x="1693899" y="4134354"/>
            <a:ext cx="640442" cy="978836"/>
          </a:xfrm>
          <a:custGeom>
            <a:avLst/>
            <a:gdLst>
              <a:gd name="connsiteX0" fmla="*/ 150545 w 640442"/>
              <a:gd name="connsiteY0" fmla="*/ 0 h 978836"/>
              <a:gd name="connsiteX1" fmla="*/ 640442 w 640442"/>
              <a:gd name="connsiteY1" fmla="*/ 489418 h 978836"/>
              <a:gd name="connsiteX2" fmla="*/ 150545 w 640442"/>
              <a:gd name="connsiteY2" fmla="*/ 978836 h 978836"/>
              <a:gd name="connsiteX3" fmla="*/ 51814 w 640442"/>
              <a:gd name="connsiteY3" fmla="*/ 968893 h 978836"/>
              <a:gd name="connsiteX4" fmla="*/ 0 w 640442"/>
              <a:gd name="connsiteY4" fmla="*/ 952825 h 978836"/>
              <a:gd name="connsiteX5" fmla="*/ 141854 w 640442"/>
              <a:gd name="connsiteY5" fmla="*/ 423421 h 978836"/>
              <a:gd name="connsiteX6" fmla="*/ 135052 w 640442"/>
              <a:gd name="connsiteY6" fmla="*/ 421599 h 978836"/>
              <a:gd name="connsiteX7" fmla="*/ 139473 w 640442"/>
              <a:gd name="connsiteY7" fmla="*/ 420414 h 978836"/>
              <a:gd name="connsiteX8" fmla="*/ 31201 w 640442"/>
              <a:gd name="connsiteY8" fmla="*/ 16336 h 978836"/>
              <a:gd name="connsiteX9" fmla="*/ 51814 w 640442"/>
              <a:gd name="connsiteY9" fmla="*/ 9943 h 978836"/>
              <a:gd name="connsiteX10" fmla="*/ 150545 w 640442"/>
              <a:gd name="connsiteY10" fmla="*/ 0 h 978836"/>
              <a:gd name="connsiteX0" fmla="*/ 139473 w 640442"/>
              <a:gd name="connsiteY0" fmla="*/ 420414 h 978836"/>
              <a:gd name="connsiteX1" fmla="*/ 31201 w 640442"/>
              <a:gd name="connsiteY1" fmla="*/ 16336 h 978836"/>
              <a:gd name="connsiteX2" fmla="*/ 51814 w 640442"/>
              <a:gd name="connsiteY2" fmla="*/ 9943 h 978836"/>
              <a:gd name="connsiteX3" fmla="*/ 150545 w 640442"/>
              <a:gd name="connsiteY3" fmla="*/ 0 h 978836"/>
              <a:gd name="connsiteX4" fmla="*/ 640442 w 640442"/>
              <a:gd name="connsiteY4" fmla="*/ 489418 h 978836"/>
              <a:gd name="connsiteX5" fmla="*/ 150545 w 640442"/>
              <a:gd name="connsiteY5" fmla="*/ 978836 h 978836"/>
              <a:gd name="connsiteX6" fmla="*/ 51814 w 640442"/>
              <a:gd name="connsiteY6" fmla="*/ 968893 h 978836"/>
              <a:gd name="connsiteX7" fmla="*/ 0 w 640442"/>
              <a:gd name="connsiteY7" fmla="*/ 952825 h 978836"/>
              <a:gd name="connsiteX8" fmla="*/ 141854 w 640442"/>
              <a:gd name="connsiteY8" fmla="*/ 423421 h 978836"/>
              <a:gd name="connsiteX9" fmla="*/ 135052 w 640442"/>
              <a:gd name="connsiteY9" fmla="*/ 421599 h 978836"/>
              <a:gd name="connsiteX10" fmla="*/ 230913 w 640442"/>
              <a:gd name="connsiteY10" fmla="*/ 511854 h 978836"/>
              <a:gd name="connsiteX0" fmla="*/ 139473 w 640442"/>
              <a:gd name="connsiteY0" fmla="*/ 420414 h 978836"/>
              <a:gd name="connsiteX1" fmla="*/ 31201 w 640442"/>
              <a:gd name="connsiteY1" fmla="*/ 16336 h 978836"/>
              <a:gd name="connsiteX2" fmla="*/ 51814 w 640442"/>
              <a:gd name="connsiteY2" fmla="*/ 9943 h 978836"/>
              <a:gd name="connsiteX3" fmla="*/ 150545 w 640442"/>
              <a:gd name="connsiteY3" fmla="*/ 0 h 978836"/>
              <a:gd name="connsiteX4" fmla="*/ 640442 w 640442"/>
              <a:gd name="connsiteY4" fmla="*/ 489418 h 978836"/>
              <a:gd name="connsiteX5" fmla="*/ 150545 w 640442"/>
              <a:gd name="connsiteY5" fmla="*/ 978836 h 978836"/>
              <a:gd name="connsiteX6" fmla="*/ 51814 w 640442"/>
              <a:gd name="connsiteY6" fmla="*/ 968893 h 978836"/>
              <a:gd name="connsiteX7" fmla="*/ 0 w 640442"/>
              <a:gd name="connsiteY7" fmla="*/ 952825 h 978836"/>
              <a:gd name="connsiteX8" fmla="*/ 141854 w 640442"/>
              <a:gd name="connsiteY8" fmla="*/ 423421 h 978836"/>
              <a:gd name="connsiteX9" fmla="*/ 230913 w 640442"/>
              <a:gd name="connsiteY9" fmla="*/ 511854 h 978836"/>
              <a:gd name="connsiteX0" fmla="*/ 139473 w 640442"/>
              <a:gd name="connsiteY0" fmla="*/ 420414 h 978836"/>
              <a:gd name="connsiteX1" fmla="*/ 31201 w 640442"/>
              <a:gd name="connsiteY1" fmla="*/ 16336 h 978836"/>
              <a:gd name="connsiteX2" fmla="*/ 51814 w 640442"/>
              <a:gd name="connsiteY2" fmla="*/ 9943 h 978836"/>
              <a:gd name="connsiteX3" fmla="*/ 150545 w 640442"/>
              <a:gd name="connsiteY3" fmla="*/ 0 h 978836"/>
              <a:gd name="connsiteX4" fmla="*/ 640442 w 640442"/>
              <a:gd name="connsiteY4" fmla="*/ 489418 h 978836"/>
              <a:gd name="connsiteX5" fmla="*/ 150545 w 640442"/>
              <a:gd name="connsiteY5" fmla="*/ 978836 h 978836"/>
              <a:gd name="connsiteX6" fmla="*/ 51814 w 640442"/>
              <a:gd name="connsiteY6" fmla="*/ 968893 h 978836"/>
              <a:gd name="connsiteX7" fmla="*/ 0 w 640442"/>
              <a:gd name="connsiteY7" fmla="*/ 952825 h 978836"/>
              <a:gd name="connsiteX8" fmla="*/ 230913 w 640442"/>
              <a:gd name="connsiteY8" fmla="*/ 511854 h 978836"/>
              <a:gd name="connsiteX0" fmla="*/ 139473 w 640442"/>
              <a:gd name="connsiteY0" fmla="*/ 420414 h 978836"/>
              <a:gd name="connsiteX1" fmla="*/ 31201 w 640442"/>
              <a:gd name="connsiteY1" fmla="*/ 16336 h 978836"/>
              <a:gd name="connsiteX2" fmla="*/ 51814 w 640442"/>
              <a:gd name="connsiteY2" fmla="*/ 9943 h 978836"/>
              <a:gd name="connsiteX3" fmla="*/ 150545 w 640442"/>
              <a:gd name="connsiteY3" fmla="*/ 0 h 978836"/>
              <a:gd name="connsiteX4" fmla="*/ 640442 w 640442"/>
              <a:gd name="connsiteY4" fmla="*/ 489418 h 978836"/>
              <a:gd name="connsiteX5" fmla="*/ 150545 w 640442"/>
              <a:gd name="connsiteY5" fmla="*/ 978836 h 978836"/>
              <a:gd name="connsiteX6" fmla="*/ 51814 w 640442"/>
              <a:gd name="connsiteY6" fmla="*/ 968893 h 978836"/>
              <a:gd name="connsiteX7" fmla="*/ 0 w 640442"/>
              <a:gd name="connsiteY7" fmla="*/ 952825 h 978836"/>
              <a:gd name="connsiteX0" fmla="*/ 31201 w 640442"/>
              <a:gd name="connsiteY0" fmla="*/ 16336 h 978836"/>
              <a:gd name="connsiteX1" fmla="*/ 51814 w 640442"/>
              <a:gd name="connsiteY1" fmla="*/ 9943 h 978836"/>
              <a:gd name="connsiteX2" fmla="*/ 150545 w 640442"/>
              <a:gd name="connsiteY2" fmla="*/ 0 h 978836"/>
              <a:gd name="connsiteX3" fmla="*/ 640442 w 640442"/>
              <a:gd name="connsiteY3" fmla="*/ 489418 h 978836"/>
              <a:gd name="connsiteX4" fmla="*/ 150545 w 640442"/>
              <a:gd name="connsiteY4" fmla="*/ 978836 h 978836"/>
              <a:gd name="connsiteX5" fmla="*/ 51814 w 640442"/>
              <a:gd name="connsiteY5" fmla="*/ 968893 h 978836"/>
              <a:gd name="connsiteX6" fmla="*/ 0 w 640442"/>
              <a:gd name="connsiteY6" fmla="*/ 952825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442" h="978836">
                <a:moveTo>
                  <a:pt x="31201" y="16336"/>
                </a:moveTo>
                <a:lnTo>
                  <a:pt x="51814" y="9943"/>
                </a:lnTo>
                <a:cubicBezTo>
                  <a:pt x="83705" y="3424"/>
                  <a:pt x="116725" y="0"/>
                  <a:pt x="150545" y="0"/>
                </a:cubicBezTo>
                <a:cubicBezTo>
                  <a:pt x="421108" y="0"/>
                  <a:pt x="640442" y="219120"/>
                  <a:pt x="640442" y="489418"/>
                </a:cubicBezTo>
                <a:cubicBezTo>
                  <a:pt x="640442" y="759716"/>
                  <a:pt x="421108" y="978836"/>
                  <a:pt x="150545" y="978836"/>
                </a:cubicBezTo>
                <a:cubicBezTo>
                  <a:pt x="116725" y="978836"/>
                  <a:pt x="83705" y="975412"/>
                  <a:pt x="51814" y="968893"/>
                </a:cubicBezTo>
                <a:lnTo>
                  <a:pt x="0" y="952825"/>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1137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273207" y="5140422"/>
            <a:ext cx="3734913" cy="1219199"/>
          </a:xfrm>
          <a:prstGeom prst="wedgeRectCallout">
            <a:avLst>
              <a:gd name="adj1" fmla="val -4038"/>
              <a:gd name="adj2" fmla="val -9760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Therefore, this means it must be an </a:t>
            </a:r>
            <a:r>
              <a:rPr lang="en-GB" sz="2800" b="1" dirty="0">
                <a:solidFill>
                  <a:srgbClr val="002060"/>
                </a:solidFill>
              </a:rPr>
              <a:t>acute angle</a:t>
            </a:r>
            <a:r>
              <a:rPr lang="en-GB" sz="2800" dirty="0">
                <a:solidFill>
                  <a:srgbClr val="002060"/>
                </a:solidFill>
              </a:rPr>
              <a:t>.</a:t>
            </a:r>
          </a:p>
        </p:txBody>
      </p:sp>
      <p:sp>
        <p:nvSpPr>
          <p:cNvPr id="20" name="Line 5"/>
          <p:cNvSpPr>
            <a:spLocks noChangeShapeType="1"/>
          </p:cNvSpPr>
          <p:nvPr/>
        </p:nvSpPr>
        <p:spPr bwMode="auto">
          <a:xfrm flipV="1">
            <a:off x="1634197" y="2081014"/>
            <a:ext cx="15240" cy="211788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Speech Bubble: Rectangle 11">
            <a:extLst>
              <a:ext uri="{FF2B5EF4-FFF2-40B4-BE49-F238E27FC236}">
                <a16:creationId xmlns:a16="http://schemas.microsoft.com/office/drawing/2014/main" id="{754B2BB4-78FE-4590-829C-7D74AFB6860B}"/>
              </a:ext>
            </a:extLst>
          </p:cNvPr>
          <p:cNvSpPr/>
          <p:nvPr/>
        </p:nvSpPr>
        <p:spPr>
          <a:xfrm>
            <a:off x="4983478" y="1849074"/>
            <a:ext cx="6629402" cy="1416045"/>
          </a:xfrm>
          <a:prstGeom prst="wedgeRectCallout">
            <a:avLst>
              <a:gd name="adj1" fmla="val -67391"/>
              <a:gd name="adj2" fmla="val -657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A key skill is to be able to </a:t>
            </a:r>
            <a:r>
              <a:rPr lang="en-GB" sz="2800" b="1" dirty="0">
                <a:solidFill>
                  <a:srgbClr val="002060"/>
                </a:solidFill>
              </a:rPr>
              <a:t>estimat</a:t>
            </a:r>
            <a:r>
              <a:rPr lang="en-GB" sz="2800" dirty="0">
                <a:solidFill>
                  <a:srgbClr val="002060"/>
                </a:solidFill>
              </a:rPr>
              <a:t>e an angle. Approximately, how many degrees is the marked angle?</a:t>
            </a:r>
          </a:p>
        </p:txBody>
      </p:sp>
      <p:sp>
        <p:nvSpPr>
          <p:cNvPr id="22" name="Line 5"/>
          <p:cNvSpPr>
            <a:spLocks noChangeShapeType="1"/>
          </p:cNvSpPr>
          <p:nvPr/>
        </p:nvSpPr>
        <p:spPr bwMode="auto">
          <a:xfrm flipV="1">
            <a:off x="1622769" y="4198898"/>
            <a:ext cx="2271972" cy="15794"/>
          </a:xfrm>
          <a:prstGeom prst="line">
            <a:avLst/>
          </a:prstGeom>
          <a:ln w="38100">
            <a:solidFill>
              <a:schemeClr val="accent2"/>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GB"/>
          </a:p>
        </p:txBody>
      </p:sp>
      <p:sp>
        <p:nvSpPr>
          <p:cNvPr id="24" name="Speech Bubble: Rectangle 11">
            <a:extLst>
              <a:ext uri="{FF2B5EF4-FFF2-40B4-BE49-F238E27FC236}">
                <a16:creationId xmlns:a16="http://schemas.microsoft.com/office/drawing/2014/main" id="{754B2BB4-78FE-4590-829C-7D74AFB6860B}"/>
              </a:ext>
            </a:extLst>
          </p:cNvPr>
          <p:cNvSpPr/>
          <p:nvPr/>
        </p:nvSpPr>
        <p:spPr>
          <a:xfrm>
            <a:off x="4983479" y="3632505"/>
            <a:ext cx="6629401" cy="2570175"/>
          </a:xfrm>
          <a:prstGeom prst="wedgeRectCallout">
            <a:avLst>
              <a:gd name="adj1" fmla="val -60868"/>
              <a:gd name="adj2" fmla="val 276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can use my knowledge of </a:t>
            </a:r>
            <a:r>
              <a:rPr lang="en-GB" sz="2800" b="1" dirty="0">
                <a:solidFill>
                  <a:srgbClr val="002060"/>
                </a:solidFill>
              </a:rPr>
              <a:t>right angles </a:t>
            </a:r>
            <a:r>
              <a:rPr lang="en-GB" sz="2800" dirty="0">
                <a:solidFill>
                  <a:srgbClr val="002060"/>
                </a:solidFill>
              </a:rPr>
              <a:t>to help me. I have drawn a right angle (in </a:t>
            </a:r>
            <a:r>
              <a:rPr lang="en-GB" sz="2800" dirty="0">
                <a:solidFill>
                  <a:schemeClr val="accent2"/>
                </a:solidFill>
              </a:rPr>
              <a:t>orange</a:t>
            </a:r>
            <a:r>
              <a:rPr lang="en-GB" sz="2800" dirty="0">
                <a:solidFill>
                  <a:srgbClr val="002060"/>
                </a:solidFill>
              </a:rPr>
              <a:t>). This helps me to see that the marked angle is </a:t>
            </a:r>
            <a:r>
              <a:rPr lang="en-GB" sz="2800" b="1" dirty="0">
                <a:solidFill>
                  <a:srgbClr val="002060"/>
                </a:solidFill>
              </a:rPr>
              <a:t>smaller than a right angle</a:t>
            </a:r>
            <a:r>
              <a:rPr lang="en-GB" sz="2800" dirty="0">
                <a:solidFill>
                  <a:srgbClr val="002060"/>
                </a:solidFill>
              </a:rPr>
              <a:t>. </a:t>
            </a:r>
          </a:p>
        </p:txBody>
      </p:sp>
      <p:sp>
        <p:nvSpPr>
          <p:cNvPr id="25" name="Line 5"/>
          <p:cNvSpPr>
            <a:spLocks noChangeShapeType="1"/>
          </p:cNvSpPr>
          <p:nvPr/>
        </p:nvSpPr>
        <p:spPr bwMode="auto">
          <a:xfrm flipV="1">
            <a:off x="1625622" y="3433408"/>
            <a:ext cx="2226252" cy="7654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Freeform: Shape 16">
            <a:extLst>
              <a:ext uri="{FF2B5EF4-FFF2-40B4-BE49-F238E27FC236}">
                <a16:creationId xmlns:a16="http://schemas.microsoft.com/office/drawing/2014/main" id="{BFBD8C92-D610-4429-B682-6CCAD446D384}"/>
              </a:ext>
            </a:extLst>
          </p:cNvPr>
          <p:cNvSpPr/>
          <p:nvPr/>
        </p:nvSpPr>
        <p:spPr>
          <a:xfrm>
            <a:off x="1647104" y="3702596"/>
            <a:ext cx="449914" cy="317893"/>
          </a:xfrm>
          <a:custGeom>
            <a:avLst/>
            <a:gdLst>
              <a:gd name="connsiteX0" fmla="*/ 0 w 449914"/>
              <a:gd name="connsiteY0" fmla="*/ 0 h 475981"/>
              <a:gd name="connsiteX1" fmla="*/ 91112 w 449914"/>
              <a:gd name="connsiteY1" fmla="*/ 9175 h 475981"/>
              <a:gd name="connsiteX2" fmla="*/ 443779 w 449914"/>
              <a:gd name="connsiteY2" fmla="*/ 298147 h 475981"/>
              <a:gd name="connsiteX3" fmla="*/ 449914 w 449914"/>
              <a:gd name="connsiteY3" fmla="*/ 317893 h 475981"/>
              <a:gd name="connsiteX4" fmla="*/ 0 w 449914"/>
              <a:gd name="connsiteY4" fmla="*/ 475981 h 475981"/>
              <a:gd name="connsiteX0" fmla="*/ 0 w 449914"/>
              <a:gd name="connsiteY0" fmla="*/ 475981 h 567421"/>
              <a:gd name="connsiteX1" fmla="*/ 0 w 449914"/>
              <a:gd name="connsiteY1" fmla="*/ 0 h 567421"/>
              <a:gd name="connsiteX2" fmla="*/ 91112 w 449914"/>
              <a:gd name="connsiteY2" fmla="*/ 9175 h 567421"/>
              <a:gd name="connsiteX3" fmla="*/ 443779 w 449914"/>
              <a:gd name="connsiteY3" fmla="*/ 298147 h 567421"/>
              <a:gd name="connsiteX4" fmla="*/ 449914 w 449914"/>
              <a:gd name="connsiteY4" fmla="*/ 317893 h 567421"/>
              <a:gd name="connsiteX5" fmla="*/ 91440 w 449914"/>
              <a:gd name="connsiteY5" fmla="*/ 567421 h 567421"/>
              <a:gd name="connsiteX0" fmla="*/ 0 w 449914"/>
              <a:gd name="connsiteY0" fmla="*/ 475981 h 475981"/>
              <a:gd name="connsiteX1" fmla="*/ 0 w 449914"/>
              <a:gd name="connsiteY1" fmla="*/ 0 h 475981"/>
              <a:gd name="connsiteX2" fmla="*/ 91112 w 449914"/>
              <a:gd name="connsiteY2" fmla="*/ 9175 h 475981"/>
              <a:gd name="connsiteX3" fmla="*/ 443779 w 449914"/>
              <a:gd name="connsiteY3" fmla="*/ 298147 h 475981"/>
              <a:gd name="connsiteX4" fmla="*/ 449914 w 449914"/>
              <a:gd name="connsiteY4" fmla="*/ 317893 h 475981"/>
              <a:gd name="connsiteX0" fmla="*/ 0 w 449914"/>
              <a:gd name="connsiteY0" fmla="*/ 0 h 317893"/>
              <a:gd name="connsiteX1" fmla="*/ 91112 w 449914"/>
              <a:gd name="connsiteY1" fmla="*/ 9175 h 317893"/>
              <a:gd name="connsiteX2" fmla="*/ 443779 w 449914"/>
              <a:gd name="connsiteY2" fmla="*/ 298147 h 317893"/>
              <a:gd name="connsiteX3" fmla="*/ 449914 w 449914"/>
              <a:gd name="connsiteY3" fmla="*/ 317893 h 317893"/>
            </a:gdLst>
            <a:ahLst/>
            <a:cxnLst>
              <a:cxn ang="0">
                <a:pos x="connsiteX0" y="connsiteY0"/>
              </a:cxn>
              <a:cxn ang="0">
                <a:pos x="connsiteX1" y="connsiteY1"/>
              </a:cxn>
              <a:cxn ang="0">
                <a:pos x="connsiteX2" y="connsiteY2"/>
              </a:cxn>
              <a:cxn ang="0">
                <a:pos x="connsiteX3" y="connsiteY3"/>
              </a:cxn>
            </a:cxnLst>
            <a:rect l="l" t="t" r="r" b="b"/>
            <a:pathLst>
              <a:path w="449914" h="317893">
                <a:moveTo>
                  <a:pt x="0" y="0"/>
                </a:moveTo>
                <a:lnTo>
                  <a:pt x="91112" y="9175"/>
                </a:lnTo>
                <a:cubicBezTo>
                  <a:pt x="250567" y="41773"/>
                  <a:pt x="381803" y="151764"/>
                  <a:pt x="443779" y="298147"/>
                </a:cubicBezTo>
                <a:lnTo>
                  <a:pt x="449914" y="317893"/>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465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70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50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273207" y="4980182"/>
            <a:ext cx="4039713" cy="1481577"/>
          </a:xfrm>
          <a:prstGeom prst="wedgeRectCallout">
            <a:avLst>
              <a:gd name="adj1" fmla="val 6164"/>
              <a:gd name="adj2" fmla="val -6866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estimate the </a:t>
            </a:r>
            <a:r>
              <a:rPr lang="en-GB" sz="2800" b="1" dirty="0">
                <a:solidFill>
                  <a:srgbClr val="002060"/>
                </a:solidFill>
              </a:rPr>
              <a:t>acute angle </a:t>
            </a:r>
            <a:r>
              <a:rPr lang="en-GB" sz="2800" dirty="0">
                <a:solidFill>
                  <a:srgbClr val="002060"/>
                </a:solidFill>
              </a:rPr>
              <a:t>is between 65⁰ and 70⁰.</a:t>
            </a:r>
          </a:p>
        </p:txBody>
      </p:sp>
      <p:sp>
        <p:nvSpPr>
          <p:cNvPr id="16" name="Line 5"/>
          <p:cNvSpPr>
            <a:spLocks noChangeShapeType="1"/>
          </p:cNvSpPr>
          <p:nvPr/>
        </p:nvSpPr>
        <p:spPr bwMode="auto">
          <a:xfrm flipV="1">
            <a:off x="1649437" y="3433408"/>
            <a:ext cx="2226252" cy="7654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634197" y="2148839"/>
            <a:ext cx="0" cy="20500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Speech Bubble: Rectangle 11">
            <a:extLst>
              <a:ext uri="{FF2B5EF4-FFF2-40B4-BE49-F238E27FC236}">
                <a16:creationId xmlns:a16="http://schemas.microsoft.com/office/drawing/2014/main" id="{754B2BB4-78FE-4590-829C-7D74AFB6860B}"/>
              </a:ext>
            </a:extLst>
          </p:cNvPr>
          <p:cNvSpPr/>
          <p:nvPr/>
        </p:nvSpPr>
        <p:spPr>
          <a:xfrm>
            <a:off x="4983479" y="1803735"/>
            <a:ext cx="6629402" cy="1061385"/>
          </a:xfrm>
          <a:prstGeom prst="wedgeRectCallout">
            <a:avLst>
              <a:gd name="adj1" fmla="val -67391"/>
              <a:gd name="adj2" fmla="val -657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can explore this angle further now I know it is an </a:t>
            </a:r>
            <a:r>
              <a:rPr lang="en-GB" sz="2800" b="1" dirty="0">
                <a:solidFill>
                  <a:srgbClr val="002060"/>
                </a:solidFill>
              </a:rPr>
              <a:t>acute angle</a:t>
            </a:r>
            <a:r>
              <a:rPr lang="en-GB" sz="2800" dirty="0">
                <a:solidFill>
                  <a:srgbClr val="002060"/>
                </a:solidFill>
              </a:rPr>
              <a:t>. </a:t>
            </a:r>
          </a:p>
        </p:txBody>
      </p:sp>
      <p:sp>
        <p:nvSpPr>
          <p:cNvPr id="22" name="Line 5"/>
          <p:cNvSpPr>
            <a:spLocks noChangeShapeType="1"/>
          </p:cNvSpPr>
          <p:nvPr/>
        </p:nvSpPr>
        <p:spPr bwMode="auto">
          <a:xfrm flipV="1">
            <a:off x="1603717" y="4198898"/>
            <a:ext cx="2271972" cy="15794"/>
          </a:xfrm>
          <a:prstGeom prst="line">
            <a:avLst/>
          </a:prstGeom>
          <a:ln w="38100">
            <a:solidFill>
              <a:schemeClr val="accent2"/>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GB"/>
          </a:p>
        </p:txBody>
      </p:sp>
      <p:sp>
        <p:nvSpPr>
          <p:cNvPr id="24" name="Speech Bubble: Rectangle 11">
            <a:extLst>
              <a:ext uri="{FF2B5EF4-FFF2-40B4-BE49-F238E27FC236}">
                <a16:creationId xmlns:a16="http://schemas.microsoft.com/office/drawing/2014/main" id="{754B2BB4-78FE-4590-829C-7D74AFB6860B}"/>
              </a:ext>
            </a:extLst>
          </p:cNvPr>
          <p:cNvSpPr/>
          <p:nvPr/>
        </p:nvSpPr>
        <p:spPr>
          <a:xfrm>
            <a:off x="4983479" y="3187166"/>
            <a:ext cx="6629401" cy="3274593"/>
          </a:xfrm>
          <a:prstGeom prst="wedgeRectCallout">
            <a:avLst>
              <a:gd name="adj1" fmla="val -64546"/>
              <a:gd name="adj2" fmla="val -34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know a </a:t>
            </a:r>
            <a:r>
              <a:rPr lang="en-GB" sz="2800" b="1" dirty="0">
                <a:solidFill>
                  <a:srgbClr val="002060"/>
                </a:solidFill>
              </a:rPr>
              <a:t>right angle is 90⁰ </a:t>
            </a:r>
            <a:r>
              <a:rPr lang="en-GB" sz="2800" dirty="0">
                <a:solidFill>
                  <a:srgbClr val="002060"/>
                </a:solidFill>
              </a:rPr>
              <a:t>(shown by the orange line). </a:t>
            </a:r>
          </a:p>
          <a:p>
            <a:pPr algn="ctr">
              <a:buNone/>
            </a:pPr>
            <a:r>
              <a:rPr lang="en-GB" sz="2800" dirty="0">
                <a:solidFill>
                  <a:srgbClr val="002060"/>
                </a:solidFill>
              </a:rPr>
              <a:t>I have drawn a line (in green) to show half the right angle (</a:t>
            </a:r>
            <a:r>
              <a:rPr lang="en-GB" sz="2800" b="1" dirty="0">
                <a:solidFill>
                  <a:srgbClr val="002060"/>
                </a:solidFill>
              </a:rPr>
              <a:t>45⁰</a:t>
            </a:r>
            <a:r>
              <a:rPr lang="en-GB" sz="2800" dirty="0">
                <a:solidFill>
                  <a:srgbClr val="002060"/>
                </a:solidFill>
              </a:rPr>
              <a:t>).</a:t>
            </a:r>
          </a:p>
          <a:p>
            <a:pPr algn="ctr">
              <a:buNone/>
            </a:pPr>
            <a:r>
              <a:rPr lang="en-GB" sz="2800" dirty="0">
                <a:solidFill>
                  <a:srgbClr val="002060"/>
                </a:solidFill>
              </a:rPr>
              <a:t>I can see that the marked angle is about half way between 45° and 90°.</a:t>
            </a:r>
          </a:p>
        </p:txBody>
      </p:sp>
      <p:sp>
        <p:nvSpPr>
          <p:cNvPr id="13" name="Line 5"/>
          <p:cNvSpPr>
            <a:spLocks noChangeShapeType="1"/>
          </p:cNvSpPr>
          <p:nvPr/>
        </p:nvSpPr>
        <p:spPr bwMode="auto">
          <a:xfrm flipV="1">
            <a:off x="1618957" y="2574961"/>
            <a:ext cx="1741090" cy="1639731"/>
          </a:xfrm>
          <a:prstGeom prst="line">
            <a:avLst/>
          </a:prstGeom>
          <a:ln w="38100">
            <a:solidFill>
              <a:srgbClr val="00B05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GB"/>
          </a:p>
        </p:txBody>
      </p:sp>
      <p:sp>
        <p:nvSpPr>
          <p:cNvPr id="23" name="Line 5">
            <a:extLst>
              <a:ext uri="{FF2B5EF4-FFF2-40B4-BE49-F238E27FC236}">
                <a16:creationId xmlns:a16="http://schemas.microsoft.com/office/drawing/2014/main" id="{A234240D-BB05-411E-9B8E-11F547F87814}"/>
              </a:ext>
            </a:extLst>
          </p:cNvPr>
          <p:cNvSpPr>
            <a:spLocks noChangeShapeType="1"/>
          </p:cNvSpPr>
          <p:nvPr/>
        </p:nvSpPr>
        <p:spPr bwMode="auto">
          <a:xfrm flipV="1">
            <a:off x="1634197" y="2081014"/>
            <a:ext cx="15240" cy="211788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5">
            <a:extLst>
              <a:ext uri="{FF2B5EF4-FFF2-40B4-BE49-F238E27FC236}">
                <a16:creationId xmlns:a16="http://schemas.microsoft.com/office/drawing/2014/main" id="{791B8997-7121-4EC7-B4B6-6FF1084B6F34}"/>
              </a:ext>
            </a:extLst>
          </p:cNvPr>
          <p:cNvSpPr>
            <a:spLocks noChangeShapeType="1"/>
          </p:cNvSpPr>
          <p:nvPr/>
        </p:nvSpPr>
        <p:spPr bwMode="auto">
          <a:xfrm flipV="1">
            <a:off x="1622769" y="4198898"/>
            <a:ext cx="2271972" cy="15794"/>
          </a:xfrm>
          <a:prstGeom prst="line">
            <a:avLst/>
          </a:prstGeom>
          <a:ln w="38100">
            <a:solidFill>
              <a:schemeClr val="accent2"/>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GB"/>
          </a:p>
        </p:txBody>
      </p:sp>
      <p:sp>
        <p:nvSpPr>
          <p:cNvPr id="27" name="Line 5">
            <a:extLst>
              <a:ext uri="{FF2B5EF4-FFF2-40B4-BE49-F238E27FC236}">
                <a16:creationId xmlns:a16="http://schemas.microsoft.com/office/drawing/2014/main" id="{CA4AF4A4-6ECB-444A-AC2E-449BC2537739}"/>
              </a:ext>
            </a:extLst>
          </p:cNvPr>
          <p:cNvSpPr>
            <a:spLocks noChangeShapeType="1"/>
          </p:cNvSpPr>
          <p:nvPr/>
        </p:nvSpPr>
        <p:spPr bwMode="auto">
          <a:xfrm flipV="1">
            <a:off x="1625622" y="3433408"/>
            <a:ext cx="2226252" cy="7654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Freeform: Shape 14">
            <a:extLst>
              <a:ext uri="{FF2B5EF4-FFF2-40B4-BE49-F238E27FC236}">
                <a16:creationId xmlns:a16="http://schemas.microsoft.com/office/drawing/2014/main" id="{130AAC67-8AC2-4504-965C-DB90EF46CF6B}"/>
              </a:ext>
            </a:extLst>
          </p:cNvPr>
          <p:cNvSpPr/>
          <p:nvPr/>
        </p:nvSpPr>
        <p:spPr>
          <a:xfrm>
            <a:off x="1647104" y="3702596"/>
            <a:ext cx="449914" cy="317893"/>
          </a:xfrm>
          <a:custGeom>
            <a:avLst/>
            <a:gdLst>
              <a:gd name="connsiteX0" fmla="*/ 0 w 449914"/>
              <a:gd name="connsiteY0" fmla="*/ 0 h 475981"/>
              <a:gd name="connsiteX1" fmla="*/ 91112 w 449914"/>
              <a:gd name="connsiteY1" fmla="*/ 9175 h 475981"/>
              <a:gd name="connsiteX2" fmla="*/ 443779 w 449914"/>
              <a:gd name="connsiteY2" fmla="*/ 298147 h 475981"/>
              <a:gd name="connsiteX3" fmla="*/ 449914 w 449914"/>
              <a:gd name="connsiteY3" fmla="*/ 317893 h 475981"/>
              <a:gd name="connsiteX4" fmla="*/ 0 w 449914"/>
              <a:gd name="connsiteY4" fmla="*/ 475981 h 475981"/>
              <a:gd name="connsiteX0" fmla="*/ 0 w 449914"/>
              <a:gd name="connsiteY0" fmla="*/ 475981 h 567421"/>
              <a:gd name="connsiteX1" fmla="*/ 0 w 449914"/>
              <a:gd name="connsiteY1" fmla="*/ 0 h 567421"/>
              <a:gd name="connsiteX2" fmla="*/ 91112 w 449914"/>
              <a:gd name="connsiteY2" fmla="*/ 9175 h 567421"/>
              <a:gd name="connsiteX3" fmla="*/ 443779 w 449914"/>
              <a:gd name="connsiteY3" fmla="*/ 298147 h 567421"/>
              <a:gd name="connsiteX4" fmla="*/ 449914 w 449914"/>
              <a:gd name="connsiteY4" fmla="*/ 317893 h 567421"/>
              <a:gd name="connsiteX5" fmla="*/ 91440 w 449914"/>
              <a:gd name="connsiteY5" fmla="*/ 567421 h 567421"/>
              <a:gd name="connsiteX0" fmla="*/ 0 w 449914"/>
              <a:gd name="connsiteY0" fmla="*/ 475981 h 475981"/>
              <a:gd name="connsiteX1" fmla="*/ 0 w 449914"/>
              <a:gd name="connsiteY1" fmla="*/ 0 h 475981"/>
              <a:gd name="connsiteX2" fmla="*/ 91112 w 449914"/>
              <a:gd name="connsiteY2" fmla="*/ 9175 h 475981"/>
              <a:gd name="connsiteX3" fmla="*/ 443779 w 449914"/>
              <a:gd name="connsiteY3" fmla="*/ 298147 h 475981"/>
              <a:gd name="connsiteX4" fmla="*/ 449914 w 449914"/>
              <a:gd name="connsiteY4" fmla="*/ 317893 h 475981"/>
              <a:gd name="connsiteX0" fmla="*/ 0 w 449914"/>
              <a:gd name="connsiteY0" fmla="*/ 0 h 317893"/>
              <a:gd name="connsiteX1" fmla="*/ 91112 w 449914"/>
              <a:gd name="connsiteY1" fmla="*/ 9175 h 317893"/>
              <a:gd name="connsiteX2" fmla="*/ 443779 w 449914"/>
              <a:gd name="connsiteY2" fmla="*/ 298147 h 317893"/>
              <a:gd name="connsiteX3" fmla="*/ 449914 w 449914"/>
              <a:gd name="connsiteY3" fmla="*/ 317893 h 317893"/>
            </a:gdLst>
            <a:ahLst/>
            <a:cxnLst>
              <a:cxn ang="0">
                <a:pos x="connsiteX0" y="connsiteY0"/>
              </a:cxn>
              <a:cxn ang="0">
                <a:pos x="connsiteX1" y="connsiteY1"/>
              </a:cxn>
              <a:cxn ang="0">
                <a:pos x="connsiteX2" y="connsiteY2"/>
              </a:cxn>
              <a:cxn ang="0">
                <a:pos x="connsiteX3" y="connsiteY3"/>
              </a:cxn>
            </a:cxnLst>
            <a:rect l="l" t="t" r="r" b="b"/>
            <a:pathLst>
              <a:path w="449914" h="317893">
                <a:moveTo>
                  <a:pt x="0" y="0"/>
                </a:moveTo>
                <a:lnTo>
                  <a:pt x="91112" y="9175"/>
                </a:lnTo>
                <a:cubicBezTo>
                  <a:pt x="250567" y="41773"/>
                  <a:pt x="381803" y="151764"/>
                  <a:pt x="443779" y="298147"/>
                </a:cubicBezTo>
                <a:lnTo>
                  <a:pt x="449914" y="317893"/>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61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70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50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pSp>
        <p:nvGrpSpPr>
          <p:cNvPr id="5" name="Group 4">
            <a:extLst>
              <a:ext uri="{FF2B5EF4-FFF2-40B4-BE49-F238E27FC236}">
                <a16:creationId xmlns:a16="http://schemas.microsoft.com/office/drawing/2014/main" id="{C346EC96-7E07-4997-85BE-8C85ABA77ED0}"/>
              </a:ext>
            </a:extLst>
          </p:cNvPr>
          <p:cNvGrpSpPr/>
          <p:nvPr/>
        </p:nvGrpSpPr>
        <p:grpSpPr>
          <a:xfrm>
            <a:off x="6259616" y="1842974"/>
            <a:ext cx="1635944" cy="2050059"/>
            <a:chOff x="1634197" y="2148839"/>
            <a:chExt cx="1635944" cy="2050059"/>
          </a:xfrm>
        </p:grpSpPr>
        <p:sp>
          <p:nvSpPr>
            <p:cNvPr id="16" name="Line 5"/>
            <p:cNvSpPr>
              <a:spLocks noChangeShapeType="1"/>
            </p:cNvSpPr>
            <p:nvPr/>
          </p:nvSpPr>
          <p:spPr bwMode="auto">
            <a:xfrm flipV="1">
              <a:off x="1649437" y="2712203"/>
              <a:ext cx="1620704" cy="14866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634197" y="2148839"/>
              <a:ext cx="0" cy="20500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 name="Rectangle 2">
            <a:extLst>
              <a:ext uri="{FF2B5EF4-FFF2-40B4-BE49-F238E27FC236}">
                <a16:creationId xmlns:a16="http://schemas.microsoft.com/office/drawing/2014/main" id="{61156BF8-745D-402F-A6C9-0B6968E45221}"/>
              </a:ext>
            </a:extLst>
          </p:cNvPr>
          <p:cNvSpPr/>
          <p:nvPr/>
        </p:nvSpPr>
        <p:spPr>
          <a:xfrm>
            <a:off x="938462" y="2297624"/>
            <a:ext cx="3958976" cy="4195252"/>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GB" sz="3600" b="1" dirty="0">
                <a:solidFill>
                  <a:srgbClr val="002060"/>
                </a:solidFill>
              </a:rPr>
              <a:t>Estimate</a:t>
            </a:r>
            <a:r>
              <a:rPr lang="en-GB" sz="3600" dirty="0">
                <a:solidFill>
                  <a:srgbClr val="002060"/>
                </a:solidFill>
              </a:rPr>
              <a:t> the following angles. Use the strategy of drawing in right angles or straight lines (180°) to be as precise as possible.</a:t>
            </a:r>
          </a:p>
        </p:txBody>
      </p:sp>
      <p:sp>
        <p:nvSpPr>
          <p:cNvPr id="17" name="Line 5">
            <a:extLst>
              <a:ext uri="{FF2B5EF4-FFF2-40B4-BE49-F238E27FC236}">
                <a16:creationId xmlns:a16="http://schemas.microsoft.com/office/drawing/2014/main" id="{585F8BE1-9B27-4679-8C1A-05C9FFC757AE}"/>
              </a:ext>
            </a:extLst>
          </p:cNvPr>
          <p:cNvSpPr>
            <a:spLocks noChangeShapeType="1"/>
          </p:cNvSpPr>
          <p:nvPr/>
        </p:nvSpPr>
        <p:spPr bwMode="auto">
          <a:xfrm rot="17382072" flipV="1">
            <a:off x="8141812" y="4113955"/>
            <a:ext cx="2070480" cy="6771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5">
            <a:extLst>
              <a:ext uri="{FF2B5EF4-FFF2-40B4-BE49-F238E27FC236}">
                <a16:creationId xmlns:a16="http://schemas.microsoft.com/office/drawing/2014/main" id="{58CE09B5-A148-4974-B029-0D9128741E8E}"/>
              </a:ext>
            </a:extLst>
          </p:cNvPr>
          <p:cNvSpPr>
            <a:spLocks noChangeShapeType="1"/>
          </p:cNvSpPr>
          <p:nvPr/>
        </p:nvSpPr>
        <p:spPr bwMode="auto">
          <a:xfrm rot="17382072" flipH="1" flipV="1">
            <a:off x="7450058" y="5320266"/>
            <a:ext cx="1599317" cy="13809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5">
            <a:extLst>
              <a:ext uri="{FF2B5EF4-FFF2-40B4-BE49-F238E27FC236}">
                <a16:creationId xmlns:a16="http://schemas.microsoft.com/office/drawing/2014/main" id="{607010AD-96B8-49EA-AE58-2EC23B8980D8}"/>
              </a:ext>
            </a:extLst>
          </p:cNvPr>
          <p:cNvSpPr>
            <a:spLocks noChangeShapeType="1"/>
          </p:cNvSpPr>
          <p:nvPr/>
        </p:nvSpPr>
        <p:spPr bwMode="auto">
          <a:xfrm flipH="1">
            <a:off x="10267954" y="4377636"/>
            <a:ext cx="547174" cy="11165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5">
            <a:extLst>
              <a:ext uri="{FF2B5EF4-FFF2-40B4-BE49-F238E27FC236}">
                <a16:creationId xmlns:a16="http://schemas.microsoft.com/office/drawing/2014/main" id="{0F83F367-4206-4914-9168-8F934E04DFE5}"/>
              </a:ext>
            </a:extLst>
          </p:cNvPr>
          <p:cNvSpPr>
            <a:spLocks noChangeShapeType="1"/>
          </p:cNvSpPr>
          <p:nvPr/>
        </p:nvSpPr>
        <p:spPr bwMode="auto">
          <a:xfrm flipV="1">
            <a:off x="10822808" y="2335376"/>
            <a:ext cx="0" cy="20500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Freeform: Shape 20">
            <a:extLst>
              <a:ext uri="{FF2B5EF4-FFF2-40B4-BE49-F238E27FC236}">
                <a16:creationId xmlns:a16="http://schemas.microsoft.com/office/drawing/2014/main" id="{8FDBB659-D6A5-4D88-B367-188E9D6D3C42}"/>
              </a:ext>
            </a:extLst>
          </p:cNvPr>
          <p:cNvSpPr/>
          <p:nvPr/>
        </p:nvSpPr>
        <p:spPr>
          <a:xfrm>
            <a:off x="6275149" y="3224031"/>
            <a:ext cx="407898" cy="232107"/>
          </a:xfrm>
          <a:custGeom>
            <a:avLst/>
            <a:gdLst>
              <a:gd name="connsiteX0" fmla="*/ 0 w 407898"/>
              <a:gd name="connsiteY0" fmla="*/ 0 h 467607"/>
              <a:gd name="connsiteX1" fmla="*/ 91111 w 407898"/>
              <a:gd name="connsiteY1" fmla="*/ 9176 h 467607"/>
              <a:gd name="connsiteX2" fmla="*/ 398610 w 407898"/>
              <a:gd name="connsiteY2" fmla="*/ 215012 h 467607"/>
              <a:gd name="connsiteX3" fmla="*/ 407898 w 407898"/>
              <a:gd name="connsiteY3" fmla="*/ 232107 h 467607"/>
              <a:gd name="connsiteX4" fmla="*/ 0 w 407898"/>
              <a:gd name="connsiteY4" fmla="*/ 467607 h 467607"/>
              <a:gd name="connsiteX0" fmla="*/ 0 w 407898"/>
              <a:gd name="connsiteY0" fmla="*/ 467607 h 559047"/>
              <a:gd name="connsiteX1" fmla="*/ 0 w 407898"/>
              <a:gd name="connsiteY1" fmla="*/ 0 h 559047"/>
              <a:gd name="connsiteX2" fmla="*/ 91111 w 407898"/>
              <a:gd name="connsiteY2" fmla="*/ 9176 h 559047"/>
              <a:gd name="connsiteX3" fmla="*/ 398610 w 407898"/>
              <a:gd name="connsiteY3" fmla="*/ 215012 h 559047"/>
              <a:gd name="connsiteX4" fmla="*/ 407898 w 407898"/>
              <a:gd name="connsiteY4" fmla="*/ 232107 h 559047"/>
              <a:gd name="connsiteX5" fmla="*/ 91440 w 407898"/>
              <a:gd name="connsiteY5" fmla="*/ 559047 h 559047"/>
              <a:gd name="connsiteX0" fmla="*/ 0 w 407898"/>
              <a:gd name="connsiteY0" fmla="*/ 467607 h 467607"/>
              <a:gd name="connsiteX1" fmla="*/ 0 w 407898"/>
              <a:gd name="connsiteY1" fmla="*/ 0 h 467607"/>
              <a:gd name="connsiteX2" fmla="*/ 91111 w 407898"/>
              <a:gd name="connsiteY2" fmla="*/ 9176 h 467607"/>
              <a:gd name="connsiteX3" fmla="*/ 398610 w 407898"/>
              <a:gd name="connsiteY3" fmla="*/ 215012 h 467607"/>
              <a:gd name="connsiteX4" fmla="*/ 407898 w 407898"/>
              <a:gd name="connsiteY4" fmla="*/ 232107 h 467607"/>
              <a:gd name="connsiteX0" fmla="*/ 0 w 407898"/>
              <a:gd name="connsiteY0" fmla="*/ 0 h 232107"/>
              <a:gd name="connsiteX1" fmla="*/ 91111 w 407898"/>
              <a:gd name="connsiteY1" fmla="*/ 9176 h 232107"/>
              <a:gd name="connsiteX2" fmla="*/ 398610 w 407898"/>
              <a:gd name="connsiteY2" fmla="*/ 215012 h 232107"/>
              <a:gd name="connsiteX3" fmla="*/ 407898 w 407898"/>
              <a:gd name="connsiteY3" fmla="*/ 232107 h 232107"/>
            </a:gdLst>
            <a:ahLst/>
            <a:cxnLst>
              <a:cxn ang="0">
                <a:pos x="connsiteX0" y="connsiteY0"/>
              </a:cxn>
              <a:cxn ang="0">
                <a:pos x="connsiteX1" y="connsiteY1"/>
              </a:cxn>
              <a:cxn ang="0">
                <a:pos x="connsiteX2" y="connsiteY2"/>
              </a:cxn>
              <a:cxn ang="0">
                <a:pos x="connsiteX3" y="connsiteY3"/>
              </a:cxn>
            </a:cxnLst>
            <a:rect l="l" t="t" r="r" b="b"/>
            <a:pathLst>
              <a:path w="407898" h="232107">
                <a:moveTo>
                  <a:pt x="0" y="0"/>
                </a:moveTo>
                <a:lnTo>
                  <a:pt x="91111" y="9176"/>
                </a:lnTo>
                <a:cubicBezTo>
                  <a:pt x="218675" y="35253"/>
                  <a:pt x="328179" y="110863"/>
                  <a:pt x="398610" y="215012"/>
                </a:cubicBezTo>
                <a:lnTo>
                  <a:pt x="407898" y="232107"/>
                </a:lnTo>
              </a:path>
            </a:pathLst>
          </a:custGeom>
          <a:noFill/>
          <a:ln w="6350">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DB819C09-3081-4B33-A9F8-5B3945858DEE}"/>
              </a:ext>
            </a:extLst>
          </p:cNvPr>
          <p:cNvSpPr/>
          <p:nvPr/>
        </p:nvSpPr>
        <p:spPr>
          <a:xfrm rot="15522122">
            <a:off x="8597605" y="5061902"/>
            <a:ext cx="596310" cy="586182"/>
          </a:xfrm>
          <a:custGeom>
            <a:avLst/>
            <a:gdLst>
              <a:gd name="connsiteX0" fmla="*/ 106413 w 596310"/>
              <a:gd name="connsiteY0" fmla="*/ 0 h 586182"/>
              <a:gd name="connsiteX1" fmla="*/ 596310 w 596310"/>
              <a:gd name="connsiteY1" fmla="*/ 489418 h 586182"/>
              <a:gd name="connsiteX2" fmla="*/ 586546 w 596310"/>
              <a:gd name="connsiteY2" fmla="*/ 586182 h 586182"/>
              <a:gd name="connsiteX3" fmla="*/ 120288 w 596310"/>
              <a:gd name="connsiteY3" fmla="*/ 461248 h 586182"/>
              <a:gd name="connsiteX4" fmla="*/ 0 w 596310"/>
              <a:gd name="connsiteY4" fmla="*/ 12326 h 586182"/>
              <a:gd name="connsiteX5" fmla="*/ 7682 w 596310"/>
              <a:gd name="connsiteY5" fmla="*/ 9944 h 586182"/>
              <a:gd name="connsiteX6" fmla="*/ 106413 w 596310"/>
              <a:gd name="connsiteY6" fmla="*/ 0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6" fmla="*/ 211728 w 596310"/>
              <a:gd name="connsiteY6" fmla="*/ 552688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0" fmla="*/ 0 w 596310"/>
              <a:gd name="connsiteY0" fmla="*/ 12326 h 586182"/>
              <a:gd name="connsiteX1" fmla="*/ 7682 w 596310"/>
              <a:gd name="connsiteY1" fmla="*/ 9944 h 586182"/>
              <a:gd name="connsiteX2" fmla="*/ 106413 w 596310"/>
              <a:gd name="connsiteY2" fmla="*/ 0 h 586182"/>
              <a:gd name="connsiteX3" fmla="*/ 596310 w 596310"/>
              <a:gd name="connsiteY3" fmla="*/ 489418 h 586182"/>
              <a:gd name="connsiteX4" fmla="*/ 586546 w 596310"/>
              <a:gd name="connsiteY4" fmla="*/ 586182 h 58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10" h="586182">
                <a:moveTo>
                  <a:pt x="0" y="12326"/>
                </a:moveTo>
                <a:lnTo>
                  <a:pt x="7682" y="9944"/>
                </a:lnTo>
                <a:cubicBezTo>
                  <a:pt x="39573" y="3424"/>
                  <a:pt x="72593" y="0"/>
                  <a:pt x="106413" y="0"/>
                </a:cubicBezTo>
                <a:cubicBezTo>
                  <a:pt x="376976" y="0"/>
                  <a:pt x="596310" y="219120"/>
                  <a:pt x="596310" y="489418"/>
                </a:cubicBezTo>
                <a:lnTo>
                  <a:pt x="586546" y="586182"/>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18156BC-EC05-44CD-B1E4-D2EEA3DB594A}"/>
              </a:ext>
            </a:extLst>
          </p:cNvPr>
          <p:cNvSpPr/>
          <p:nvPr/>
        </p:nvSpPr>
        <p:spPr>
          <a:xfrm>
            <a:off x="10632974" y="3895453"/>
            <a:ext cx="710647" cy="978836"/>
          </a:xfrm>
          <a:custGeom>
            <a:avLst/>
            <a:gdLst>
              <a:gd name="connsiteX0" fmla="*/ 220750 w 710647"/>
              <a:gd name="connsiteY0" fmla="*/ 0 h 978836"/>
              <a:gd name="connsiteX1" fmla="*/ 710647 w 710647"/>
              <a:gd name="connsiteY1" fmla="*/ 489418 h 978836"/>
              <a:gd name="connsiteX2" fmla="*/ 220750 w 710647"/>
              <a:gd name="connsiteY2" fmla="*/ 978836 h 978836"/>
              <a:gd name="connsiteX3" fmla="*/ 30060 w 710647"/>
              <a:gd name="connsiteY3" fmla="*/ 940375 h 978836"/>
              <a:gd name="connsiteX4" fmla="*/ 0 w 710647"/>
              <a:gd name="connsiteY4" fmla="*/ 924075 h 978836"/>
              <a:gd name="connsiteX5" fmla="*/ 212811 w 710647"/>
              <a:gd name="connsiteY5" fmla="*/ 491988 h 978836"/>
              <a:gd name="connsiteX6" fmla="*/ 195331 w 710647"/>
              <a:gd name="connsiteY6" fmla="*/ 483379 h 978836"/>
              <a:gd name="connsiteX7" fmla="*/ 212811 w 710647"/>
              <a:gd name="connsiteY7" fmla="*/ 483379 h 978836"/>
              <a:gd name="connsiteX8" fmla="*/ 212811 w 710647"/>
              <a:gd name="connsiteY8" fmla="*/ 800 h 978836"/>
              <a:gd name="connsiteX0" fmla="*/ 212811 w 710647"/>
              <a:gd name="connsiteY0" fmla="*/ 483379 h 978836"/>
              <a:gd name="connsiteX1" fmla="*/ 212811 w 710647"/>
              <a:gd name="connsiteY1" fmla="*/ 800 h 978836"/>
              <a:gd name="connsiteX2" fmla="*/ 220750 w 710647"/>
              <a:gd name="connsiteY2" fmla="*/ 0 h 978836"/>
              <a:gd name="connsiteX3" fmla="*/ 710647 w 710647"/>
              <a:gd name="connsiteY3" fmla="*/ 489418 h 978836"/>
              <a:gd name="connsiteX4" fmla="*/ 220750 w 710647"/>
              <a:gd name="connsiteY4" fmla="*/ 978836 h 978836"/>
              <a:gd name="connsiteX5" fmla="*/ 30060 w 710647"/>
              <a:gd name="connsiteY5" fmla="*/ 940375 h 978836"/>
              <a:gd name="connsiteX6" fmla="*/ 0 w 710647"/>
              <a:gd name="connsiteY6" fmla="*/ 924075 h 978836"/>
              <a:gd name="connsiteX7" fmla="*/ 212811 w 710647"/>
              <a:gd name="connsiteY7" fmla="*/ 491988 h 978836"/>
              <a:gd name="connsiteX8" fmla="*/ 195331 w 710647"/>
              <a:gd name="connsiteY8" fmla="*/ 483379 h 978836"/>
              <a:gd name="connsiteX9" fmla="*/ 304251 w 710647"/>
              <a:gd name="connsiteY9" fmla="*/ 574819 h 978836"/>
              <a:gd name="connsiteX0" fmla="*/ 212811 w 710647"/>
              <a:gd name="connsiteY0" fmla="*/ 483379 h 978836"/>
              <a:gd name="connsiteX1" fmla="*/ 212811 w 710647"/>
              <a:gd name="connsiteY1" fmla="*/ 800 h 978836"/>
              <a:gd name="connsiteX2" fmla="*/ 220750 w 710647"/>
              <a:gd name="connsiteY2" fmla="*/ 0 h 978836"/>
              <a:gd name="connsiteX3" fmla="*/ 710647 w 710647"/>
              <a:gd name="connsiteY3" fmla="*/ 489418 h 978836"/>
              <a:gd name="connsiteX4" fmla="*/ 220750 w 710647"/>
              <a:gd name="connsiteY4" fmla="*/ 978836 h 978836"/>
              <a:gd name="connsiteX5" fmla="*/ 30060 w 710647"/>
              <a:gd name="connsiteY5" fmla="*/ 940375 h 978836"/>
              <a:gd name="connsiteX6" fmla="*/ 0 w 710647"/>
              <a:gd name="connsiteY6" fmla="*/ 924075 h 978836"/>
              <a:gd name="connsiteX7" fmla="*/ 212811 w 710647"/>
              <a:gd name="connsiteY7" fmla="*/ 491988 h 978836"/>
              <a:gd name="connsiteX8" fmla="*/ 304251 w 710647"/>
              <a:gd name="connsiteY8" fmla="*/ 574819 h 978836"/>
              <a:gd name="connsiteX0" fmla="*/ 212811 w 710647"/>
              <a:gd name="connsiteY0" fmla="*/ 483379 h 978836"/>
              <a:gd name="connsiteX1" fmla="*/ 212811 w 710647"/>
              <a:gd name="connsiteY1" fmla="*/ 800 h 978836"/>
              <a:gd name="connsiteX2" fmla="*/ 220750 w 710647"/>
              <a:gd name="connsiteY2" fmla="*/ 0 h 978836"/>
              <a:gd name="connsiteX3" fmla="*/ 710647 w 710647"/>
              <a:gd name="connsiteY3" fmla="*/ 489418 h 978836"/>
              <a:gd name="connsiteX4" fmla="*/ 220750 w 710647"/>
              <a:gd name="connsiteY4" fmla="*/ 978836 h 978836"/>
              <a:gd name="connsiteX5" fmla="*/ 30060 w 710647"/>
              <a:gd name="connsiteY5" fmla="*/ 940375 h 978836"/>
              <a:gd name="connsiteX6" fmla="*/ 0 w 710647"/>
              <a:gd name="connsiteY6" fmla="*/ 924075 h 978836"/>
              <a:gd name="connsiteX7" fmla="*/ 304251 w 710647"/>
              <a:gd name="connsiteY7" fmla="*/ 574819 h 978836"/>
              <a:gd name="connsiteX0" fmla="*/ 212811 w 710647"/>
              <a:gd name="connsiteY0" fmla="*/ 483379 h 978836"/>
              <a:gd name="connsiteX1" fmla="*/ 212811 w 710647"/>
              <a:gd name="connsiteY1" fmla="*/ 800 h 978836"/>
              <a:gd name="connsiteX2" fmla="*/ 220750 w 710647"/>
              <a:gd name="connsiteY2" fmla="*/ 0 h 978836"/>
              <a:gd name="connsiteX3" fmla="*/ 710647 w 710647"/>
              <a:gd name="connsiteY3" fmla="*/ 489418 h 978836"/>
              <a:gd name="connsiteX4" fmla="*/ 220750 w 710647"/>
              <a:gd name="connsiteY4" fmla="*/ 978836 h 978836"/>
              <a:gd name="connsiteX5" fmla="*/ 30060 w 710647"/>
              <a:gd name="connsiteY5" fmla="*/ 940375 h 978836"/>
              <a:gd name="connsiteX6" fmla="*/ 0 w 710647"/>
              <a:gd name="connsiteY6" fmla="*/ 924075 h 978836"/>
              <a:gd name="connsiteX0" fmla="*/ 212811 w 710647"/>
              <a:gd name="connsiteY0" fmla="*/ 800 h 978836"/>
              <a:gd name="connsiteX1" fmla="*/ 220750 w 710647"/>
              <a:gd name="connsiteY1" fmla="*/ 0 h 978836"/>
              <a:gd name="connsiteX2" fmla="*/ 710647 w 710647"/>
              <a:gd name="connsiteY2" fmla="*/ 489418 h 978836"/>
              <a:gd name="connsiteX3" fmla="*/ 220750 w 710647"/>
              <a:gd name="connsiteY3" fmla="*/ 978836 h 978836"/>
              <a:gd name="connsiteX4" fmla="*/ 30060 w 710647"/>
              <a:gd name="connsiteY4" fmla="*/ 940375 h 978836"/>
              <a:gd name="connsiteX5" fmla="*/ 0 w 710647"/>
              <a:gd name="connsiteY5" fmla="*/ 924075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647" h="978836">
                <a:moveTo>
                  <a:pt x="212811" y="800"/>
                </a:moveTo>
                <a:lnTo>
                  <a:pt x="220750" y="0"/>
                </a:lnTo>
                <a:cubicBezTo>
                  <a:pt x="491313" y="0"/>
                  <a:pt x="710647" y="219120"/>
                  <a:pt x="710647" y="489418"/>
                </a:cubicBezTo>
                <a:cubicBezTo>
                  <a:pt x="710647" y="759716"/>
                  <a:pt x="491313" y="978836"/>
                  <a:pt x="220750" y="978836"/>
                </a:cubicBezTo>
                <a:cubicBezTo>
                  <a:pt x="153109" y="978836"/>
                  <a:pt x="88670" y="965141"/>
                  <a:pt x="30060" y="940375"/>
                </a:cubicBezTo>
                <a:lnTo>
                  <a:pt x="0" y="924075"/>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894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 – comparing angles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805912" y="4689730"/>
            <a:ext cx="10914165" cy="1803146"/>
          </a:xfrm>
          <a:prstGeom prst="wedgeRectCallout">
            <a:avLst>
              <a:gd name="adj1" fmla="val 801"/>
              <a:gd name="adj2" fmla="val -7757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When</a:t>
            </a:r>
            <a:r>
              <a:rPr lang="en-GB" sz="2800" b="1" dirty="0">
                <a:solidFill>
                  <a:srgbClr val="002060"/>
                </a:solidFill>
              </a:rPr>
              <a:t> comparing </a:t>
            </a:r>
            <a:r>
              <a:rPr lang="en-GB" sz="2800" dirty="0">
                <a:solidFill>
                  <a:srgbClr val="002060"/>
                </a:solidFill>
              </a:rPr>
              <a:t>these two angles, I know that ‘Angle One’ is </a:t>
            </a:r>
            <a:r>
              <a:rPr lang="en-GB" sz="2800" b="1" dirty="0">
                <a:solidFill>
                  <a:srgbClr val="002060"/>
                </a:solidFill>
              </a:rPr>
              <a:t>acute</a:t>
            </a:r>
            <a:r>
              <a:rPr lang="en-GB" sz="2800" dirty="0">
                <a:solidFill>
                  <a:srgbClr val="002060"/>
                </a:solidFill>
              </a:rPr>
              <a:t> as it is </a:t>
            </a:r>
            <a:r>
              <a:rPr lang="en-GB" sz="2800" b="1" dirty="0">
                <a:solidFill>
                  <a:srgbClr val="002060"/>
                </a:solidFill>
              </a:rPr>
              <a:t>less than 90⁰</a:t>
            </a:r>
            <a:r>
              <a:rPr lang="en-GB" sz="2800" dirty="0">
                <a:solidFill>
                  <a:srgbClr val="002060"/>
                </a:solidFill>
              </a:rPr>
              <a:t>. I know that ‘Angle Two’ is </a:t>
            </a:r>
            <a:r>
              <a:rPr lang="en-GB" sz="2800" b="1" dirty="0">
                <a:solidFill>
                  <a:srgbClr val="002060"/>
                </a:solidFill>
              </a:rPr>
              <a:t>greater than a straight line </a:t>
            </a:r>
            <a:r>
              <a:rPr lang="en-GB" sz="2800" dirty="0">
                <a:solidFill>
                  <a:srgbClr val="002060"/>
                </a:solidFill>
              </a:rPr>
              <a:t>and therefore is a</a:t>
            </a:r>
            <a:r>
              <a:rPr lang="en-GB" sz="2800" b="1" dirty="0">
                <a:solidFill>
                  <a:srgbClr val="002060"/>
                </a:solidFill>
              </a:rPr>
              <a:t> reflex angle</a:t>
            </a:r>
            <a:r>
              <a:rPr lang="en-GB" sz="2800" dirty="0">
                <a:solidFill>
                  <a:srgbClr val="002060"/>
                </a:solidFill>
              </a:rPr>
              <a:t>. </a:t>
            </a:r>
          </a:p>
          <a:p>
            <a:pPr algn="ctr">
              <a:buNone/>
            </a:pPr>
            <a:r>
              <a:rPr lang="en-GB" sz="2800" dirty="0">
                <a:solidFill>
                  <a:srgbClr val="002060"/>
                </a:solidFill>
              </a:rPr>
              <a:t>I have used the ‘</a:t>
            </a:r>
            <a:r>
              <a:rPr lang="en-GB" sz="2800" b="1" dirty="0">
                <a:solidFill>
                  <a:srgbClr val="002060"/>
                </a:solidFill>
              </a:rPr>
              <a:t>&lt;‘ </a:t>
            </a:r>
            <a:r>
              <a:rPr lang="en-GB" sz="2800" dirty="0">
                <a:solidFill>
                  <a:srgbClr val="002060"/>
                </a:solidFill>
              </a:rPr>
              <a:t>symbol to </a:t>
            </a:r>
            <a:r>
              <a:rPr lang="en-GB" sz="2800" b="1" dirty="0">
                <a:solidFill>
                  <a:srgbClr val="002060"/>
                </a:solidFill>
              </a:rPr>
              <a:t>compare</a:t>
            </a:r>
            <a:r>
              <a:rPr lang="en-GB" sz="2800" dirty="0">
                <a:solidFill>
                  <a:srgbClr val="002060"/>
                </a:solidFill>
              </a:rPr>
              <a:t> the two angles. </a:t>
            </a:r>
          </a:p>
        </p:txBody>
      </p:sp>
      <p:sp>
        <p:nvSpPr>
          <p:cNvPr id="16" name="Line 5"/>
          <p:cNvSpPr>
            <a:spLocks noChangeShapeType="1"/>
          </p:cNvSpPr>
          <p:nvPr/>
        </p:nvSpPr>
        <p:spPr bwMode="auto">
          <a:xfrm flipV="1">
            <a:off x="2971196" y="2309733"/>
            <a:ext cx="1379825" cy="18892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H="1" flipV="1">
            <a:off x="2925476" y="2081133"/>
            <a:ext cx="30480" cy="211788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5"/>
          <p:cNvSpPr>
            <a:spLocks noChangeShapeType="1"/>
          </p:cNvSpPr>
          <p:nvPr/>
        </p:nvSpPr>
        <p:spPr bwMode="auto">
          <a:xfrm rot="18575035" flipH="1">
            <a:off x="9564819" y="3214169"/>
            <a:ext cx="204024" cy="120383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rot="18575035" flipH="1" flipV="1">
            <a:off x="7783792" y="1487202"/>
            <a:ext cx="620068" cy="259461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348224" y="2378129"/>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rgbClr val="002060"/>
                </a:solidFill>
              </a:rPr>
              <a:t>&lt;</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1341229" y="1923962"/>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9675791" y="1927300"/>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
        <p:nvSpPr>
          <p:cNvPr id="21" name="Freeform: Shape 20">
            <a:extLst>
              <a:ext uri="{FF2B5EF4-FFF2-40B4-BE49-F238E27FC236}">
                <a16:creationId xmlns:a16="http://schemas.microsoft.com/office/drawing/2014/main" id="{4668607C-5004-428C-BB57-6CCE903DEDFF}"/>
              </a:ext>
            </a:extLst>
          </p:cNvPr>
          <p:cNvSpPr/>
          <p:nvPr/>
        </p:nvSpPr>
        <p:spPr>
          <a:xfrm rot="21325899">
            <a:off x="2981356" y="3347412"/>
            <a:ext cx="407898" cy="232107"/>
          </a:xfrm>
          <a:custGeom>
            <a:avLst/>
            <a:gdLst>
              <a:gd name="connsiteX0" fmla="*/ 0 w 407898"/>
              <a:gd name="connsiteY0" fmla="*/ 0 h 467607"/>
              <a:gd name="connsiteX1" fmla="*/ 91111 w 407898"/>
              <a:gd name="connsiteY1" fmla="*/ 9176 h 467607"/>
              <a:gd name="connsiteX2" fmla="*/ 398610 w 407898"/>
              <a:gd name="connsiteY2" fmla="*/ 215012 h 467607"/>
              <a:gd name="connsiteX3" fmla="*/ 407898 w 407898"/>
              <a:gd name="connsiteY3" fmla="*/ 232107 h 467607"/>
              <a:gd name="connsiteX4" fmla="*/ 0 w 407898"/>
              <a:gd name="connsiteY4" fmla="*/ 467607 h 467607"/>
              <a:gd name="connsiteX0" fmla="*/ 0 w 407898"/>
              <a:gd name="connsiteY0" fmla="*/ 467607 h 559047"/>
              <a:gd name="connsiteX1" fmla="*/ 0 w 407898"/>
              <a:gd name="connsiteY1" fmla="*/ 0 h 559047"/>
              <a:gd name="connsiteX2" fmla="*/ 91111 w 407898"/>
              <a:gd name="connsiteY2" fmla="*/ 9176 h 559047"/>
              <a:gd name="connsiteX3" fmla="*/ 398610 w 407898"/>
              <a:gd name="connsiteY3" fmla="*/ 215012 h 559047"/>
              <a:gd name="connsiteX4" fmla="*/ 407898 w 407898"/>
              <a:gd name="connsiteY4" fmla="*/ 232107 h 559047"/>
              <a:gd name="connsiteX5" fmla="*/ 91440 w 407898"/>
              <a:gd name="connsiteY5" fmla="*/ 559047 h 559047"/>
              <a:gd name="connsiteX0" fmla="*/ 0 w 407898"/>
              <a:gd name="connsiteY0" fmla="*/ 467607 h 467607"/>
              <a:gd name="connsiteX1" fmla="*/ 0 w 407898"/>
              <a:gd name="connsiteY1" fmla="*/ 0 h 467607"/>
              <a:gd name="connsiteX2" fmla="*/ 91111 w 407898"/>
              <a:gd name="connsiteY2" fmla="*/ 9176 h 467607"/>
              <a:gd name="connsiteX3" fmla="*/ 398610 w 407898"/>
              <a:gd name="connsiteY3" fmla="*/ 215012 h 467607"/>
              <a:gd name="connsiteX4" fmla="*/ 407898 w 407898"/>
              <a:gd name="connsiteY4" fmla="*/ 232107 h 467607"/>
              <a:gd name="connsiteX0" fmla="*/ 0 w 407898"/>
              <a:gd name="connsiteY0" fmla="*/ 0 h 232107"/>
              <a:gd name="connsiteX1" fmla="*/ 91111 w 407898"/>
              <a:gd name="connsiteY1" fmla="*/ 9176 h 232107"/>
              <a:gd name="connsiteX2" fmla="*/ 398610 w 407898"/>
              <a:gd name="connsiteY2" fmla="*/ 215012 h 232107"/>
              <a:gd name="connsiteX3" fmla="*/ 407898 w 407898"/>
              <a:gd name="connsiteY3" fmla="*/ 232107 h 232107"/>
            </a:gdLst>
            <a:ahLst/>
            <a:cxnLst>
              <a:cxn ang="0">
                <a:pos x="connsiteX0" y="connsiteY0"/>
              </a:cxn>
              <a:cxn ang="0">
                <a:pos x="connsiteX1" y="connsiteY1"/>
              </a:cxn>
              <a:cxn ang="0">
                <a:pos x="connsiteX2" y="connsiteY2"/>
              </a:cxn>
              <a:cxn ang="0">
                <a:pos x="connsiteX3" y="connsiteY3"/>
              </a:cxn>
            </a:cxnLst>
            <a:rect l="l" t="t" r="r" b="b"/>
            <a:pathLst>
              <a:path w="407898" h="232107">
                <a:moveTo>
                  <a:pt x="0" y="0"/>
                </a:moveTo>
                <a:lnTo>
                  <a:pt x="91111" y="9176"/>
                </a:lnTo>
                <a:cubicBezTo>
                  <a:pt x="218675" y="35253"/>
                  <a:pt x="328179" y="110863"/>
                  <a:pt x="398610" y="215012"/>
                </a:cubicBezTo>
                <a:lnTo>
                  <a:pt x="407898" y="232107"/>
                </a:lnTo>
              </a:path>
            </a:pathLst>
          </a:custGeom>
          <a:noFill/>
          <a:ln w="6350">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C87DF7E7-8348-49F3-9502-0E9CCE136912}"/>
              </a:ext>
            </a:extLst>
          </p:cNvPr>
          <p:cNvSpPr/>
          <p:nvPr/>
        </p:nvSpPr>
        <p:spPr>
          <a:xfrm>
            <a:off x="8855916" y="2872614"/>
            <a:ext cx="922055" cy="848132"/>
          </a:xfrm>
          <a:custGeom>
            <a:avLst/>
            <a:gdLst>
              <a:gd name="connsiteX0" fmla="*/ 432158 w 922055"/>
              <a:gd name="connsiteY0" fmla="*/ 0 h 848132"/>
              <a:gd name="connsiteX1" fmla="*/ 922055 w 922055"/>
              <a:gd name="connsiteY1" fmla="*/ 489418 h 848132"/>
              <a:gd name="connsiteX2" fmla="*/ 778568 w 922055"/>
              <a:gd name="connsiteY2" fmla="*/ 835489 h 848132"/>
              <a:gd name="connsiteX3" fmla="*/ 763229 w 922055"/>
              <a:gd name="connsiteY3" fmla="*/ 848132 h 848132"/>
              <a:gd name="connsiteX4" fmla="*/ 437535 w 922055"/>
              <a:gd name="connsiteY4" fmla="*/ 478385 h 848132"/>
              <a:gd name="connsiteX5" fmla="*/ 414345 w 922055"/>
              <a:gd name="connsiteY5" fmla="*/ 498812 h 848132"/>
              <a:gd name="connsiteX6" fmla="*/ 426827 w 922055"/>
              <a:gd name="connsiteY6" fmla="*/ 473436 h 848132"/>
              <a:gd name="connsiteX7" fmla="*/ 0 w 922055"/>
              <a:gd name="connsiteY7" fmla="*/ 263501 h 848132"/>
              <a:gd name="connsiteX8" fmla="*/ 25928 w 922055"/>
              <a:gd name="connsiteY8" fmla="*/ 215780 h 848132"/>
              <a:gd name="connsiteX9" fmla="*/ 432158 w 922055"/>
              <a:gd name="connsiteY9" fmla="*/ 0 h 848132"/>
              <a:gd name="connsiteX0" fmla="*/ 426827 w 922055"/>
              <a:gd name="connsiteY0" fmla="*/ 473436 h 848132"/>
              <a:gd name="connsiteX1" fmla="*/ 0 w 922055"/>
              <a:gd name="connsiteY1" fmla="*/ 263501 h 848132"/>
              <a:gd name="connsiteX2" fmla="*/ 25928 w 922055"/>
              <a:gd name="connsiteY2" fmla="*/ 215780 h 848132"/>
              <a:gd name="connsiteX3" fmla="*/ 432158 w 922055"/>
              <a:gd name="connsiteY3" fmla="*/ 0 h 848132"/>
              <a:gd name="connsiteX4" fmla="*/ 922055 w 922055"/>
              <a:gd name="connsiteY4" fmla="*/ 489418 h 848132"/>
              <a:gd name="connsiteX5" fmla="*/ 778568 w 922055"/>
              <a:gd name="connsiteY5" fmla="*/ 835489 h 848132"/>
              <a:gd name="connsiteX6" fmla="*/ 763229 w 922055"/>
              <a:gd name="connsiteY6" fmla="*/ 848132 h 848132"/>
              <a:gd name="connsiteX7" fmla="*/ 437535 w 922055"/>
              <a:gd name="connsiteY7" fmla="*/ 478385 h 848132"/>
              <a:gd name="connsiteX8" fmla="*/ 414345 w 922055"/>
              <a:gd name="connsiteY8" fmla="*/ 498812 h 848132"/>
              <a:gd name="connsiteX9" fmla="*/ 518267 w 922055"/>
              <a:gd name="connsiteY9" fmla="*/ 564876 h 848132"/>
              <a:gd name="connsiteX0" fmla="*/ 426827 w 922055"/>
              <a:gd name="connsiteY0" fmla="*/ 473436 h 848132"/>
              <a:gd name="connsiteX1" fmla="*/ 0 w 922055"/>
              <a:gd name="connsiteY1" fmla="*/ 263501 h 848132"/>
              <a:gd name="connsiteX2" fmla="*/ 25928 w 922055"/>
              <a:gd name="connsiteY2" fmla="*/ 215780 h 848132"/>
              <a:gd name="connsiteX3" fmla="*/ 432158 w 922055"/>
              <a:gd name="connsiteY3" fmla="*/ 0 h 848132"/>
              <a:gd name="connsiteX4" fmla="*/ 922055 w 922055"/>
              <a:gd name="connsiteY4" fmla="*/ 489418 h 848132"/>
              <a:gd name="connsiteX5" fmla="*/ 778568 w 922055"/>
              <a:gd name="connsiteY5" fmla="*/ 835489 h 848132"/>
              <a:gd name="connsiteX6" fmla="*/ 763229 w 922055"/>
              <a:gd name="connsiteY6" fmla="*/ 848132 h 848132"/>
              <a:gd name="connsiteX7" fmla="*/ 414345 w 922055"/>
              <a:gd name="connsiteY7" fmla="*/ 498812 h 848132"/>
              <a:gd name="connsiteX8" fmla="*/ 518267 w 922055"/>
              <a:gd name="connsiteY8" fmla="*/ 564876 h 848132"/>
              <a:gd name="connsiteX0" fmla="*/ 426827 w 922055"/>
              <a:gd name="connsiteY0" fmla="*/ 473436 h 848132"/>
              <a:gd name="connsiteX1" fmla="*/ 0 w 922055"/>
              <a:gd name="connsiteY1" fmla="*/ 263501 h 848132"/>
              <a:gd name="connsiteX2" fmla="*/ 25928 w 922055"/>
              <a:gd name="connsiteY2" fmla="*/ 215780 h 848132"/>
              <a:gd name="connsiteX3" fmla="*/ 432158 w 922055"/>
              <a:gd name="connsiteY3" fmla="*/ 0 h 848132"/>
              <a:gd name="connsiteX4" fmla="*/ 922055 w 922055"/>
              <a:gd name="connsiteY4" fmla="*/ 489418 h 848132"/>
              <a:gd name="connsiteX5" fmla="*/ 778568 w 922055"/>
              <a:gd name="connsiteY5" fmla="*/ 835489 h 848132"/>
              <a:gd name="connsiteX6" fmla="*/ 763229 w 922055"/>
              <a:gd name="connsiteY6" fmla="*/ 848132 h 848132"/>
              <a:gd name="connsiteX7" fmla="*/ 518267 w 922055"/>
              <a:gd name="connsiteY7" fmla="*/ 564876 h 848132"/>
              <a:gd name="connsiteX0" fmla="*/ 426827 w 922055"/>
              <a:gd name="connsiteY0" fmla="*/ 473436 h 848132"/>
              <a:gd name="connsiteX1" fmla="*/ 0 w 922055"/>
              <a:gd name="connsiteY1" fmla="*/ 263501 h 848132"/>
              <a:gd name="connsiteX2" fmla="*/ 25928 w 922055"/>
              <a:gd name="connsiteY2" fmla="*/ 215780 h 848132"/>
              <a:gd name="connsiteX3" fmla="*/ 432158 w 922055"/>
              <a:gd name="connsiteY3" fmla="*/ 0 h 848132"/>
              <a:gd name="connsiteX4" fmla="*/ 922055 w 922055"/>
              <a:gd name="connsiteY4" fmla="*/ 489418 h 848132"/>
              <a:gd name="connsiteX5" fmla="*/ 778568 w 922055"/>
              <a:gd name="connsiteY5" fmla="*/ 835489 h 848132"/>
              <a:gd name="connsiteX6" fmla="*/ 763229 w 922055"/>
              <a:gd name="connsiteY6" fmla="*/ 848132 h 848132"/>
              <a:gd name="connsiteX0" fmla="*/ 0 w 922055"/>
              <a:gd name="connsiteY0" fmla="*/ 263501 h 848132"/>
              <a:gd name="connsiteX1" fmla="*/ 25928 w 922055"/>
              <a:gd name="connsiteY1" fmla="*/ 215780 h 848132"/>
              <a:gd name="connsiteX2" fmla="*/ 432158 w 922055"/>
              <a:gd name="connsiteY2" fmla="*/ 0 h 848132"/>
              <a:gd name="connsiteX3" fmla="*/ 922055 w 922055"/>
              <a:gd name="connsiteY3" fmla="*/ 489418 h 848132"/>
              <a:gd name="connsiteX4" fmla="*/ 778568 w 922055"/>
              <a:gd name="connsiteY4" fmla="*/ 835489 h 848132"/>
              <a:gd name="connsiteX5" fmla="*/ 763229 w 922055"/>
              <a:gd name="connsiteY5" fmla="*/ 848132 h 84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55" h="848132">
                <a:moveTo>
                  <a:pt x="0" y="263501"/>
                </a:moveTo>
                <a:lnTo>
                  <a:pt x="25928" y="215780"/>
                </a:lnTo>
                <a:cubicBezTo>
                  <a:pt x="113966" y="85594"/>
                  <a:pt x="263056" y="0"/>
                  <a:pt x="432158" y="0"/>
                </a:cubicBezTo>
                <a:cubicBezTo>
                  <a:pt x="702721" y="0"/>
                  <a:pt x="922055" y="219120"/>
                  <a:pt x="922055" y="489418"/>
                </a:cubicBezTo>
                <a:cubicBezTo>
                  <a:pt x="922055" y="624567"/>
                  <a:pt x="867221" y="746922"/>
                  <a:pt x="778568" y="835489"/>
                </a:cubicBezTo>
                <a:lnTo>
                  <a:pt x="763229" y="848132"/>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971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685800" y="4178484"/>
            <a:ext cx="10638037" cy="2405196"/>
          </a:xfrm>
          <a:prstGeom prst="wedgeRectCallout">
            <a:avLst>
              <a:gd name="adj1" fmla="val 801"/>
              <a:gd name="adj2" fmla="val -7757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When </a:t>
            </a:r>
            <a:r>
              <a:rPr lang="en-GB" sz="2800" b="1" dirty="0">
                <a:solidFill>
                  <a:srgbClr val="002060"/>
                </a:solidFill>
              </a:rPr>
              <a:t>comparing</a:t>
            </a:r>
            <a:r>
              <a:rPr lang="en-GB" sz="2800" dirty="0">
                <a:solidFill>
                  <a:srgbClr val="002060"/>
                </a:solidFill>
              </a:rPr>
              <a:t> these two angles, I know that ‘Angle One’ is </a:t>
            </a:r>
            <a:r>
              <a:rPr lang="en-GB" sz="2800" b="1" dirty="0">
                <a:solidFill>
                  <a:srgbClr val="002060"/>
                </a:solidFill>
              </a:rPr>
              <a:t>more than 180⁰ (a straight line) </a:t>
            </a:r>
            <a:r>
              <a:rPr lang="en-GB" sz="2800" dirty="0">
                <a:solidFill>
                  <a:srgbClr val="002060"/>
                </a:solidFill>
              </a:rPr>
              <a:t>so it is a</a:t>
            </a:r>
            <a:r>
              <a:rPr lang="en-GB" sz="2800" b="1" dirty="0">
                <a:solidFill>
                  <a:srgbClr val="002060"/>
                </a:solidFill>
              </a:rPr>
              <a:t> reflex angle</a:t>
            </a:r>
            <a:r>
              <a:rPr lang="en-GB" sz="2800" dirty="0">
                <a:solidFill>
                  <a:srgbClr val="002060"/>
                </a:solidFill>
              </a:rPr>
              <a:t>. </a:t>
            </a:r>
          </a:p>
          <a:p>
            <a:pPr algn="ctr">
              <a:buNone/>
            </a:pPr>
            <a:r>
              <a:rPr lang="en-GB" sz="2800" dirty="0">
                <a:solidFill>
                  <a:srgbClr val="002060"/>
                </a:solidFill>
              </a:rPr>
              <a:t>I know that ‘Angle Two’ is an </a:t>
            </a:r>
            <a:r>
              <a:rPr lang="en-GB" sz="2800" b="1" dirty="0">
                <a:solidFill>
                  <a:srgbClr val="002060"/>
                </a:solidFill>
              </a:rPr>
              <a:t>obtuse angle </a:t>
            </a:r>
            <a:r>
              <a:rPr lang="en-GB" sz="2800" dirty="0">
                <a:solidFill>
                  <a:srgbClr val="002060"/>
                </a:solidFill>
              </a:rPr>
              <a:t>as it is </a:t>
            </a:r>
            <a:r>
              <a:rPr lang="en-GB" sz="2800" b="1" dirty="0">
                <a:solidFill>
                  <a:srgbClr val="002060"/>
                </a:solidFill>
              </a:rPr>
              <a:t>greater than a right angle but less than 180⁰</a:t>
            </a:r>
            <a:r>
              <a:rPr lang="en-GB" sz="2800" dirty="0">
                <a:solidFill>
                  <a:srgbClr val="002060"/>
                </a:solidFill>
              </a:rPr>
              <a:t>.</a:t>
            </a:r>
          </a:p>
          <a:p>
            <a:pPr algn="ctr">
              <a:buNone/>
            </a:pPr>
            <a:r>
              <a:rPr lang="en-GB" sz="2800" dirty="0">
                <a:solidFill>
                  <a:srgbClr val="002060"/>
                </a:solidFill>
              </a:rPr>
              <a:t>I have used the ‘</a:t>
            </a:r>
            <a:r>
              <a:rPr lang="en-GB" sz="2800" b="1" dirty="0">
                <a:solidFill>
                  <a:srgbClr val="002060"/>
                </a:solidFill>
              </a:rPr>
              <a:t>&gt;</a:t>
            </a:r>
            <a:r>
              <a:rPr lang="en-GB" sz="2800" dirty="0">
                <a:solidFill>
                  <a:srgbClr val="002060"/>
                </a:solidFill>
              </a:rPr>
              <a:t>’ symbol to </a:t>
            </a:r>
            <a:r>
              <a:rPr lang="en-GB" sz="2800" b="1" dirty="0">
                <a:solidFill>
                  <a:srgbClr val="002060"/>
                </a:solidFill>
              </a:rPr>
              <a:t>compare</a:t>
            </a:r>
            <a:r>
              <a:rPr lang="en-GB" sz="2800" dirty="0">
                <a:solidFill>
                  <a:srgbClr val="002060"/>
                </a:solidFill>
              </a:rPr>
              <a:t> the two angles. </a:t>
            </a:r>
          </a:p>
        </p:txBody>
      </p:sp>
      <p:sp>
        <p:nvSpPr>
          <p:cNvPr id="16" name="Line 5"/>
          <p:cNvSpPr>
            <a:spLocks noChangeShapeType="1"/>
          </p:cNvSpPr>
          <p:nvPr/>
        </p:nvSpPr>
        <p:spPr bwMode="auto">
          <a:xfrm flipV="1">
            <a:off x="8303350" y="2371423"/>
            <a:ext cx="1618367" cy="663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H="1" flipV="1">
            <a:off x="7452165" y="2371423"/>
            <a:ext cx="851443" cy="6633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5"/>
          <p:cNvSpPr>
            <a:spLocks noChangeShapeType="1"/>
          </p:cNvSpPr>
          <p:nvPr/>
        </p:nvSpPr>
        <p:spPr bwMode="auto">
          <a:xfrm rot="18575035">
            <a:off x="3729921" y="1659687"/>
            <a:ext cx="609221" cy="19396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rot="18575035" flipH="1" flipV="1">
            <a:off x="1837741" y="1715233"/>
            <a:ext cx="1020195" cy="11316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217184" y="1945236"/>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rgbClr val="002060"/>
                </a:solidFill>
              </a:rPr>
              <a:t>&gt;</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874604" y="2613572"/>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9926546" y="2622505"/>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
        <p:nvSpPr>
          <p:cNvPr id="28" name="Freeform: Shape 27">
            <a:extLst>
              <a:ext uri="{FF2B5EF4-FFF2-40B4-BE49-F238E27FC236}">
                <a16:creationId xmlns:a16="http://schemas.microsoft.com/office/drawing/2014/main" id="{5D6BDDCB-E679-4559-97BD-33D028793556}"/>
              </a:ext>
            </a:extLst>
          </p:cNvPr>
          <p:cNvSpPr/>
          <p:nvPr/>
        </p:nvSpPr>
        <p:spPr>
          <a:xfrm>
            <a:off x="2640441" y="1754941"/>
            <a:ext cx="979794" cy="664975"/>
          </a:xfrm>
          <a:custGeom>
            <a:avLst/>
            <a:gdLst>
              <a:gd name="connsiteX0" fmla="*/ 489897 w 979794"/>
              <a:gd name="connsiteY0" fmla="*/ 0 h 664975"/>
              <a:gd name="connsiteX1" fmla="*/ 979794 w 979794"/>
              <a:gd name="connsiteY1" fmla="*/ 489418 h 664975"/>
              <a:gd name="connsiteX2" fmla="*/ 969841 w 979794"/>
              <a:gd name="connsiteY2" fmla="*/ 588053 h 664975"/>
              <a:gd name="connsiteX3" fmla="*/ 945940 w 979794"/>
              <a:gd name="connsiteY3" fmla="*/ 664975 h 664975"/>
              <a:gd name="connsiteX4" fmla="*/ 462779 w 979794"/>
              <a:gd name="connsiteY4" fmla="*/ 471636 h 664975"/>
              <a:gd name="connsiteX5" fmla="*/ 459711 w 979794"/>
              <a:gd name="connsiteY5" fmla="*/ 479302 h 664975"/>
              <a:gd name="connsiteX6" fmla="*/ 459432 w 979794"/>
              <a:gd name="connsiteY6" fmla="*/ 473454 h 664975"/>
              <a:gd name="connsiteX7" fmla="*/ 602 w 979794"/>
              <a:gd name="connsiteY7" fmla="*/ 495387 h 664975"/>
              <a:gd name="connsiteX8" fmla="*/ 0 w 979794"/>
              <a:gd name="connsiteY8" fmla="*/ 489418 h 664975"/>
              <a:gd name="connsiteX9" fmla="*/ 489897 w 979794"/>
              <a:gd name="connsiteY9" fmla="*/ 0 h 664975"/>
              <a:gd name="connsiteX0" fmla="*/ 459432 w 979794"/>
              <a:gd name="connsiteY0" fmla="*/ 473454 h 664975"/>
              <a:gd name="connsiteX1" fmla="*/ 602 w 979794"/>
              <a:gd name="connsiteY1" fmla="*/ 495387 h 664975"/>
              <a:gd name="connsiteX2" fmla="*/ 0 w 979794"/>
              <a:gd name="connsiteY2" fmla="*/ 489418 h 664975"/>
              <a:gd name="connsiteX3" fmla="*/ 489897 w 979794"/>
              <a:gd name="connsiteY3" fmla="*/ 0 h 664975"/>
              <a:gd name="connsiteX4" fmla="*/ 979794 w 979794"/>
              <a:gd name="connsiteY4" fmla="*/ 489418 h 664975"/>
              <a:gd name="connsiteX5" fmla="*/ 969841 w 979794"/>
              <a:gd name="connsiteY5" fmla="*/ 588053 h 664975"/>
              <a:gd name="connsiteX6" fmla="*/ 945940 w 979794"/>
              <a:gd name="connsiteY6" fmla="*/ 664975 h 664975"/>
              <a:gd name="connsiteX7" fmla="*/ 462779 w 979794"/>
              <a:gd name="connsiteY7" fmla="*/ 471636 h 664975"/>
              <a:gd name="connsiteX8" fmla="*/ 459711 w 979794"/>
              <a:gd name="connsiteY8" fmla="*/ 479302 h 664975"/>
              <a:gd name="connsiteX9" fmla="*/ 550872 w 979794"/>
              <a:gd name="connsiteY9" fmla="*/ 564894 h 664975"/>
              <a:gd name="connsiteX0" fmla="*/ 459432 w 979794"/>
              <a:gd name="connsiteY0" fmla="*/ 473454 h 664975"/>
              <a:gd name="connsiteX1" fmla="*/ 602 w 979794"/>
              <a:gd name="connsiteY1" fmla="*/ 495387 h 664975"/>
              <a:gd name="connsiteX2" fmla="*/ 0 w 979794"/>
              <a:gd name="connsiteY2" fmla="*/ 489418 h 664975"/>
              <a:gd name="connsiteX3" fmla="*/ 489897 w 979794"/>
              <a:gd name="connsiteY3" fmla="*/ 0 h 664975"/>
              <a:gd name="connsiteX4" fmla="*/ 979794 w 979794"/>
              <a:gd name="connsiteY4" fmla="*/ 489418 h 664975"/>
              <a:gd name="connsiteX5" fmla="*/ 969841 w 979794"/>
              <a:gd name="connsiteY5" fmla="*/ 588053 h 664975"/>
              <a:gd name="connsiteX6" fmla="*/ 945940 w 979794"/>
              <a:gd name="connsiteY6" fmla="*/ 664975 h 664975"/>
              <a:gd name="connsiteX7" fmla="*/ 462779 w 979794"/>
              <a:gd name="connsiteY7" fmla="*/ 471636 h 664975"/>
              <a:gd name="connsiteX8" fmla="*/ 550872 w 979794"/>
              <a:gd name="connsiteY8" fmla="*/ 564894 h 664975"/>
              <a:gd name="connsiteX0" fmla="*/ 459432 w 979794"/>
              <a:gd name="connsiteY0" fmla="*/ 473454 h 664975"/>
              <a:gd name="connsiteX1" fmla="*/ 602 w 979794"/>
              <a:gd name="connsiteY1" fmla="*/ 495387 h 664975"/>
              <a:gd name="connsiteX2" fmla="*/ 0 w 979794"/>
              <a:gd name="connsiteY2" fmla="*/ 489418 h 664975"/>
              <a:gd name="connsiteX3" fmla="*/ 489897 w 979794"/>
              <a:gd name="connsiteY3" fmla="*/ 0 h 664975"/>
              <a:gd name="connsiteX4" fmla="*/ 979794 w 979794"/>
              <a:gd name="connsiteY4" fmla="*/ 489418 h 664975"/>
              <a:gd name="connsiteX5" fmla="*/ 969841 w 979794"/>
              <a:gd name="connsiteY5" fmla="*/ 588053 h 664975"/>
              <a:gd name="connsiteX6" fmla="*/ 945940 w 979794"/>
              <a:gd name="connsiteY6" fmla="*/ 664975 h 664975"/>
              <a:gd name="connsiteX7" fmla="*/ 550872 w 979794"/>
              <a:gd name="connsiteY7" fmla="*/ 564894 h 664975"/>
              <a:gd name="connsiteX0" fmla="*/ 459432 w 979794"/>
              <a:gd name="connsiteY0" fmla="*/ 473454 h 664975"/>
              <a:gd name="connsiteX1" fmla="*/ 602 w 979794"/>
              <a:gd name="connsiteY1" fmla="*/ 495387 h 664975"/>
              <a:gd name="connsiteX2" fmla="*/ 0 w 979794"/>
              <a:gd name="connsiteY2" fmla="*/ 489418 h 664975"/>
              <a:gd name="connsiteX3" fmla="*/ 489897 w 979794"/>
              <a:gd name="connsiteY3" fmla="*/ 0 h 664975"/>
              <a:gd name="connsiteX4" fmla="*/ 979794 w 979794"/>
              <a:gd name="connsiteY4" fmla="*/ 489418 h 664975"/>
              <a:gd name="connsiteX5" fmla="*/ 969841 w 979794"/>
              <a:gd name="connsiteY5" fmla="*/ 588053 h 664975"/>
              <a:gd name="connsiteX6" fmla="*/ 945940 w 979794"/>
              <a:gd name="connsiteY6" fmla="*/ 664975 h 664975"/>
              <a:gd name="connsiteX0" fmla="*/ 602 w 979794"/>
              <a:gd name="connsiteY0" fmla="*/ 495387 h 664975"/>
              <a:gd name="connsiteX1" fmla="*/ 0 w 979794"/>
              <a:gd name="connsiteY1" fmla="*/ 489418 h 664975"/>
              <a:gd name="connsiteX2" fmla="*/ 489897 w 979794"/>
              <a:gd name="connsiteY2" fmla="*/ 0 h 664975"/>
              <a:gd name="connsiteX3" fmla="*/ 979794 w 979794"/>
              <a:gd name="connsiteY3" fmla="*/ 489418 h 664975"/>
              <a:gd name="connsiteX4" fmla="*/ 969841 w 979794"/>
              <a:gd name="connsiteY4" fmla="*/ 588053 h 664975"/>
              <a:gd name="connsiteX5" fmla="*/ 945940 w 979794"/>
              <a:gd name="connsiteY5" fmla="*/ 664975 h 66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794" h="664975">
                <a:moveTo>
                  <a:pt x="602" y="495387"/>
                </a:moveTo>
                <a:cubicBezTo>
                  <a:pt x="401" y="493397"/>
                  <a:pt x="201" y="491408"/>
                  <a:pt x="0" y="489418"/>
                </a:cubicBezTo>
                <a:cubicBezTo>
                  <a:pt x="0" y="219120"/>
                  <a:pt x="219334" y="0"/>
                  <a:pt x="489897" y="0"/>
                </a:cubicBezTo>
                <a:cubicBezTo>
                  <a:pt x="760460" y="0"/>
                  <a:pt x="979794" y="219120"/>
                  <a:pt x="979794" y="489418"/>
                </a:cubicBezTo>
                <a:cubicBezTo>
                  <a:pt x="979794" y="523205"/>
                  <a:pt x="976367" y="556193"/>
                  <a:pt x="969841" y="588053"/>
                </a:cubicBezTo>
                <a:lnTo>
                  <a:pt x="945940" y="664975"/>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275B19FA-0BE6-47FE-8AF6-5204019F86F9}"/>
              </a:ext>
            </a:extLst>
          </p:cNvPr>
          <p:cNvSpPr/>
          <p:nvPr/>
        </p:nvSpPr>
        <p:spPr>
          <a:xfrm>
            <a:off x="7940970" y="2553519"/>
            <a:ext cx="813039" cy="273635"/>
          </a:xfrm>
          <a:custGeom>
            <a:avLst/>
            <a:gdLst>
              <a:gd name="connsiteX0" fmla="*/ 375375 w 813039"/>
              <a:gd name="connsiteY0" fmla="*/ 0 h 457988"/>
              <a:gd name="connsiteX1" fmla="*/ 781605 w 813039"/>
              <a:gd name="connsiteY1" fmla="*/ 215780 h 457988"/>
              <a:gd name="connsiteX2" fmla="*/ 813039 w 813039"/>
              <a:gd name="connsiteY2" fmla="*/ 273635 h 457988"/>
              <a:gd name="connsiteX3" fmla="*/ 364229 w 813039"/>
              <a:gd name="connsiteY3" fmla="*/ 457988 h 457988"/>
              <a:gd name="connsiteX4" fmla="*/ 0 w 813039"/>
              <a:gd name="connsiteY4" fmla="*/ 178420 h 457988"/>
              <a:gd name="connsiteX5" fmla="*/ 28966 w 813039"/>
              <a:gd name="connsiteY5" fmla="*/ 143347 h 457988"/>
              <a:gd name="connsiteX6" fmla="*/ 375375 w 813039"/>
              <a:gd name="connsiteY6" fmla="*/ 0 h 457988"/>
              <a:gd name="connsiteX0" fmla="*/ 364229 w 813039"/>
              <a:gd name="connsiteY0" fmla="*/ 457988 h 549428"/>
              <a:gd name="connsiteX1" fmla="*/ 0 w 813039"/>
              <a:gd name="connsiteY1" fmla="*/ 178420 h 549428"/>
              <a:gd name="connsiteX2" fmla="*/ 28966 w 813039"/>
              <a:gd name="connsiteY2" fmla="*/ 143347 h 549428"/>
              <a:gd name="connsiteX3" fmla="*/ 375375 w 813039"/>
              <a:gd name="connsiteY3" fmla="*/ 0 h 549428"/>
              <a:gd name="connsiteX4" fmla="*/ 781605 w 813039"/>
              <a:gd name="connsiteY4" fmla="*/ 215780 h 549428"/>
              <a:gd name="connsiteX5" fmla="*/ 813039 w 813039"/>
              <a:gd name="connsiteY5" fmla="*/ 273635 h 549428"/>
              <a:gd name="connsiteX6" fmla="*/ 455669 w 813039"/>
              <a:gd name="connsiteY6" fmla="*/ 549428 h 549428"/>
              <a:gd name="connsiteX0" fmla="*/ 364229 w 813039"/>
              <a:gd name="connsiteY0" fmla="*/ 457988 h 457988"/>
              <a:gd name="connsiteX1" fmla="*/ 0 w 813039"/>
              <a:gd name="connsiteY1" fmla="*/ 178420 h 457988"/>
              <a:gd name="connsiteX2" fmla="*/ 28966 w 813039"/>
              <a:gd name="connsiteY2" fmla="*/ 143347 h 457988"/>
              <a:gd name="connsiteX3" fmla="*/ 375375 w 813039"/>
              <a:gd name="connsiteY3" fmla="*/ 0 h 457988"/>
              <a:gd name="connsiteX4" fmla="*/ 781605 w 813039"/>
              <a:gd name="connsiteY4" fmla="*/ 215780 h 457988"/>
              <a:gd name="connsiteX5" fmla="*/ 813039 w 813039"/>
              <a:gd name="connsiteY5" fmla="*/ 273635 h 457988"/>
              <a:gd name="connsiteX0" fmla="*/ 0 w 813039"/>
              <a:gd name="connsiteY0" fmla="*/ 178420 h 273635"/>
              <a:gd name="connsiteX1" fmla="*/ 28966 w 813039"/>
              <a:gd name="connsiteY1" fmla="*/ 143347 h 273635"/>
              <a:gd name="connsiteX2" fmla="*/ 375375 w 813039"/>
              <a:gd name="connsiteY2" fmla="*/ 0 h 273635"/>
              <a:gd name="connsiteX3" fmla="*/ 781605 w 813039"/>
              <a:gd name="connsiteY3" fmla="*/ 215780 h 273635"/>
              <a:gd name="connsiteX4" fmla="*/ 813039 w 813039"/>
              <a:gd name="connsiteY4" fmla="*/ 273635 h 27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039" h="273635">
                <a:moveTo>
                  <a:pt x="0" y="178420"/>
                </a:moveTo>
                <a:lnTo>
                  <a:pt x="28966" y="143347"/>
                </a:lnTo>
                <a:cubicBezTo>
                  <a:pt x="117620" y="54780"/>
                  <a:pt x="240094" y="0"/>
                  <a:pt x="375375" y="0"/>
                </a:cubicBezTo>
                <a:cubicBezTo>
                  <a:pt x="544477" y="0"/>
                  <a:pt x="693567" y="85594"/>
                  <a:pt x="781605" y="215780"/>
                </a:cubicBezTo>
                <a:lnTo>
                  <a:pt x="813039" y="273635"/>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14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1059643" y="4610919"/>
            <a:ext cx="10156997" cy="1852682"/>
          </a:xfrm>
          <a:prstGeom prst="wedgeRectCallout">
            <a:avLst>
              <a:gd name="adj1" fmla="val 1676"/>
              <a:gd name="adj2" fmla="val -7612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I can also </a:t>
            </a:r>
            <a:r>
              <a:rPr lang="en-GB" sz="3600" b="1" dirty="0">
                <a:solidFill>
                  <a:srgbClr val="002060"/>
                </a:solidFill>
              </a:rPr>
              <a:t>order</a:t>
            </a:r>
            <a:r>
              <a:rPr lang="en-GB" sz="3600" dirty="0">
                <a:solidFill>
                  <a:srgbClr val="002060"/>
                </a:solidFill>
              </a:rPr>
              <a:t> angles. In this example, I have ordered from the smallest angle (</a:t>
            </a:r>
            <a:r>
              <a:rPr lang="en-GB" sz="3600" b="1" dirty="0">
                <a:solidFill>
                  <a:srgbClr val="002060"/>
                </a:solidFill>
              </a:rPr>
              <a:t>acute angle</a:t>
            </a:r>
            <a:r>
              <a:rPr lang="en-GB" sz="3600" dirty="0">
                <a:solidFill>
                  <a:srgbClr val="002060"/>
                </a:solidFill>
              </a:rPr>
              <a:t>) to the largest angle (</a:t>
            </a:r>
            <a:r>
              <a:rPr lang="en-GB" sz="3600" b="1" dirty="0">
                <a:solidFill>
                  <a:srgbClr val="002060"/>
                </a:solidFill>
              </a:rPr>
              <a:t>reflex angle</a:t>
            </a:r>
            <a:r>
              <a:rPr lang="en-GB" sz="3600" dirty="0">
                <a:solidFill>
                  <a:srgbClr val="002060"/>
                </a:solidFill>
              </a:rPr>
              <a:t>).</a:t>
            </a:r>
          </a:p>
        </p:txBody>
      </p:sp>
      <p:sp>
        <p:nvSpPr>
          <p:cNvPr id="16" name="Line 5"/>
          <p:cNvSpPr>
            <a:spLocks noChangeShapeType="1"/>
          </p:cNvSpPr>
          <p:nvPr/>
        </p:nvSpPr>
        <p:spPr bwMode="auto">
          <a:xfrm flipV="1">
            <a:off x="1819318" y="2501761"/>
            <a:ext cx="1470197" cy="12279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819318" y="2020930"/>
            <a:ext cx="0" cy="16911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5"/>
          <p:cNvSpPr>
            <a:spLocks noChangeShapeType="1"/>
          </p:cNvSpPr>
          <p:nvPr/>
        </p:nvSpPr>
        <p:spPr bwMode="auto">
          <a:xfrm>
            <a:off x="9046627" y="2797265"/>
            <a:ext cx="153573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9046627" y="2794137"/>
            <a:ext cx="740490" cy="9668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5"/>
          <p:cNvSpPr>
            <a:spLocks noChangeShapeType="1"/>
          </p:cNvSpPr>
          <p:nvPr/>
        </p:nvSpPr>
        <p:spPr bwMode="auto">
          <a:xfrm>
            <a:off x="5288141" y="3457180"/>
            <a:ext cx="2207723" cy="546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5"/>
          <p:cNvSpPr>
            <a:spLocks noChangeShapeType="1"/>
          </p:cNvSpPr>
          <p:nvPr/>
        </p:nvSpPr>
        <p:spPr bwMode="auto">
          <a:xfrm flipV="1">
            <a:off x="5288399" y="1766016"/>
            <a:ext cx="0" cy="16911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Freeform: Shape 20">
            <a:extLst>
              <a:ext uri="{FF2B5EF4-FFF2-40B4-BE49-F238E27FC236}">
                <a16:creationId xmlns:a16="http://schemas.microsoft.com/office/drawing/2014/main" id="{B66FB987-49C7-46DC-B727-AF7BEBB120C2}"/>
              </a:ext>
            </a:extLst>
          </p:cNvPr>
          <p:cNvSpPr/>
          <p:nvPr/>
        </p:nvSpPr>
        <p:spPr>
          <a:xfrm>
            <a:off x="1884750" y="3047782"/>
            <a:ext cx="407898" cy="232107"/>
          </a:xfrm>
          <a:custGeom>
            <a:avLst/>
            <a:gdLst>
              <a:gd name="connsiteX0" fmla="*/ 0 w 407898"/>
              <a:gd name="connsiteY0" fmla="*/ 0 h 467607"/>
              <a:gd name="connsiteX1" fmla="*/ 91111 w 407898"/>
              <a:gd name="connsiteY1" fmla="*/ 9176 h 467607"/>
              <a:gd name="connsiteX2" fmla="*/ 398610 w 407898"/>
              <a:gd name="connsiteY2" fmla="*/ 215012 h 467607"/>
              <a:gd name="connsiteX3" fmla="*/ 407898 w 407898"/>
              <a:gd name="connsiteY3" fmla="*/ 232107 h 467607"/>
              <a:gd name="connsiteX4" fmla="*/ 0 w 407898"/>
              <a:gd name="connsiteY4" fmla="*/ 467607 h 467607"/>
              <a:gd name="connsiteX0" fmla="*/ 0 w 407898"/>
              <a:gd name="connsiteY0" fmla="*/ 467607 h 559047"/>
              <a:gd name="connsiteX1" fmla="*/ 0 w 407898"/>
              <a:gd name="connsiteY1" fmla="*/ 0 h 559047"/>
              <a:gd name="connsiteX2" fmla="*/ 91111 w 407898"/>
              <a:gd name="connsiteY2" fmla="*/ 9176 h 559047"/>
              <a:gd name="connsiteX3" fmla="*/ 398610 w 407898"/>
              <a:gd name="connsiteY3" fmla="*/ 215012 h 559047"/>
              <a:gd name="connsiteX4" fmla="*/ 407898 w 407898"/>
              <a:gd name="connsiteY4" fmla="*/ 232107 h 559047"/>
              <a:gd name="connsiteX5" fmla="*/ 91440 w 407898"/>
              <a:gd name="connsiteY5" fmla="*/ 559047 h 559047"/>
              <a:gd name="connsiteX0" fmla="*/ 0 w 407898"/>
              <a:gd name="connsiteY0" fmla="*/ 467607 h 467607"/>
              <a:gd name="connsiteX1" fmla="*/ 0 w 407898"/>
              <a:gd name="connsiteY1" fmla="*/ 0 h 467607"/>
              <a:gd name="connsiteX2" fmla="*/ 91111 w 407898"/>
              <a:gd name="connsiteY2" fmla="*/ 9176 h 467607"/>
              <a:gd name="connsiteX3" fmla="*/ 398610 w 407898"/>
              <a:gd name="connsiteY3" fmla="*/ 215012 h 467607"/>
              <a:gd name="connsiteX4" fmla="*/ 407898 w 407898"/>
              <a:gd name="connsiteY4" fmla="*/ 232107 h 467607"/>
              <a:gd name="connsiteX0" fmla="*/ 0 w 407898"/>
              <a:gd name="connsiteY0" fmla="*/ 0 h 232107"/>
              <a:gd name="connsiteX1" fmla="*/ 91111 w 407898"/>
              <a:gd name="connsiteY1" fmla="*/ 9176 h 232107"/>
              <a:gd name="connsiteX2" fmla="*/ 398610 w 407898"/>
              <a:gd name="connsiteY2" fmla="*/ 215012 h 232107"/>
              <a:gd name="connsiteX3" fmla="*/ 407898 w 407898"/>
              <a:gd name="connsiteY3" fmla="*/ 232107 h 232107"/>
            </a:gdLst>
            <a:ahLst/>
            <a:cxnLst>
              <a:cxn ang="0">
                <a:pos x="connsiteX0" y="connsiteY0"/>
              </a:cxn>
              <a:cxn ang="0">
                <a:pos x="connsiteX1" y="connsiteY1"/>
              </a:cxn>
              <a:cxn ang="0">
                <a:pos x="connsiteX2" y="connsiteY2"/>
              </a:cxn>
              <a:cxn ang="0">
                <a:pos x="connsiteX3" y="connsiteY3"/>
              </a:cxn>
            </a:cxnLst>
            <a:rect l="l" t="t" r="r" b="b"/>
            <a:pathLst>
              <a:path w="407898" h="232107">
                <a:moveTo>
                  <a:pt x="0" y="0"/>
                </a:moveTo>
                <a:lnTo>
                  <a:pt x="91111" y="9176"/>
                </a:lnTo>
                <a:cubicBezTo>
                  <a:pt x="218675" y="35253"/>
                  <a:pt x="328179" y="110863"/>
                  <a:pt x="398610" y="215012"/>
                </a:cubicBezTo>
                <a:lnTo>
                  <a:pt x="407898" y="232107"/>
                </a:lnTo>
              </a:path>
            </a:pathLst>
          </a:custGeom>
          <a:noFill/>
          <a:ln w="6350">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47C7B2BA-CDE6-4240-B61B-3F2BD42F2FB0}"/>
              </a:ext>
            </a:extLst>
          </p:cNvPr>
          <p:cNvSpPr/>
          <p:nvPr/>
        </p:nvSpPr>
        <p:spPr>
          <a:xfrm>
            <a:off x="5318879" y="2971771"/>
            <a:ext cx="596310" cy="586182"/>
          </a:xfrm>
          <a:custGeom>
            <a:avLst/>
            <a:gdLst>
              <a:gd name="connsiteX0" fmla="*/ 106413 w 596310"/>
              <a:gd name="connsiteY0" fmla="*/ 0 h 586182"/>
              <a:gd name="connsiteX1" fmla="*/ 596310 w 596310"/>
              <a:gd name="connsiteY1" fmla="*/ 489418 h 586182"/>
              <a:gd name="connsiteX2" fmla="*/ 586546 w 596310"/>
              <a:gd name="connsiteY2" fmla="*/ 586182 h 586182"/>
              <a:gd name="connsiteX3" fmla="*/ 120288 w 596310"/>
              <a:gd name="connsiteY3" fmla="*/ 461248 h 586182"/>
              <a:gd name="connsiteX4" fmla="*/ 0 w 596310"/>
              <a:gd name="connsiteY4" fmla="*/ 12326 h 586182"/>
              <a:gd name="connsiteX5" fmla="*/ 7682 w 596310"/>
              <a:gd name="connsiteY5" fmla="*/ 9944 h 586182"/>
              <a:gd name="connsiteX6" fmla="*/ 106413 w 596310"/>
              <a:gd name="connsiteY6" fmla="*/ 0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6" fmla="*/ 211728 w 596310"/>
              <a:gd name="connsiteY6" fmla="*/ 552688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0" fmla="*/ 0 w 596310"/>
              <a:gd name="connsiteY0" fmla="*/ 12326 h 586182"/>
              <a:gd name="connsiteX1" fmla="*/ 7682 w 596310"/>
              <a:gd name="connsiteY1" fmla="*/ 9944 h 586182"/>
              <a:gd name="connsiteX2" fmla="*/ 106413 w 596310"/>
              <a:gd name="connsiteY2" fmla="*/ 0 h 586182"/>
              <a:gd name="connsiteX3" fmla="*/ 596310 w 596310"/>
              <a:gd name="connsiteY3" fmla="*/ 489418 h 586182"/>
              <a:gd name="connsiteX4" fmla="*/ 586546 w 596310"/>
              <a:gd name="connsiteY4" fmla="*/ 586182 h 58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10" h="586182">
                <a:moveTo>
                  <a:pt x="0" y="12326"/>
                </a:moveTo>
                <a:lnTo>
                  <a:pt x="7682" y="9944"/>
                </a:lnTo>
                <a:cubicBezTo>
                  <a:pt x="39573" y="3424"/>
                  <a:pt x="72593" y="0"/>
                  <a:pt x="106413" y="0"/>
                </a:cubicBezTo>
                <a:cubicBezTo>
                  <a:pt x="376976" y="0"/>
                  <a:pt x="596310" y="219120"/>
                  <a:pt x="596310" y="489418"/>
                </a:cubicBezTo>
                <a:lnTo>
                  <a:pt x="586546" y="586182"/>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64509D1C-FA36-4755-8A57-BE7F91C5697E}"/>
              </a:ext>
            </a:extLst>
          </p:cNvPr>
          <p:cNvSpPr/>
          <p:nvPr/>
        </p:nvSpPr>
        <p:spPr>
          <a:xfrm>
            <a:off x="8447834" y="2281116"/>
            <a:ext cx="977028" cy="978836"/>
          </a:xfrm>
          <a:custGeom>
            <a:avLst/>
            <a:gdLst>
              <a:gd name="connsiteX0" fmla="*/ 489897 w 977028"/>
              <a:gd name="connsiteY0" fmla="*/ 0 h 978836"/>
              <a:gd name="connsiteX1" fmla="*/ 969841 w 977028"/>
              <a:gd name="connsiteY1" fmla="*/ 390783 h 978836"/>
              <a:gd name="connsiteX2" fmla="*/ 977028 w 977028"/>
              <a:gd name="connsiteY2" fmla="*/ 462008 h 978836"/>
              <a:gd name="connsiteX3" fmla="*/ 497354 w 977028"/>
              <a:gd name="connsiteY3" fmla="*/ 462008 h 978836"/>
              <a:gd name="connsiteX4" fmla="*/ 802027 w 977028"/>
              <a:gd name="connsiteY4" fmla="*/ 863744 h 978836"/>
              <a:gd name="connsiteX5" fmla="*/ 763803 w 977028"/>
              <a:gd name="connsiteY5" fmla="*/ 895251 h 978836"/>
              <a:gd name="connsiteX6" fmla="*/ 489897 w 977028"/>
              <a:gd name="connsiteY6" fmla="*/ 978836 h 978836"/>
              <a:gd name="connsiteX7" fmla="*/ 0 w 977028"/>
              <a:gd name="connsiteY7" fmla="*/ 489418 h 978836"/>
              <a:gd name="connsiteX8" fmla="*/ 489897 w 977028"/>
              <a:gd name="connsiteY8" fmla="*/ 0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8" fmla="*/ 588794 w 977028"/>
              <a:gd name="connsiteY8" fmla="*/ 553448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0" fmla="*/ 802027 w 977028"/>
              <a:gd name="connsiteY0" fmla="*/ 863744 h 978836"/>
              <a:gd name="connsiteX1" fmla="*/ 763803 w 977028"/>
              <a:gd name="connsiteY1" fmla="*/ 895251 h 978836"/>
              <a:gd name="connsiteX2" fmla="*/ 489897 w 977028"/>
              <a:gd name="connsiteY2" fmla="*/ 978836 h 978836"/>
              <a:gd name="connsiteX3" fmla="*/ 0 w 977028"/>
              <a:gd name="connsiteY3" fmla="*/ 489418 h 978836"/>
              <a:gd name="connsiteX4" fmla="*/ 489897 w 977028"/>
              <a:gd name="connsiteY4" fmla="*/ 0 h 978836"/>
              <a:gd name="connsiteX5" fmla="*/ 969841 w 977028"/>
              <a:gd name="connsiteY5" fmla="*/ 390783 h 978836"/>
              <a:gd name="connsiteX6" fmla="*/ 977028 w 977028"/>
              <a:gd name="connsiteY6" fmla="*/ 462008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028" h="978836">
                <a:moveTo>
                  <a:pt x="802027" y="863744"/>
                </a:moveTo>
                <a:lnTo>
                  <a:pt x="763803" y="895251"/>
                </a:lnTo>
                <a:cubicBezTo>
                  <a:pt x="685615" y="948022"/>
                  <a:pt x="591358" y="978836"/>
                  <a:pt x="489897" y="978836"/>
                </a:cubicBezTo>
                <a:cubicBezTo>
                  <a:pt x="219334" y="978836"/>
                  <a:pt x="0" y="759716"/>
                  <a:pt x="0" y="489418"/>
                </a:cubicBezTo>
                <a:cubicBezTo>
                  <a:pt x="0" y="219120"/>
                  <a:pt x="219334" y="0"/>
                  <a:pt x="489897" y="0"/>
                </a:cubicBezTo>
                <a:cubicBezTo>
                  <a:pt x="726640" y="0"/>
                  <a:pt x="924160" y="167764"/>
                  <a:pt x="969841" y="390783"/>
                </a:cubicBezTo>
                <a:lnTo>
                  <a:pt x="977028" y="462008"/>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90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8"/>
            <a:ext cx="11231879" cy="8164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List these angles in </a:t>
            </a:r>
            <a:r>
              <a:rPr lang="en-GB" sz="3200" b="1" dirty="0">
                <a:solidFill>
                  <a:srgbClr val="002060"/>
                </a:solidFill>
              </a:rPr>
              <a:t>ascending</a:t>
            </a:r>
            <a:r>
              <a:rPr lang="en-GB" sz="3200" dirty="0">
                <a:solidFill>
                  <a:srgbClr val="002060"/>
                </a:solidFill>
              </a:rPr>
              <a:t> order.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11" name="Straight Connector 10"/>
          <p:cNvCxnSpPr/>
          <p:nvPr/>
        </p:nvCxnSpPr>
        <p:spPr>
          <a:xfrm flipH="1">
            <a:off x="3926629" y="3600801"/>
            <a:ext cx="1900489" cy="116697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594359" y="3444026"/>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868678" y="3120330"/>
            <a:ext cx="2301241" cy="32959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947646" y="3076131"/>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7380526" y="3133700"/>
            <a:ext cx="0" cy="172551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380526" y="4859211"/>
            <a:ext cx="154748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flipV="1">
            <a:off x="10445843" y="3563818"/>
            <a:ext cx="796745" cy="1606698"/>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10171524" y="3563817"/>
            <a:ext cx="274319" cy="1423819"/>
          </a:xfrm>
          <a:prstGeom prst="line">
            <a:avLst/>
          </a:prstGeom>
          <a:ln w="28575"/>
        </p:spPr>
        <p:style>
          <a:lnRef idx="1">
            <a:schemeClr val="dk1"/>
          </a:lnRef>
          <a:fillRef idx="0">
            <a:schemeClr val="dk1"/>
          </a:fillRef>
          <a:effectRef idx="0">
            <a:schemeClr val="dk1"/>
          </a:effectRef>
          <a:fontRef idx="minor">
            <a:schemeClr val="tx1"/>
          </a:fontRef>
        </p:style>
      </p:cxnSp>
      <p:sp>
        <p:nvSpPr>
          <p:cNvPr id="15" name="Rectangle: Rounded Corners 2">
            <a:extLst>
              <a:ext uri="{FF2B5EF4-FFF2-40B4-BE49-F238E27FC236}">
                <a16:creationId xmlns:a16="http://schemas.microsoft.com/office/drawing/2014/main" id="{675A7142-34F1-4E54-A85B-FF703025B360}"/>
              </a:ext>
            </a:extLst>
          </p:cNvPr>
          <p:cNvSpPr/>
          <p:nvPr/>
        </p:nvSpPr>
        <p:spPr>
          <a:xfrm>
            <a:off x="594359" y="5416140"/>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a:t>
            </a:r>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787137" y="5438332"/>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B</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7631486" y="5416140"/>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C</a:t>
            </a:r>
          </a:p>
        </p:txBody>
      </p:sp>
      <p:sp>
        <p:nvSpPr>
          <p:cNvPr id="22" name="Rectangle: Rounded Corners 2">
            <a:extLst>
              <a:ext uri="{FF2B5EF4-FFF2-40B4-BE49-F238E27FC236}">
                <a16:creationId xmlns:a16="http://schemas.microsoft.com/office/drawing/2014/main" id="{675A7142-34F1-4E54-A85B-FF703025B360}"/>
              </a:ext>
            </a:extLst>
          </p:cNvPr>
          <p:cNvSpPr/>
          <p:nvPr/>
        </p:nvSpPr>
        <p:spPr>
          <a:xfrm>
            <a:off x="10308683" y="5438332"/>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a:t>
            </a:r>
          </a:p>
        </p:txBody>
      </p:sp>
      <p:sp>
        <p:nvSpPr>
          <p:cNvPr id="27" name="Freeform: Shape 26">
            <a:extLst>
              <a:ext uri="{FF2B5EF4-FFF2-40B4-BE49-F238E27FC236}">
                <a16:creationId xmlns:a16="http://schemas.microsoft.com/office/drawing/2014/main" id="{4FB28235-0D75-432E-A478-07D7ADA6E72E}"/>
              </a:ext>
            </a:extLst>
          </p:cNvPr>
          <p:cNvSpPr/>
          <p:nvPr/>
        </p:nvSpPr>
        <p:spPr>
          <a:xfrm rot="17100000">
            <a:off x="3391795" y="4311948"/>
            <a:ext cx="977028" cy="978836"/>
          </a:xfrm>
          <a:custGeom>
            <a:avLst/>
            <a:gdLst>
              <a:gd name="connsiteX0" fmla="*/ 489897 w 977028"/>
              <a:gd name="connsiteY0" fmla="*/ 0 h 978836"/>
              <a:gd name="connsiteX1" fmla="*/ 969841 w 977028"/>
              <a:gd name="connsiteY1" fmla="*/ 390783 h 978836"/>
              <a:gd name="connsiteX2" fmla="*/ 977028 w 977028"/>
              <a:gd name="connsiteY2" fmla="*/ 462008 h 978836"/>
              <a:gd name="connsiteX3" fmla="*/ 497354 w 977028"/>
              <a:gd name="connsiteY3" fmla="*/ 462008 h 978836"/>
              <a:gd name="connsiteX4" fmla="*/ 802027 w 977028"/>
              <a:gd name="connsiteY4" fmla="*/ 863744 h 978836"/>
              <a:gd name="connsiteX5" fmla="*/ 763803 w 977028"/>
              <a:gd name="connsiteY5" fmla="*/ 895251 h 978836"/>
              <a:gd name="connsiteX6" fmla="*/ 489897 w 977028"/>
              <a:gd name="connsiteY6" fmla="*/ 978836 h 978836"/>
              <a:gd name="connsiteX7" fmla="*/ 0 w 977028"/>
              <a:gd name="connsiteY7" fmla="*/ 489418 h 978836"/>
              <a:gd name="connsiteX8" fmla="*/ 489897 w 977028"/>
              <a:gd name="connsiteY8" fmla="*/ 0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8" fmla="*/ 588794 w 977028"/>
              <a:gd name="connsiteY8" fmla="*/ 553448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0" fmla="*/ 802027 w 977028"/>
              <a:gd name="connsiteY0" fmla="*/ 863744 h 978836"/>
              <a:gd name="connsiteX1" fmla="*/ 763803 w 977028"/>
              <a:gd name="connsiteY1" fmla="*/ 895251 h 978836"/>
              <a:gd name="connsiteX2" fmla="*/ 489897 w 977028"/>
              <a:gd name="connsiteY2" fmla="*/ 978836 h 978836"/>
              <a:gd name="connsiteX3" fmla="*/ 0 w 977028"/>
              <a:gd name="connsiteY3" fmla="*/ 489418 h 978836"/>
              <a:gd name="connsiteX4" fmla="*/ 489897 w 977028"/>
              <a:gd name="connsiteY4" fmla="*/ 0 h 978836"/>
              <a:gd name="connsiteX5" fmla="*/ 969841 w 977028"/>
              <a:gd name="connsiteY5" fmla="*/ 390783 h 978836"/>
              <a:gd name="connsiteX6" fmla="*/ 977028 w 977028"/>
              <a:gd name="connsiteY6" fmla="*/ 462008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028" h="978836">
                <a:moveTo>
                  <a:pt x="802027" y="863744"/>
                </a:moveTo>
                <a:lnTo>
                  <a:pt x="763803" y="895251"/>
                </a:lnTo>
                <a:cubicBezTo>
                  <a:pt x="685615" y="948022"/>
                  <a:pt x="591358" y="978836"/>
                  <a:pt x="489897" y="978836"/>
                </a:cubicBezTo>
                <a:cubicBezTo>
                  <a:pt x="219334" y="978836"/>
                  <a:pt x="0" y="759716"/>
                  <a:pt x="0" y="489418"/>
                </a:cubicBezTo>
                <a:cubicBezTo>
                  <a:pt x="0" y="219120"/>
                  <a:pt x="219334" y="0"/>
                  <a:pt x="489897" y="0"/>
                </a:cubicBezTo>
                <a:cubicBezTo>
                  <a:pt x="726640" y="0"/>
                  <a:pt x="924160" y="167764"/>
                  <a:pt x="969841" y="390783"/>
                </a:cubicBezTo>
                <a:lnTo>
                  <a:pt x="977028" y="462008"/>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9272DF3-B230-42D4-84E7-FDF8FD4E03C0}"/>
              </a:ext>
            </a:extLst>
          </p:cNvPr>
          <p:cNvSpPr/>
          <p:nvPr/>
        </p:nvSpPr>
        <p:spPr>
          <a:xfrm rot="5805327">
            <a:off x="860384" y="3399149"/>
            <a:ext cx="596310" cy="586182"/>
          </a:xfrm>
          <a:custGeom>
            <a:avLst/>
            <a:gdLst>
              <a:gd name="connsiteX0" fmla="*/ 106413 w 596310"/>
              <a:gd name="connsiteY0" fmla="*/ 0 h 586182"/>
              <a:gd name="connsiteX1" fmla="*/ 596310 w 596310"/>
              <a:gd name="connsiteY1" fmla="*/ 489418 h 586182"/>
              <a:gd name="connsiteX2" fmla="*/ 586546 w 596310"/>
              <a:gd name="connsiteY2" fmla="*/ 586182 h 586182"/>
              <a:gd name="connsiteX3" fmla="*/ 120288 w 596310"/>
              <a:gd name="connsiteY3" fmla="*/ 461248 h 586182"/>
              <a:gd name="connsiteX4" fmla="*/ 0 w 596310"/>
              <a:gd name="connsiteY4" fmla="*/ 12326 h 586182"/>
              <a:gd name="connsiteX5" fmla="*/ 7682 w 596310"/>
              <a:gd name="connsiteY5" fmla="*/ 9944 h 586182"/>
              <a:gd name="connsiteX6" fmla="*/ 106413 w 596310"/>
              <a:gd name="connsiteY6" fmla="*/ 0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6" fmla="*/ 211728 w 596310"/>
              <a:gd name="connsiteY6" fmla="*/ 552688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0" fmla="*/ 0 w 596310"/>
              <a:gd name="connsiteY0" fmla="*/ 12326 h 586182"/>
              <a:gd name="connsiteX1" fmla="*/ 7682 w 596310"/>
              <a:gd name="connsiteY1" fmla="*/ 9944 h 586182"/>
              <a:gd name="connsiteX2" fmla="*/ 106413 w 596310"/>
              <a:gd name="connsiteY2" fmla="*/ 0 h 586182"/>
              <a:gd name="connsiteX3" fmla="*/ 596310 w 596310"/>
              <a:gd name="connsiteY3" fmla="*/ 489418 h 586182"/>
              <a:gd name="connsiteX4" fmla="*/ 586546 w 596310"/>
              <a:gd name="connsiteY4" fmla="*/ 586182 h 58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10" h="586182">
                <a:moveTo>
                  <a:pt x="0" y="12326"/>
                </a:moveTo>
                <a:lnTo>
                  <a:pt x="7682" y="9944"/>
                </a:lnTo>
                <a:cubicBezTo>
                  <a:pt x="39573" y="3424"/>
                  <a:pt x="72593" y="0"/>
                  <a:pt x="106413" y="0"/>
                </a:cubicBezTo>
                <a:cubicBezTo>
                  <a:pt x="376976" y="0"/>
                  <a:pt x="596310" y="219120"/>
                  <a:pt x="596310" y="489418"/>
                </a:cubicBezTo>
                <a:lnTo>
                  <a:pt x="586546" y="586182"/>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8F8A8DC4-0F20-407D-8B31-81E98A4F10EB}"/>
              </a:ext>
            </a:extLst>
          </p:cNvPr>
          <p:cNvSpPr/>
          <p:nvPr/>
        </p:nvSpPr>
        <p:spPr>
          <a:xfrm rot="8821152">
            <a:off x="10342895" y="4178213"/>
            <a:ext cx="407898" cy="232107"/>
          </a:xfrm>
          <a:custGeom>
            <a:avLst/>
            <a:gdLst>
              <a:gd name="connsiteX0" fmla="*/ 0 w 407898"/>
              <a:gd name="connsiteY0" fmla="*/ 0 h 467607"/>
              <a:gd name="connsiteX1" fmla="*/ 91111 w 407898"/>
              <a:gd name="connsiteY1" fmla="*/ 9176 h 467607"/>
              <a:gd name="connsiteX2" fmla="*/ 398610 w 407898"/>
              <a:gd name="connsiteY2" fmla="*/ 215012 h 467607"/>
              <a:gd name="connsiteX3" fmla="*/ 407898 w 407898"/>
              <a:gd name="connsiteY3" fmla="*/ 232107 h 467607"/>
              <a:gd name="connsiteX4" fmla="*/ 0 w 407898"/>
              <a:gd name="connsiteY4" fmla="*/ 467607 h 467607"/>
              <a:gd name="connsiteX0" fmla="*/ 0 w 407898"/>
              <a:gd name="connsiteY0" fmla="*/ 467607 h 559047"/>
              <a:gd name="connsiteX1" fmla="*/ 0 w 407898"/>
              <a:gd name="connsiteY1" fmla="*/ 0 h 559047"/>
              <a:gd name="connsiteX2" fmla="*/ 91111 w 407898"/>
              <a:gd name="connsiteY2" fmla="*/ 9176 h 559047"/>
              <a:gd name="connsiteX3" fmla="*/ 398610 w 407898"/>
              <a:gd name="connsiteY3" fmla="*/ 215012 h 559047"/>
              <a:gd name="connsiteX4" fmla="*/ 407898 w 407898"/>
              <a:gd name="connsiteY4" fmla="*/ 232107 h 559047"/>
              <a:gd name="connsiteX5" fmla="*/ 91440 w 407898"/>
              <a:gd name="connsiteY5" fmla="*/ 559047 h 559047"/>
              <a:gd name="connsiteX0" fmla="*/ 0 w 407898"/>
              <a:gd name="connsiteY0" fmla="*/ 467607 h 467607"/>
              <a:gd name="connsiteX1" fmla="*/ 0 w 407898"/>
              <a:gd name="connsiteY1" fmla="*/ 0 h 467607"/>
              <a:gd name="connsiteX2" fmla="*/ 91111 w 407898"/>
              <a:gd name="connsiteY2" fmla="*/ 9176 h 467607"/>
              <a:gd name="connsiteX3" fmla="*/ 398610 w 407898"/>
              <a:gd name="connsiteY3" fmla="*/ 215012 h 467607"/>
              <a:gd name="connsiteX4" fmla="*/ 407898 w 407898"/>
              <a:gd name="connsiteY4" fmla="*/ 232107 h 467607"/>
              <a:gd name="connsiteX0" fmla="*/ 0 w 407898"/>
              <a:gd name="connsiteY0" fmla="*/ 0 h 232107"/>
              <a:gd name="connsiteX1" fmla="*/ 91111 w 407898"/>
              <a:gd name="connsiteY1" fmla="*/ 9176 h 232107"/>
              <a:gd name="connsiteX2" fmla="*/ 398610 w 407898"/>
              <a:gd name="connsiteY2" fmla="*/ 215012 h 232107"/>
              <a:gd name="connsiteX3" fmla="*/ 407898 w 407898"/>
              <a:gd name="connsiteY3" fmla="*/ 232107 h 232107"/>
            </a:gdLst>
            <a:ahLst/>
            <a:cxnLst>
              <a:cxn ang="0">
                <a:pos x="connsiteX0" y="connsiteY0"/>
              </a:cxn>
              <a:cxn ang="0">
                <a:pos x="connsiteX1" y="connsiteY1"/>
              </a:cxn>
              <a:cxn ang="0">
                <a:pos x="connsiteX2" y="connsiteY2"/>
              </a:cxn>
              <a:cxn ang="0">
                <a:pos x="connsiteX3" y="connsiteY3"/>
              </a:cxn>
            </a:cxnLst>
            <a:rect l="l" t="t" r="r" b="b"/>
            <a:pathLst>
              <a:path w="407898" h="232107">
                <a:moveTo>
                  <a:pt x="0" y="0"/>
                </a:moveTo>
                <a:lnTo>
                  <a:pt x="91111" y="9176"/>
                </a:lnTo>
                <a:cubicBezTo>
                  <a:pt x="218675" y="35253"/>
                  <a:pt x="328179" y="110863"/>
                  <a:pt x="398610" y="215012"/>
                </a:cubicBezTo>
                <a:lnTo>
                  <a:pt x="407898" y="232107"/>
                </a:lnTo>
              </a:path>
            </a:pathLst>
          </a:custGeom>
          <a:noFill/>
          <a:ln w="6350">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8B38D67-80D2-48E3-AF83-269BAF09AB64}"/>
              </a:ext>
            </a:extLst>
          </p:cNvPr>
          <p:cNvSpPr/>
          <p:nvPr/>
        </p:nvSpPr>
        <p:spPr>
          <a:xfrm>
            <a:off x="7395766" y="4391327"/>
            <a:ext cx="407080" cy="4374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7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6" name="Line 5"/>
          <p:cNvSpPr>
            <a:spLocks noChangeShapeType="1"/>
          </p:cNvSpPr>
          <p:nvPr/>
        </p:nvSpPr>
        <p:spPr bwMode="auto">
          <a:xfrm flipV="1">
            <a:off x="3225506" y="4879356"/>
            <a:ext cx="680050" cy="9105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H="1" flipV="1">
            <a:off x="2754384" y="4879355"/>
            <a:ext cx="455879" cy="9105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5"/>
          <p:cNvSpPr>
            <a:spLocks noChangeShapeType="1"/>
          </p:cNvSpPr>
          <p:nvPr/>
        </p:nvSpPr>
        <p:spPr bwMode="auto">
          <a:xfrm rot="18575035" flipV="1">
            <a:off x="8790627" y="5156015"/>
            <a:ext cx="554547" cy="1022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rot="18575035" flipH="1" flipV="1">
            <a:off x="8092544" y="5429292"/>
            <a:ext cx="826723" cy="13386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353614" y="4941981"/>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a:solidFill>
                <a:srgbClr val="002060"/>
              </a:solidFill>
            </a:endParaRP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561666" y="5018912"/>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10410260" y="5014470"/>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
        <p:nvSpPr>
          <p:cNvPr id="19" name="Line 5"/>
          <p:cNvSpPr>
            <a:spLocks noChangeShapeType="1"/>
          </p:cNvSpPr>
          <p:nvPr/>
        </p:nvSpPr>
        <p:spPr bwMode="auto">
          <a:xfrm flipV="1">
            <a:off x="3030310" y="3975796"/>
            <a:ext cx="1736377" cy="3156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flipH="1" flipV="1">
            <a:off x="2163627" y="3628146"/>
            <a:ext cx="851443" cy="6633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Line 5"/>
          <p:cNvSpPr>
            <a:spLocks noChangeShapeType="1"/>
          </p:cNvSpPr>
          <p:nvPr/>
        </p:nvSpPr>
        <p:spPr bwMode="auto">
          <a:xfrm rot="18575035">
            <a:off x="8092197" y="3623509"/>
            <a:ext cx="1676752" cy="10749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5"/>
          <p:cNvSpPr>
            <a:spLocks noChangeShapeType="1"/>
          </p:cNvSpPr>
          <p:nvPr/>
        </p:nvSpPr>
        <p:spPr bwMode="auto">
          <a:xfrm rot="18575035">
            <a:off x="7684138" y="3815044"/>
            <a:ext cx="1683825" cy="754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Rectangle: Rounded Corners 2">
            <a:extLst>
              <a:ext uri="{FF2B5EF4-FFF2-40B4-BE49-F238E27FC236}">
                <a16:creationId xmlns:a16="http://schemas.microsoft.com/office/drawing/2014/main" id="{675A7142-34F1-4E54-A85B-FF703025B360}"/>
              </a:ext>
            </a:extLst>
          </p:cNvPr>
          <p:cNvSpPr/>
          <p:nvPr/>
        </p:nvSpPr>
        <p:spPr>
          <a:xfrm>
            <a:off x="5353614" y="3026956"/>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a:solidFill>
                <a:srgbClr val="002060"/>
              </a:solidFill>
            </a:endParaRPr>
          </a:p>
        </p:txBody>
      </p:sp>
      <p:sp>
        <p:nvSpPr>
          <p:cNvPr id="28" name="Rectangle: Rounded Corners 2">
            <a:extLst>
              <a:ext uri="{FF2B5EF4-FFF2-40B4-BE49-F238E27FC236}">
                <a16:creationId xmlns:a16="http://schemas.microsoft.com/office/drawing/2014/main" id="{675A7142-34F1-4E54-A85B-FF703025B360}"/>
              </a:ext>
            </a:extLst>
          </p:cNvPr>
          <p:cNvSpPr/>
          <p:nvPr/>
        </p:nvSpPr>
        <p:spPr>
          <a:xfrm>
            <a:off x="561666" y="3229139"/>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29" name="Rectangle: Rounded Corners 2">
            <a:extLst>
              <a:ext uri="{FF2B5EF4-FFF2-40B4-BE49-F238E27FC236}">
                <a16:creationId xmlns:a16="http://schemas.microsoft.com/office/drawing/2014/main" id="{675A7142-34F1-4E54-A85B-FF703025B360}"/>
              </a:ext>
            </a:extLst>
          </p:cNvPr>
          <p:cNvSpPr/>
          <p:nvPr/>
        </p:nvSpPr>
        <p:spPr>
          <a:xfrm>
            <a:off x="10382620" y="3172363"/>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
        <p:nvSpPr>
          <p:cNvPr id="30" name="Rectangle: Rounded Corners 2">
            <a:extLst>
              <a:ext uri="{FF2B5EF4-FFF2-40B4-BE49-F238E27FC236}">
                <a16:creationId xmlns:a16="http://schemas.microsoft.com/office/drawing/2014/main" id="{675A7142-34F1-4E54-A85B-FF703025B360}"/>
              </a:ext>
            </a:extLst>
          </p:cNvPr>
          <p:cNvSpPr/>
          <p:nvPr/>
        </p:nvSpPr>
        <p:spPr>
          <a:xfrm>
            <a:off x="742370" y="1917108"/>
            <a:ext cx="10707260" cy="90657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Add the ‘&gt;’ or ‘&gt;’ symbols to compare these angles.</a:t>
            </a:r>
          </a:p>
        </p:txBody>
      </p:sp>
      <p:sp>
        <p:nvSpPr>
          <p:cNvPr id="33" name="Freeform: Shape 32">
            <a:extLst>
              <a:ext uri="{FF2B5EF4-FFF2-40B4-BE49-F238E27FC236}">
                <a16:creationId xmlns:a16="http://schemas.microsoft.com/office/drawing/2014/main" id="{AE3BD513-C210-498B-BEB4-1190499B2050}"/>
              </a:ext>
            </a:extLst>
          </p:cNvPr>
          <p:cNvSpPr/>
          <p:nvPr/>
        </p:nvSpPr>
        <p:spPr>
          <a:xfrm rot="19800000">
            <a:off x="2735014" y="3754786"/>
            <a:ext cx="596310" cy="586182"/>
          </a:xfrm>
          <a:custGeom>
            <a:avLst/>
            <a:gdLst>
              <a:gd name="connsiteX0" fmla="*/ 106413 w 596310"/>
              <a:gd name="connsiteY0" fmla="*/ 0 h 586182"/>
              <a:gd name="connsiteX1" fmla="*/ 596310 w 596310"/>
              <a:gd name="connsiteY1" fmla="*/ 489418 h 586182"/>
              <a:gd name="connsiteX2" fmla="*/ 586546 w 596310"/>
              <a:gd name="connsiteY2" fmla="*/ 586182 h 586182"/>
              <a:gd name="connsiteX3" fmla="*/ 120288 w 596310"/>
              <a:gd name="connsiteY3" fmla="*/ 461248 h 586182"/>
              <a:gd name="connsiteX4" fmla="*/ 0 w 596310"/>
              <a:gd name="connsiteY4" fmla="*/ 12326 h 586182"/>
              <a:gd name="connsiteX5" fmla="*/ 7682 w 596310"/>
              <a:gd name="connsiteY5" fmla="*/ 9944 h 586182"/>
              <a:gd name="connsiteX6" fmla="*/ 106413 w 596310"/>
              <a:gd name="connsiteY6" fmla="*/ 0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6" fmla="*/ 211728 w 596310"/>
              <a:gd name="connsiteY6" fmla="*/ 552688 h 586182"/>
              <a:gd name="connsiteX0" fmla="*/ 120288 w 596310"/>
              <a:gd name="connsiteY0" fmla="*/ 461248 h 586182"/>
              <a:gd name="connsiteX1" fmla="*/ 0 w 596310"/>
              <a:gd name="connsiteY1" fmla="*/ 12326 h 586182"/>
              <a:gd name="connsiteX2" fmla="*/ 7682 w 596310"/>
              <a:gd name="connsiteY2" fmla="*/ 9944 h 586182"/>
              <a:gd name="connsiteX3" fmla="*/ 106413 w 596310"/>
              <a:gd name="connsiteY3" fmla="*/ 0 h 586182"/>
              <a:gd name="connsiteX4" fmla="*/ 596310 w 596310"/>
              <a:gd name="connsiteY4" fmla="*/ 489418 h 586182"/>
              <a:gd name="connsiteX5" fmla="*/ 586546 w 596310"/>
              <a:gd name="connsiteY5" fmla="*/ 586182 h 586182"/>
              <a:gd name="connsiteX0" fmla="*/ 0 w 596310"/>
              <a:gd name="connsiteY0" fmla="*/ 12326 h 586182"/>
              <a:gd name="connsiteX1" fmla="*/ 7682 w 596310"/>
              <a:gd name="connsiteY1" fmla="*/ 9944 h 586182"/>
              <a:gd name="connsiteX2" fmla="*/ 106413 w 596310"/>
              <a:gd name="connsiteY2" fmla="*/ 0 h 586182"/>
              <a:gd name="connsiteX3" fmla="*/ 596310 w 596310"/>
              <a:gd name="connsiteY3" fmla="*/ 489418 h 586182"/>
              <a:gd name="connsiteX4" fmla="*/ 586546 w 596310"/>
              <a:gd name="connsiteY4" fmla="*/ 586182 h 586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10" h="586182">
                <a:moveTo>
                  <a:pt x="0" y="12326"/>
                </a:moveTo>
                <a:lnTo>
                  <a:pt x="7682" y="9944"/>
                </a:lnTo>
                <a:cubicBezTo>
                  <a:pt x="39573" y="3424"/>
                  <a:pt x="72593" y="0"/>
                  <a:pt x="106413" y="0"/>
                </a:cubicBezTo>
                <a:cubicBezTo>
                  <a:pt x="376976" y="0"/>
                  <a:pt x="596310" y="219120"/>
                  <a:pt x="596310" y="489418"/>
                </a:cubicBezTo>
                <a:lnTo>
                  <a:pt x="586546" y="586182"/>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6A7BFD8A-A01B-4E52-B0A0-3FEAB5E638BD}"/>
              </a:ext>
            </a:extLst>
          </p:cNvPr>
          <p:cNvSpPr/>
          <p:nvPr/>
        </p:nvSpPr>
        <p:spPr>
          <a:xfrm rot="15300000">
            <a:off x="2697495" y="5504561"/>
            <a:ext cx="977028" cy="978836"/>
          </a:xfrm>
          <a:custGeom>
            <a:avLst/>
            <a:gdLst>
              <a:gd name="connsiteX0" fmla="*/ 489897 w 977028"/>
              <a:gd name="connsiteY0" fmla="*/ 0 h 978836"/>
              <a:gd name="connsiteX1" fmla="*/ 969841 w 977028"/>
              <a:gd name="connsiteY1" fmla="*/ 390783 h 978836"/>
              <a:gd name="connsiteX2" fmla="*/ 977028 w 977028"/>
              <a:gd name="connsiteY2" fmla="*/ 462008 h 978836"/>
              <a:gd name="connsiteX3" fmla="*/ 497354 w 977028"/>
              <a:gd name="connsiteY3" fmla="*/ 462008 h 978836"/>
              <a:gd name="connsiteX4" fmla="*/ 802027 w 977028"/>
              <a:gd name="connsiteY4" fmla="*/ 863744 h 978836"/>
              <a:gd name="connsiteX5" fmla="*/ 763803 w 977028"/>
              <a:gd name="connsiteY5" fmla="*/ 895251 h 978836"/>
              <a:gd name="connsiteX6" fmla="*/ 489897 w 977028"/>
              <a:gd name="connsiteY6" fmla="*/ 978836 h 978836"/>
              <a:gd name="connsiteX7" fmla="*/ 0 w 977028"/>
              <a:gd name="connsiteY7" fmla="*/ 489418 h 978836"/>
              <a:gd name="connsiteX8" fmla="*/ 489897 w 977028"/>
              <a:gd name="connsiteY8" fmla="*/ 0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8" fmla="*/ 588794 w 977028"/>
              <a:gd name="connsiteY8" fmla="*/ 553448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0" fmla="*/ 802027 w 977028"/>
              <a:gd name="connsiteY0" fmla="*/ 863744 h 978836"/>
              <a:gd name="connsiteX1" fmla="*/ 763803 w 977028"/>
              <a:gd name="connsiteY1" fmla="*/ 895251 h 978836"/>
              <a:gd name="connsiteX2" fmla="*/ 489897 w 977028"/>
              <a:gd name="connsiteY2" fmla="*/ 978836 h 978836"/>
              <a:gd name="connsiteX3" fmla="*/ 0 w 977028"/>
              <a:gd name="connsiteY3" fmla="*/ 489418 h 978836"/>
              <a:gd name="connsiteX4" fmla="*/ 489897 w 977028"/>
              <a:gd name="connsiteY4" fmla="*/ 0 h 978836"/>
              <a:gd name="connsiteX5" fmla="*/ 969841 w 977028"/>
              <a:gd name="connsiteY5" fmla="*/ 390783 h 978836"/>
              <a:gd name="connsiteX6" fmla="*/ 977028 w 977028"/>
              <a:gd name="connsiteY6" fmla="*/ 462008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028" h="978836">
                <a:moveTo>
                  <a:pt x="802027" y="863744"/>
                </a:moveTo>
                <a:lnTo>
                  <a:pt x="763803" y="895251"/>
                </a:lnTo>
                <a:cubicBezTo>
                  <a:pt x="685615" y="948022"/>
                  <a:pt x="591358" y="978836"/>
                  <a:pt x="489897" y="978836"/>
                </a:cubicBezTo>
                <a:cubicBezTo>
                  <a:pt x="219334" y="978836"/>
                  <a:pt x="0" y="759716"/>
                  <a:pt x="0" y="489418"/>
                </a:cubicBezTo>
                <a:cubicBezTo>
                  <a:pt x="0" y="219120"/>
                  <a:pt x="219334" y="0"/>
                  <a:pt x="489897" y="0"/>
                </a:cubicBezTo>
                <a:cubicBezTo>
                  <a:pt x="726640" y="0"/>
                  <a:pt x="924160" y="167764"/>
                  <a:pt x="969841" y="390783"/>
                </a:cubicBezTo>
                <a:lnTo>
                  <a:pt x="977028" y="462008"/>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1CD4D5CB-AD1C-4246-A3F4-4ECE62FBCEE4}"/>
              </a:ext>
            </a:extLst>
          </p:cNvPr>
          <p:cNvSpPr/>
          <p:nvPr/>
        </p:nvSpPr>
        <p:spPr>
          <a:xfrm rot="17491013">
            <a:off x="7551328" y="4044973"/>
            <a:ext cx="977028" cy="978836"/>
          </a:xfrm>
          <a:custGeom>
            <a:avLst/>
            <a:gdLst>
              <a:gd name="connsiteX0" fmla="*/ 489897 w 977028"/>
              <a:gd name="connsiteY0" fmla="*/ 0 h 978836"/>
              <a:gd name="connsiteX1" fmla="*/ 969841 w 977028"/>
              <a:gd name="connsiteY1" fmla="*/ 390783 h 978836"/>
              <a:gd name="connsiteX2" fmla="*/ 977028 w 977028"/>
              <a:gd name="connsiteY2" fmla="*/ 462008 h 978836"/>
              <a:gd name="connsiteX3" fmla="*/ 497354 w 977028"/>
              <a:gd name="connsiteY3" fmla="*/ 462008 h 978836"/>
              <a:gd name="connsiteX4" fmla="*/ 802027 w 977028"/>
              <a:gd name="connsiteY4" fmla="*/ 863744 h 978836"/>
              <a:gd name="connsiteX5" fmla="*/ 763803 w 977028"/>
              <a:gd name="connsiteY5" fmla="*/ 895251 h 978836"/>
              <a:gd name="connsiteX6" fmla="*/ 489897 w 977028"/>
              <a:gd name="connsiteY6" fmla="*/ 978836 h 978836"/>
              <a:gd name="connsiteX7" fmla="*/ 0 w 977028"/>
              <a:gd name="connsiteY7" fmla="*/ 489418 h 978836"/>
              <a:gd name="connsiteX8" fmla="*/ 489897 w 977028"/>
              <a:gd name="connsiteY8" fmla="*/ 0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8" fmla="*/ 588794 w 977028"/>
              <a:gd name="connsiteY8" fmla="*/ 553448 h 978836"/>
              <a:gd name="connsiteX0" fmla="*/ 497354 w 977028"/>
              <a:gd name="connsiteY0" fmla="*/ 462008 h 978836"/>
              <a:gd name="connsiteX1" fmla="*/ 802027 w 977028"/>
              <a:gd name="connsiteY1" fmla="*/ 863744 h 978836"/>
              <a:gd name="connsiteX2" fmla="*/ 763803 w 977028"/>
              <a:gd name="connsiteY2" fmla="*/ 895251 h 978836"/>
              <a:gd name="connsiteX3" fmla="*/ 489897 w 977028"/>
              <a:gd name="connsiteY3" fmla="*/ 978836 h 978836"/>
              <a:gd name="connsiteX4" fmla="*/ 0 w 977028"/>
              <a:gd name="connsiteY4" fmla="*/ 489418 h 978836"/>
              <a:gd name="connsiteX5" fmla="*/ 489897 w 977028"/>
              <a:gd name="connsiteY5" fmla="*/ 0 h 978836"/>
              <a:gd name="connsiteX6" fmla="*/ 969841 w 977028"/>
              <a:gd name="connsiteY6" fmla="*/ 390783 h 978836"/>
              <a:gd name="connsiteX7" fmla="*/ 977028 w 977028"/>
              <a:gd name="connsiteY7" fmla="*/ 462008 h 978836"/>
              <a:gd name="connsiteX0" fmla="*/ 802027 w 977028"/>
              <a:gd name="connsiteY0" fmla="*/ 863744 h 978836"/>
              <a:gd name="connsiteX1" fmla="*/ 763803 w 977028"/>
              <a:gd name="connsiteY1" fmla="*/ 895251 h 978836"/>
              <a:gd name="connsiteX2" fmla="*/ 489897 w 977028"/>
              <a:gd name="connsiteY2" fmla="*/ 978836 h 978836"/>
              <a:gd name="connsiteX3" fmla="*/ 0 w 977028"/>
              <a:gd name="connsiteY3" fmla="*/ 489418 h 978836"/>
              <a:gd name="connsiteX4" fmla="*/ 489897 w 977028"/>
              <a:gd name="connsiteY4" fmla="*/ 0 h 978836"/>
              <a:gd name="connsiteX5" fmla="*/ 969841 w 977028"/>
              <a:gd name="connsiteY5" fmla="*/ 390783 h 978836"/>
              <a:gd name="connsiteX6" fmla="*/ 977028 w 977028"/>
              <a:gd name="connsiteY6" fmla="*/ 462008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028" h="978836">
                <a:moveTo>
                  <a:pt x="802027" y="863744"/>
                </a:moveTo>
                <a:lnTo>
                  <a:pt x="763803" y="895251"/>
                </a:lnTo>
                <a:cubicBezTo>
                  <a:pt x="685615" y="948022"/>
                  <a:pt x="591358" y="978836"/>
                  <a:pt x="489897" y="978836"/>
                </a:cubicBezTo>
                <a:cubicBezTo>
                  <a:pt x="219334" y="978836"/>
                  <a:pt x="0" y="759716"/>
                  <a:pt x="0" y="489418"/>
                </a:cubicBezTo>
                <a:cubicBezTo>
                  <a:pt x="0" y="219120"/>
                  <a:pt x="219334" y="0"/>
                  <a:pt x="489897" y="0"/>
                </a:cubicBezTo>
                <a:cubicBezTo>
                  <a:pt x="726640" y="0"/>
                  <a:pt x="924160" y="167764"/>
                  <a:pt x="969841" y="390783"/>
                </a:cubicBezTo>
                <a:lnTo>
                  <a:pt x="977028" y="462008"/>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06BAFAE4-FB80-427A-AF50-2BA09B8D2752}"/>
              </a:ext>
            </a:extLst>
          </p:cNvPr>
          <p:cNvSpPr/>
          <p:nvPr/>
        </p:nvSpPr>
        <p:spPr>
          <a:xfrm rot="17145597">
            <a:off x="8659002" y="5794858"/>
            <a:ext cx="407898" cy="232107"/>
          </a:xfrm>
          <a:custGeom>
            <a:avLst/>
            <a:gdLst>
              <a:gd name="connsiteX0" fmla="*/ 0 w 407898"/>
              <a:gd name="connsiteY0" fmla="*/ 0 h 467607"/>
              <a:gd name="connsiteX1" fmla="*/ 91111 w 407898"/>
              <a:gd name="connsiteY1" fmla="*/ 9176 h 467607"/>
              <a:gd name="connsiteX2" fmla="*/ 398610 w 407898"/>
              <a:gd name="connsiteY2" fmla="*/ 215012 h 467607"/>
              <a:gd name="connsiteX3" fmla="*/ 407898 w 407898"/>
              <a:gd name="connsiteY3" fmla="*/ 232107 h 467607"/>
              <a:gd name="connsiteX4" fmla="*/ 0 w 407898"/>
              <a:gd name="connsiteY4" fmla="*/ 467607 h 467607"/>
              <a:gd name="connsiteX0" fmla="*/ 0 w 407898"/>
              <a:gd name="connsiteY0" fmla="*/ 467607 h 559047"/>
              <a:gd name="connsiteX1" fmla="*/ 0 w 407898"/>
              <a:gd name="connsiteY1" fmla="*/ 0 h 559047"/>
              <a:gd name="connsiteX2" fmla="*/ 91111 w 407898"/>
              <a:gd name="connsiteY2" fmla="*/ 9176 h 559047"/>
              <a:gd name="connsiteX3" fmla="*/ 398610 w 407898"/>
              <a:gd name="connsiteY3" fmla="*/ 215012 h 559047"/>
              <a:gd name="connsiteX4" fmla="*/ 407898 w 407898"/>
              <a:gd name="connsiteY4" fmla="*/ 232107 h 559047"/>
              <a:gd name="connsiteX5" fmla="*/ 91440 w 407898"/>
              <a:gd name="connsiteY5" fmla="*/ 559047 h 559047"/>
              <a:gd name="connsiteX0" fmla="*/ 0 w 407898"/>
              <a:gd name="connsiteY0" fmla="*/ 467607 h 467607"/>
              <a:gd name="connsiteX1" fmla="*/ 0 w 407898"/>
              <a:gd name="connsiteY1" fmla="*/ 0 h 467607"/>
              <a:gd name="connsiteX2" fmla="*/ 91111 w 407898"/>
              <a:gd name="connsiteY2" fmla="*/ 9176 h 467607"/>
              <a:gd name="connsiteX3" fmla="*/ 398610 w 407898"/>
              <a:gd name="connsiteY3" fmla="*/ 215012 h 467607"/>
              <a:gd name="connsiteX4" fmla="*/ 407898 w 407898"/>
              <a:gd name="connsiteY4" fmla="*/ 232107 h 467607"/>
              <a:gd name="connsiteX0" fmla="*/ 0 w 407898"/>
              <a:gd name="connsiteY0" fmla="*/ 0 h 232107"/>
              <a:gd name="connsiteX1" fmla="*/ 91111 w 407898"/>
              <a:gd name="connsiteY1" fmla="*/ 9176 h 232107"/>
              <a:gd name="connsiteX2" fmla="*/ 398610 w 407898"/>
              <a:gd name="connsiteY2" fmla="*/ 215012 h 232107"/>
              <a:gd name="connsiteX3" fmla="*/ 407898 w 407898"/>
              <a:gd name="connsiteY3" fmla="*/ 232107 h 232107"/>
            </a:gdLst>
            <a:ahLst/>
            <a:cxnLst>
              <a:cxn ang="0">
                <a:pos x="connsiteX0" y="connsiteY0"/>
              </a:cxn>
              <a:cxn ang="0">
                <a:pos x="connsiteX1" y="connsiteY1"/>
              </a:cxn>
              <a:cxn ang="0">
                <a:pos x="connsiteX2" y="connsiteY2"/>
              </a:cxn>
              <a:cxn ang="0">
                <a:pos x="connsiteX3" y="connsiteY3"/>
              </a:cxn>
            </a:cxnLst>
            <a:rect l="l" t="t" r="r" b="b"/>
            <a:pathLst>
              <a:path w="407898" h="232107">
                <a:moveTo>
                  <a:pt x="0" y="0"/>
                </a:moveTo>
                <a:lnTo>
                  <a:pt x="91111" y="9176"/>
                </a:lnTo>
                <a:cubicBezTo>
                  <a:pt x="218675" y="35253"/>
                  <a:pt x="328179" y="110863"/>
                  <a:pt x="398610" y="215012"/>
                </a:cubicBezTo>
                <a:lnTo>
                  <a:pt x="407898" y="232107"/>
                </a:lnTo>
              </a:path>
            </a:pathLst>
          </a:custGeom>
          <a:noFill/>
          <a:ln w="6350">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14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994" y="3036816"/>
            <a:ext cx="2741974" cy="274197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6000" r="20667"/>
          <a:stretch/>
        </p:blipFill>
        <p:spPr>
          <a:xfrm>
            <a:off x="1201719" y="3002186"/>
            <a:ext cx="2649563" cy="27890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737" y="3027835"/>
            <a:ext cx="2799802" cy="2786131"/>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6">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7"/>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57200" y="1807277"/>
            <a:ext cx="11231879" cy="10012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Label each clock face with the correct angle. </a:t>
            </a:r>
          </a:p>
          <a:p>
            <a:pPr algn="ctr"/>
            <a:r>
              <a:rPr lang="en-GB" sz="3200" dirty="0">
                <a:solidFill>
                  <a:srgbClr val="002060"/>
                </a:solidFill>
              </a:rPr>
              <a:t>Then list them in </a:t>
            </a:r>
            <a:r>
              <a:rPr lang="en-GB" sz="3200" b="1" dirty="0">
                <a:solidFill>
                  <a:srgbClr val="002060"/>
                </a:solidFill>
              </a:rPr>
              <a:t>descending</a:t>
            </a:r>
            <a:r>
              <a:rPr lang="en-GB" sz="3200" dirty="0">
                <a:solidFill>
                  <a:srgbClr val="002060"/>
                </a:solidFill>
              </a:rPr>
              <a:t> order.</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1967314" y="6007255"/>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a:t>
            </a:r>
          </a:p>
        </p:txBody>
      </p:sp>
      <p:sp>
        <p:nvSpPr>
          <p:cNvPr id="18" name="Rectangle: Rounded Corners 2">
            <a:extLst>
              <a:ext uri="{FF2B5EF4-FFF2-40B4-BE49-F238E27FC236}">
                <a16:creationId xmlns:a16="http://schemas.microsoft.com/office/drawing/2014/main" id="{675A7142-34F1-4E54-A85B-FF703025B360}"/>
              </a:ext>
            </a:extLst>
          </p:cNvPr>
          <p:cNvSpPr/>
          <p:nvPr/>
        </p:nvSpPr>
        <p:spPr>
          <a:xfrm>
            <a:off x="9794409" y="5956885"/>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C</a:t>
            </a:r>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5883994" y="5956885"/>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B</a:t>
            </a:r>
          </a:p>
        </p:txBody>
      </p:sp>
      <p:sp>
        <p:nvSpPr>
          <p:cNvPr id="29" name="Freeform: Shape 28">
            <a:extLst>
              <a:ext uri="{FF2B5EF4-FFF2-40B4-BE49-F238E27FC236}">
                <a16:creationId xmlns:a16="http://schemas.microsoft.com/office/drawing/2014/main" id="{A925D53F-FED7-4B74-88E4-7A91A9C214B0}"/>
              </a:ext>
            </a:extLst>
          </p:cNvPr>
          <p:cNvSpPr/>
          <p:nvPr/>
        </p:nvSpPr>
        <p:spPr>
          <a:xfrm>
            <a:off x="3044655" y="4228653"/>
            <a:ext cx="33502" cy="342978"/>
          </a:xfrm>
          <a:custGeom>
            <a:avLst/>
            <a:gdLst>
              <a:gd name="connsiteX0" fmla="*/ 426285 w 457963"/>
              <a:gd name="connsiteY0" fmla="*/ 0 h 342978"/>
              <a:gd name="connsiteX1" fmla="*/ 448010 w 457963"/>
              <a:gd name="connsiteY1" fmla="*/ 69920 h 342978"/>
              <a:gd name="connsiteX2" fmla="*/ 457963 w 457963"/>
              <a:gd name="connsiteY2" fmla="*/ 168554 h 342978"/>
              <a:gd name="connsiteX3" fmla="*/ 448010 w 457963"/>
              <a:gd name="connsiteY3" fmla="*/ 267189 h 342978"/>
              <a:gd name="connsiteX4" fmla="*/ 424461 w 457963"/>
              <a:gd name="connsiteY4" fmla="*/ 342978 h 342978"/>
              <a:gd name="connsiteX5" fmla="*/ 0 w 457963"/>
              <a:gd name="connsiteY5" fmla="*/ 148863 h 342978"/>
              <a:gd name="connsiteX0" fmla="*/ 0 w 457963"/>
              <a:gd name="connsiteY0" fmla="*/ 148863 h 342978"/>
              <a:gd name="connsiteX1" fmla="*/ 426285 w 457963"/>
              <a:gd name="connsiteY1" fmla="*/ 0 h 342978"/>
              <a:gd name="connsiteX2" fmla="*/ 448010 w 457963"/>
              <a:gd name="connsiteY2" fmla="*/ 69920 h 342978"/>
              <a:gd name="connsiteX3" fmla="*/ 457963 w 457963"/>
              <a:gd name="connsiteY3" fmla="*/ 168554 h 342978"/>
              <a:gd name="connsiteX4" fmla="*/ 448010 w 457963"/>
              <a:gd name="connsiteY4" fmla="*/ 267189 h 342978"/>
              <a:gd name="connsiteX5" fmla="*/ 424461 w 457963"/>
              <a:gd name="connsiteY5" fmla="*/ 342978 h 342978"/>
              <a:gd name="connsiteX6" fmla="*/ 91440 w 457963"/>
              <a:gd name="connsiteY6" fmla="*/ 240303 h 342978"/>
              <a:gd name="connsiteX0" fmla="*/ 0 w 457963"/>
              <a:gd name="connsiteY0" fmla="*/ 148863 h 342978"/>
              <a:gd name="connsiteX1" fmla="*/ 426285 w 457963"/>
              <a:gd name="connsiteY1" fmla="*/ 0 h 342978"/>
              <a:gd name="connsiteX2" fmla="*/ 448010 w 457963"/>
              <a:gd name="connsiteY2" fmla="*/ 69920 h 342978"/>
              <a:gd name="connsiteX3" fmla="*/ 457963 w 457963"/>
              <a:gd name="connsiteY3" fmla="*/ 168554 h 342978"/>
              <a:gd name="connsiteX4" fmla="*/ 448010 w 457963"/>
              <a:gd name="connsiteY4" fmla="*/ 267189 h 342978"/>
              <a:gd name="connsiteX5" fmla="*/ 424461 w 457963"/>
              <a:gd name="connsiteY5" fmla="*/ 342978 h 342978"/>
              <a:gd name="connsiteX0" fmla="*/ 1824 w 33502"/>
              <a:gd name="connsiteY0" fmla="*/ 0 h 342978"/>
              <a:gd name="connsiteX1" fmla="*/ 23549 w 33502"/>
              <a:gd name="connsiteY1" fmla="*/ 69920 h 342978"/>
              <a:gd name="connsiteX2" fmla="*/ 33502 w 33502"/>
              <a:gd name="connsiteY2" fmla="*/ 168554 h 342978"/>
              <a:gd name="connsiteX3" fmla="*/ 23549 w 33502"/>
              <a:gd name="connsiteY3" fmla="*/ 267189 h 342978"/>
              <a:gd name="connsiteX4" fmla="*/ 0 w 33502"/>
              <a:gd name="connsiteY4" fmla="*/ 342978 h 342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2" h="342978">
                <a:moveTo>
                  <a:pt x="1824" y="0"/>
                </a:moveTo>
                <a:lnTo>
                  <a:pt x="23549" y="69920"/>
                </a:lnTo>
                <a:cubicBezTo>
                  <a:pt x="30075" y="101779"/>
                  <a:pt x="33502" y="134767"/>
                  <a:pt x="33502" y="168554"/>
                </a:cubicBezTo>
                <a:cubicBezTo>
                  <a:pt x="33502" y="202342"/>
                  <a:pt x="30075" y="235329"/>
                  <a:pt x="23549" y="267189"/>
                </a:cubicBezTo>
                <a:lnTo>
                  <a:pt x="0" y="342978"/>
                </a:lnTo>
              </a:path>
            </a:pathLst>
          </a:custGeom>
          <a:noFill/>
          <a:ln w="9525">
            <a:solidFill>
              <a:srgbClr val="FF0000"/>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3913500D-C280-45EF-93D7-1A8566AA5E45}"/>
              </a:ext>
            </a:extLst>
          </p:cNvPr>
          <p:cNvSpPr/>
          <p:nvPr/>
        </p:nvSpPr>
        <p:spPr>
          <a:xfrm>
            <a:off x="5777636" y="3821142"/>
            <a:ext cx="979794" cy="978836"/>
          </a:xfrm>
          <a:custGeom>
            <a:avLst/>
            <a:gdLst>
              <a:gd name="connsiteX0" fmla="*/ 489897 w 979794"/>
              <a:gd name="connsiteY0" fmla="*/ 0 h 978836"/>
              <a:gd name="connsiteX1" fmla="*/ 979794 w 979794"/>
              <a:gd name="connsiteY1" fmla="*/ 489418 h 978836"/>
              <a:gd name="connsiteX2" fmla="*/ 941296 w 979794"/>
              <a:gd name="connsiteY2" fmla="*/ 679922 h 978836"/>
              <a:gd name="connsiteX3" fmla="*/ 898599 w 979794"/>
              <a:gd name="connsiteY3" fmla="*/ 758508 h 978836"/>
              <a:gd name="connsiteX4" fmla="*/ 489897 w 979794"/>
              <a:gd name="connsiteY4" fmla="*/ 489418 h 978836"/>
              <a:gd name="connsiteX5" fmla="*/ 489897 w 979794"/>
              <a:gd name="connsiteY5" fmla="*/ 978836 h 978836"/>
              <a:gd name="connsiteX6" fmla="*/ 0 w 979794"/>
              <a:gd name="connsiteY6" fmla="*/ 489418 h 978836"/>
              <a:gd name="connsiteX7" fmla="*/ 489897 w 979794"/>
              <a:gd name="connsiteY7" fmla="*/ 0 h 978836"/>
              <a:gd name="connsiteX0" fmla="*/ 489897 w 979794"/>
              <a:gd name="connsiteY0" fmla="*/ 489418 h 978836"/>
              <a:gd name="connsiteX1" fmla="*/ 489897 w 979794"/>
              <a:gd name="connsiteY1" fmla="*/ 978836 h 978836"/>
              <a:gd name="connsiteX2" fmla="*/ 0 w 979794"/>
              <a:gd name="connsiteY2" fmla="*/ 489418 h 978836"/>
              <a:gd name="connsiteX3" fmla="*/ 489897 w 979794"/>
              <a:gd name="connsiteY3" fmla="*/ 0 h 978836"/>
              <a:gd name="connsiteX4" fmla="*/ 979794 w 979794"/>
              <a:gd name="connsiteY4" fmla="*/ 489418 h 978836"/>
              <a:gd name="connsiteX5" fmla="*/ 941296 w 979794"/>
              <a:gd name="connsiteY5" fmla="*/ 679922 h 978836"/>
              <a:gd name="connsiteX6" fmla="*/ 898599 w 979794"/>
              <a:gd name="connsiteY6" fmla="*/ 758508 h 978836"/>
              <a:gd name="connsiteX7" fmla="*/ 581337 w 979794"/>
              <a:gd name="connsiteY7" fmla="*/ 580858 h 978836"/>
              <a:gd name="connsiteX0" fmla="*/ 489897 w 979794"/>
              <a:gd name="connsiteY0" fmla="*/ 978836 h 978836"/>
              <a:gd name="connsiteX1" fmla="*/ 0 w 979794"/>
              <a:gd name="connsiteY1" fmla="*/ 489418 h 978836"/>
              <a:gd name="connsiteX2" fmla="*/ 489897 w 979794"/>
              <a:gd name="connsiteY2" fmla="*/ 0 h 978836"/>
              <a:gd name="connsiteX3" fmla="*/ 979794 w 979794"/>
              <a:gd name="connsiteY3" fmla="*/ 489418 h 978836"/>
              <a:gd name="connsiteX4" fmla="*/ 941296 w 979794"/>
              <a:gd name="connsiteY4" fmla="*/ 679922 h 978836"/>
              <a:gd name="connsiteX5" fmla="*/ 898599 w 979794"/>
              <a:gd name="connsiteY5" fmla="*/ 758508 h 978836"/>
              <a:gd name="connsiteX6" fmla="*/ 581337 w 979794"/>
              <a:gd name="connsiteY6" fmla="*/ 580858 h 978836"/>
              <a:gd name="connsiteX0" fmla="*/ 489897 w 979794"/>
              <a:gd name="connsiteY0" fmla="*/ 978836 h 978836"/>
              <a:gd name="connsiteX1" fmla="*/ 0 w 979794"/>
              <a:gd name="connsiteY1" fmla="*/ 489418 h 978836"/>
              <a:gd name="connsiteX2" fmla="*/ 489897 w 979794"/>
              <a:gd name="connsiteY2" fmla="*/ 0 h 978836"/>
              <a:gd name="connsiteX3" fmla="*/ 979794 w 979794"/>
              <a:gd name="connsiteY3" fmla="*/ 489418 h 978836"/>
              <a:gd name="connsiteX4" fmla="*/ 941296 w 979794"/>
              <a:gd name="connsiteY4" fmla="*/ 679922 h 978836"/>
              <a:gd name="connsiteX5" fmla="*/ 898599 w 979794"/>
              <a:gd name="connsiteY5" fmla="*/ 758508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794" h="978836">
                <a:moveTo>
                  <a:pt x="489897" y="978836"/>
                </a:moveTo>
                <a:cubicBezTo>
                  <a:pt x="219334" y="978836"/>
                  <a:pt x="0" y="759716"/>
                  <a:pt x="0" y="489418"/>
                </a:cubicBezTo>
                <a:cubicBezTo>
                  <a:pt x="0" y="219120"/>
                  <a:pt x="219334" y="0"/>
                  <a:pt x="489897" y="0"/>
                </a:cubicBezTo>
                <a:cubicBezTo>
                  <a:pt x="760460" y="0"/>
                  <a:pt x="979794" y="219120"/>
                  <a:pt x="979794" y="489418"/>
                </a:cubicBezTo>
                <a:cubicBezTo>
                  <a:pt x="979794" y="556993"/>
                  <a:pt x="966086" y="621369"/>
                  <a:pt x="941296" y="679922"/>
                </a:cubicBezTo>
                <a:lnTo>
                  <a:pt x="898599" y="758508"/>
                </a:lnTo>
              </a:path>
            </a:pathLst>
          </a:custGeom>
          <a:noFill/>
          <a:ln w="9525">
            <a:solidFill>
              <a:srgbClr val="FF0000"/>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EA65EB98-8D25-4A45-9950-590E9682C1DB}"/>
              </a:ext>
            </a:extLst>
          </p:cNvPr>
          <p:cNvSpPr/>
          <p:nvPr/>
        </p:nvSpPr>
        <p:spPr>
          <a:xfrm>
            <a:off x="10215886" y="3906020"/>
            <a:ext cx="463703" cy="914661"/>
          </a:xfrm>
          <a:custGeom>
            <a:avLst/>
            <a:gdLst>
              <a:gd name="connsiteX0" fmla="*/ 0 w 463703"/>
              <a:gd name="connsiteY0" fmla="*/ 0 h 914661"/>
              <a:gd name="connsiteX1" fmla="*/ 72537 w 463703"/>
              <a:gd name="connsiteY1" fmla="*/ 7305 h 914661"/>
              <a:gd name="connsiteX2" fmla="*/ 463703 w 463703"/>
              <a:gd name="connsiteY2" fmla="*/ 486780 h 914661"/>
              <a:gd name="connsiteX3" fmla="*/ 247712 w 463703"/>
              <a:gd name="connsiteY3" fmla="*/ 892613 h 914661"/>
              <a:gd name="connsiteX4" fmla="*/ 207053 w 463703"/>
              <a:gd name="connsiteY4" fmla="*/ 914661 h 914661"/>
              <a:gd name="connsiteX5" fmla="*/ 0 w 463703"/>
              <a:gd name="connsiteY5" fmla="*/ 473024 h 914661"/>
              <a:gd name="connsiteX0" fmla="*/ 0 w 463703"/>
              <a:gd name="connsiteY0" fmla="*/ 473024 h 914661"/>
              <a:gd name="connsiteX1" fmla="*/ 0 w 463703"/>
              <a:gd name="connsiteY1" fmla="*/ 0 h 914661"/>
              <a:gd name="connsiteX2" fmla="*/ 72537 w 463703"/>
              <a:gd name="connsiteY2" fmla="*/ 7305 h 914661"/>
              <a:gd name="connsiteX3" fmla="*/ 463703 w 463703"/>
              <a:gd name="connsiteY3" fmla="*/ 486780 h 914661"/>
              <a:gd name="connsiteX4" fmla="*/ 247712 w 463703"/>
              <a:gd name="connsiteY4" fmla="*/ 892613 h 914661"/>
              <a:gd name="connsiteX5" fmla="*/ 207053 w 463703"/>
              <a:gd name="connsiteY5" fmla="*/ 914661 h 914661"/>
              <a:gd name="connsiteX6" fmla="*/ 91440 w 463703"/>
              <a:gd name="connsiteY6" fmla="*/ 564464 h 914661"/>
              <a:gd name="connsiteX0" fmla="*/ 0 w 463703"/>
              <a:gd name="connsiteY0" fmla="*/ 473024 h 914661"/>
              <a:gd name="connsiteX1" fmla="*/ 0 w 463703"/>
              <a:gd name="connsiteY1" fmla="*/ 0 h 914661"/>
              <a:gd name="connsiteX2" fmla="*/ 72537 w 463703"/>
              <a:gd name="connsiteY2" fmla="*/ 7305 h 914661"/>
              <a:gd name="connsiteX3" fmla="*/ 463703 w 463703"/>
              <a:gd name="connsiteY3" fmla="*/ 486780 h 914661"/>
              <a:gd name="connsiteX4" fmla="*/ 247712 w 463703"/>
              <a:gd name="connsiteY4" fmla="*/ 892613 h 914661"/>
              <a:gd name="connsiteX5" fmla="*/ 207053 w 463703"/>
              <a:gd name="connsiteY5" fmla="*/ 914661 h 914661"/>
              <a:gd name="connsiteX0" fmla="*/ 0 w 463703"/>
              <a:gd name="connsiteY0" fmla="*/ 0 h 914661"/>
              <a:gd name="connsiteX1" fmla="*/ 72537 w 463703"/>
              <a:gd name="connsiteY1" fmla="*/ 7305 h 914661"/>
              <a:gd name="connsiteX2" fmla="*/ 463703 w 463703"/>
              <a:gd name="connsiteY2" fmla="*/ 486780 h 914661"/>
              <a:gd name="connsiteX3" fmla="*/ 247712 w 463703"/>
              <a:gd name="connsiteY3" fmla="*/ 892613 h 914661"/>
              <a:gd name="connsiteX4" fmla="*/ 207053 w 463703"/>
              <a:gd name="connsiteY4" fmla="*/ 914661 h 914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703" h="914661">
                <a:moveTo>
                  <a:pt x="0" y="0"/>
                </a:moveTo>
                <a:lnTo>
                  <a:pt x="72537" y="7305"/>
                </a:lnTo>
                <a:cubicBezTo>
                  <a:pt x="295775" y="52942"/>
                  <a:pt x="463703" y="250269"/>
                  <a:pt x="463703" y="486780"/>
                </a:cubicBezTo>
                <a:cubicBezTo>
                  <a:pt x="463703" y="655717"/>
                  <a:pt x="378026" y="804661"/>
                  <a:pt x="247712" y="892613"/>
                </a:cubicBezTo>
                <a:lnTo>
                  <a:pt x="207053" y="914661"/>
                </a:lnTo>
              </a:path>
            </a:pathLst>
          </a:custGeom>
          <a:noFill/>
          <a:ln w="9525">
            <a:solidFill>
              <a:srgbClr val="FF0000"/>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76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57200" y="1807278"/>
            <a:ext cx="6233159" cy="457828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Danny needs to fix his clock. He knows that the hands on his clock should be at an </a:t>
            </a:r>
            <a:r>
              <a:rPr lang="en-GB" sz="3200" b="1" dirty="0">
                <a:solidFill>
                  <a:srgbClr val="002060"/>
                </a:solidFill>
              </a:rPr>
              <a:t>obtuse angle</a:t>
            </a:r>
            <a:r>
              <a:rPr lang="en-GB" sz="3200" dirty="0">
                <a:solidFill>
                  <a:srgbClr val="002060"/>
                </a:solidFill>
              </a:rPr>
              <a:t>. </a:t>
            </a:r>
          </a:p>
          <a:p>
            <a:pPr algn="ctr"/>
            <a:endParaRPr lang="en-GB" sz="3200" dirty="0">
              <a:solidFill>
                <a:srgbClr val="002060"/>
              </a:solidFill>
            </a:endParaRPr>
          </a:p>
          <a:p>
            <a:pPr algn="ctr"/>
            <a:r>
              <a:rPr lang="en-GB" sz="3200" dirty="0">
                <a:solidFill>
                  <a:srgbClr val="002060"/>
                </a:solidFill>
              </a:rPr>
              <a:t>The hour hand is at 6.</a:t>
            </a:r>
          </a:p>
          <a:p>
            <a:pPr algn="ctr"/>
            <a:r>
              <a:rPr lang="en-GB" sz="3200" dirty="0">
                <a:solidFill>
                  <a:srgbClr val="002060"/>
                </a:solidFill>
              </a:rPr>
              <a:t>What different times could it be if the minutes hand makes</a:t>
            </a:r>
            <a:br>
              <a:rPr lang="en-GB" sz="3200" dirty="0">
                <a:solidFill>
                  <a:srgbClr val="002060"/>
                </a:solidFill>
              </a:rPr>
            </a:br>
            <a:r>
              <a:rPr lang="en-GB" sz="3200" dirty="0">
                <a:solidFill>
                  <a:srgbClr val="002060"/>
                </a:solidFill>
              </a:rPr>
              <a:t>an </a:t>
            </a:r>
            <a:r>
              <a:rPr lang="en-GB" sz="3200" b="1" dirty="0">
                <a:solidFill>
                  <a:srgbClr val="002060"/>
                </a:solidFill>
              </a:rPr>
              <a:t>obtuse </a:t>
            </a:r>
            <a:r>
              <a:rPr lang="en-GB" sz="3200" dirty="0">
                <a:solidFill>
                  <a:srgbClr val="002060"/>
                </a:solidFill>
              </a:rPr>
              <a:t>angle with the </a:t>
            </a:r>
            <a:r>
              <a:rPr lang="en-GB" sz="3200">
                <a:solidFill>
                  <a:srgbClr val="002060"/>
                </a:solidFill>
              </a:rPr>
              <a:t>hour hand?</a:t>
            </a:r>
            <a:endParaRPr lang="en-GB" sz="3200" dirty="0">
              <a:solidFill>
                <a:srgbClr val="00206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8520" y="2179320"/>
            <a:ext cx="4053840" cy="4053840"/>
          </a:xfrm>
          <a:prstGeom prst="rect">
            <a:avLst/>
          </a:prstGeom>
        </p:spPr>
      </p:pic>
      <p:cxnSp>
        <p:nvCxnSpPr>
          <p:cNvPr id="6" name="Straight Arrow Connector 5"/>
          <p:cNvCxnSpPr>
            <a:cxnSpLocks/>
          </p:cNvCxnSpPr>
          <p:nvPr/>
        </p:nvCxnSpPr>
        <p:spPr>
          <a:xfrm>
            <a:off x="9235698" y="4215539"/>
            <a:ext cx="0" cy="986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62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carefully.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74518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3200" dirty="0">
                <a:solidFill>
                  <a:srgbClr val="002060"/>
                </a:solidFill>
              </a:rPr>
              <a:t>Look at the mathematical words provided.</a:t>
            </a:r>
          </a:p>
          <a:p>
            <a:pPr marL="342900" lvl="0" indent="-342900">
              <a:buFont typeface="Arial" panose="020B0604020202020204" pitchFamily="34" charset="0"/>
              <a:buChar char="•"/>
            </a:pPr>
            <a:r>
              <a:rPr lang="en-GB" sz="3200" dirty="0">
                <a:solidFill>
                  <a:srgbClr val="002060"/>
                </a:solidFill>
              </a:rPr>
              <a:t>Select the word that you think is the odd one out.</a:t>
            </a:r>
          </a:p>
          <a:p>
            <a:pPr marL="342900" lvl="0" indent="-342900">
              <a:buFont typeface="Arial" panose="020B0604020202020204" pitchFamily="34" charset="0"/>
              <a:buChar char="•"/>
            </a:pPr>
            <a:r>
              <a:rPr lang="en-GB" sz="3200" dirty="0">
                <a:solidFill>
                  <a:srgbClr val="002060"/>
                </a:solidFill>
              </a:rPr>
              <a:t>Explain why to a partner. Share and discuss ideas.</a:t>
            </a:r>
          </a:p>
          <a:p>
            <a:pPr lvl="0" algn="ctr"/>
            <a:endParaRPr lang="en-GB" sz="3200" dirty="0">
              <a:solidFill>
                <a:srgbClr val="002060"/>
              </a:solidFill>
            </a:endParaRPr>
          </a:p>
          <a:p>
            <a:pPr lvl="0" algn="ctr"/>
            <a:r>
              <a:rPr lang="en-GB" sz="3200" b="1" dirty="0">
                <a:solidFill>
                  <a:srgbClr val="002060"/>
                </a:solidFill>
              </a:rPr>
              <a:t>Which is the odd one out? </a:t>
            </a:r>
          </a:p>
          <a:p>
            <a:pPr algn="ctr"/>
            <a:r>
              <a:rPr lang="en-GB" sz="4000" i="1" dirty="0">
                <a:solidFill>
                  <a:srgbClr val="002060"/>
                </a:solidFill>
              </a:rPr>
              <a:t>cube		cuboid		triangular prism		</a:t>
            </a:r>
            <a:br>
              <a:rPr lang="en-GB" sz="3200" i="1" dirty="0">
                <a:solidFill>
                  <a:srgbClr val="002060"/>
                </a:solidFill>
              </a:rPr>
            </a:br>
            <a:r>
              <a:rPr lang="en-GB" sz="3200" dirty="0">
                <a:solidFill>
                  <a:srgbClr val="002060"/>
                </a:solidFill>
              </a:rPr>
              <a:t>Use your Charlie Communication skills to explain your reason.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118" y="2494415"/>
            <a:ext cx="1931088" cy="1640939"/>
          </a:xfrm>
          <a:prstGeom prst="rect">
            <a:avLst/>
          </a:prstGeom>
        </p:spPr>
      </p:pic>
    </p:spTree>
    <p:extLst>
      <p:ext uri="{BB962C8B-B14F-4D97-AF65-F5344CB8AC3E}">
        <p14:creationId xmlns:p14="http://schemas.microsoft.com/office/powerpoint/2010/main" val="401717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estimate</a:t>
            </a:r>
          </a:p>
          <a:p>
            <a:pPr lvl="0" algn="ctr"/>
            <a:r>
              <a:rPr lang="en-GB" sz="3600" dirty="0">
                <a:solidFill>
                  <a:srgbClr val="002060"/>
                </a:solidFill>
              </a:rPr>
              <a:t>compare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 / USE IT</a:t>
            </a:r>
          </a:p>
        </p:txBody>
      </p:sp>
      <p:pic>
        <p:nvPicPr>
          <p:cNvPr id="6" name="Picture 5"/>
          <p:cNvPicPr>
            <a:picLocks noChangeAspect="1"/>
          </p:cNvPicPr>
          <p:nvPr/>
        </p:nvPicPr>
        <p:blipFill>
          <a:blip r:embed="rId5"/>
          <a:stretch>
            <a:fillRect/>
          </a:stretch>
        </p:blipFill>
        <p:spPr>
          <a:xfrm>
            <a:off x="4706266" y="2179320"/>
            <a:ext cx="6586251" cy="4104274"/>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906"/>
            <a:ext cx="12192000" cy="6867811"/>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6">
            <a:extLst>
              <a:ext uri="{FF2B5EF4-FFF2-40B4-BE49-F238E27FC236}">
                <a16:creationId xmlns:a16="http://schemas.microsoft.com/office/drawing/2014/main" id="{0C957F21-0F27-46A9-B6BF-9A9524CA126E}"/>
              </a:ext>
            </a:extLst>
          </p:cNvPr>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7">
            <a:extLst>
              <a:ext uri="{FF2B5EF4-FFF2-40B4-BE49-F238E27FC236}">
                <a16:creationId xmlns:a16="http://schemas.microsoft.com/office/drawing/2014/main" id="{6E4931CB-52A5-4789-9BAA-E80E00833AA5}"/>
              </a:ext>
            </a:extLst>
          </p:cNvPr>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Rectangle 6">
            <a:extLst>
              <a:ext uri="{FF2B5EF4-FFF2-40B4-BE49-F238E27FC236}">
                <a16:creationId xmlns:a16="http://schemas.microsoft.com/office/drawing/2014/main" id="{F1A06AB3-83D6-4B3B-8F56-AB4B69EF9B96}"/>
              </a:ext>
            </a:extLst>
          </p:cNvPr>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7" name="Rectangle 6">
            <a:extLst>
              <a:ext uri="{FF2B5EF4-FFF2-40B4-BE49-F238E27FC236}">
                <a16:creationId xmlns:a16="http://schemas.microsoft.com/office/drawing/2014/main" id="{CA9E9CAD-C5BA-4F5B-827F-084A343C5ED9}"/>
              </a:ext>
            </a:extLst>
          </p:cNvPr>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644150" y="3496813"/>
            <a:ext cx="2942432"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 </a:t>
            </a:r>
            <a:r>
              <a:rPr lang="en-GB" sz="2500" b="1" dirty="0">
                <a:solidFill>
                  <a:srgbClr val="002060"/>
                </a:solidFill>
              </a:rPr>
              <a:t>right angle</a:t>
            </a:r>
            <a:r>
              <a:rPr lang="en-GB" sz="2500" dirty="0">
                <a:solidFill>
                  <a:srgbClr val="002060"/>
                </a:solidFill>
              </a:rPr>
              <a:t> is an angle of exactly </a:t>
            </a:r>
            <a:r>
              <a:rPr lang="en-GB" sz="2500" b="1" dirty="0">
                <a:solidFill>
                  <a:srgbClr val="002060"/>
                </a:solidFill>
              </a:rPr>
              <a:t>90⁰ (degrees)</a:t>
            </a:r>
            <a:r>
              <a:rPr lang="en-GB" sz="2500" dirty="0">
                <a:solidFill>
                  <a:srgbClr val="002060"/>
                </a:solidFill>
              </a:rPr>
              <a:t>. </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72153" y="6594546"/>
            <a:ext cx="1528518" cy="65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4"/>
          <p:cNvSpPr>
            <a:spLocks noChangeShapeType="1"/>
          </p:cNvSpPr>
          <p:nvPr/>
        </p:nvSpPr>
        <p:spPr bwMode="auto">
          <a:xfrm>
            <a:off x="1778645" y="5250335"/>
            <a:ext cx="11390" cy="13977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less than a right angle </a:t>
            </a:r>
            <a:r>
              <a:rPr lang="en-GB" sz="2500" dirty="0">
                <a:solidFill>
                  <a:srgbClr val="002060"/>
                </a:solidFill>
              </a:rPr>
              <a:t>will be less than </a:t>
            </a:r>
            <a:r>
              <a:rPr lang="en-GB" sz="2500" b="1" dirty="0">
                <a:solidFill>
                  <a:srgbClr val="002060"/>
                </a:solidFill>
              </a:rPr>
              <a:t>90⁰ (degrees)</a:t>
            </a:r>
            <a:r>
              <a:rPr lang="en-GB" sz="25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greater than a right angle </a:t>
            </a:r>
            <a:r>
              <a:rPr lang="en-GB" sz="2500" dirty="0">
                <a:solidFill>
                  <a:srgbClr val="002060"/>
                </a:solidFill>
              </a:rPr>
              <a:t>will be more than </a:t>
            </a:r>
            <a:r>
              <a:rPr lang="en-GB" sz="2500" b="1" dirty="0">
                <a:solidFill>
                  <a:srgbClr val="002060"/>
                </a:solidFill>
              </a:rPr>
              <a:t>90⁰ (degrees)</a:t>
            </a:r>
            <a:r>
              <a:rPr lang="en-GB" sz="25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23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000" fill="hold"/>
                                        <p:tgtEl>
                                          <p:spTgt spid="26"/>
                                        </p:tgtEl>
                                        <p:attrNameLst>
                                          <p:attrName>ppt_x</p:attrName>
                                        </p:attrNameLst>
                                      </p:cBhvr>
                                      <p:tavLst>
                                        <p:tav tm="0">
                                          <p:val>
                                            <p:strVal val="#ppt_x"/>
                                          </p:val>
                                        </p:tav>
                                        <p:tav tm="100000">
                                          <p:val>
                                            <p:strVal val="#ppt_x"/>
                                          </p:val>
                                        </p:tav>
                                      </p:tavLst>
                                    </p:anim>
                                    <p:anim calcmode="lin" valueType="num">
                                      <p:cBhvr additive="base">
                                        <p:cTn id="8" dur="20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2000" fill="hold"/>
                                        <p:tgtEl>
                                          <p:spTgt spid="27"/>
                                        </p:tgtEl>
                                        <p:attrNameLst>
                                          <p:attrName>ppt_x</p:attrName>
                                        </p:attrNameLst>
                                      </p:cBhvr>
                                      <p:tavLst>
                                        <p:tav tm="0">
                                          <p:val>
                                            <p:strVal val="#ppt_x"/>
                                          </p:val>
                                        </p:tav>
                                        <p:tav tm="100000">
                                          <p:val>
                                            <p:strVal val="#ppt_x"/>
                                          </p:val>
                                        </p:tav>
                                      </p:tavLst>
                                    </p:anim>
                                    <p:anim calcmode="lin" valueType="num">
                                      <p:cBhvr additive="base">
                                        <p:cTn id="13" dur="2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6">
            <a:extLst>
              <a:ext uri="{FF2B5EF4-FFF2-40B4-BE49-F238E27FC236}">
                <a16:creationId xmlns:a16="http://schemas.microsoft.com/office/drawing/2014/main" id="{4E384449-644C-4841-9465-6D8DFC3865B5}"/>
              </a:ext>
            </a:extLst>
          </p:cNvPr>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7">
            <a:extLst>
              <a:ext uri="{FF2B5EF4-FFF2-40B4-BE49-F238E27FC236}">
                <a16:creationId xmlns:a16="http://schemas.microsoft.com/office/drawing/2014/main" id="{B15C3419-D1E1-4D5C-A066-0D8082680A72}"/>
              </a:ext>
            </a:extLst>
          </p:cNvPr>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Rectangle 6">
            <a:extLst>
              <a:ext uri="{FF2B5EF4-FFF2-40B4-BE49-F238E27FC236}">
                <a16:creationId xmlns:a16="http://schemas.microsoft.com/office/drawing/2014/main" id="{96DFC6B0-BA94-4A31-94D3-A7B7A8A52779}"/>
              </a:ext>
            </a:extLst>
          </p:cNvPr>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30" name="Rectangle 6">
            <a:extLst>
              <a:ext uri="{FF2B5EF4-FFF2-40B4-BE49-F238E27FC236}">
                <a16:creationId xmlns:a16="http://schemas.microsoft.com/office/drawing/2014/main" id="{70AE9CD7-594A-4401-8A05-D3960894BAB5}"/>
              </a:ext>
            </a:extLst>
          </p:cNvPr>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564113" y="3496813"/>
            <a:ext cx="3143490"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 </a:t>
            </a:r>
            <a:r>
              <a:rPr lang="en-GB" sz="4000" b="1" dirty="0">
                <a:solidFill>
                  <a:srgbClr val="002060"/>
                </a:solidFill>
              </a:rPr>
              <a:t>right angle</a:t>
            </a:r>
            <a:r>
              <a:rPr lang="en-GB" sz="4000" dirty="0">
                <a:solidFill>
                  <a:srgbClr val="002060"/>
                </a:solidFill>
              </a:rPr>
              <a:t>.</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acute angle</a:t>
            </a:r>
            <a:r>
              <a:rPr lang="en-GB" sz="40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obtuse angle</a:t>
            </a:r>
            <a:r>
              <a:rPr lang="en-GB" sz="40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4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000" fill="hold"/>
                                        <p:tgtEl>
                                          <p:spTgt spid="29"/>
                                        </p:tgtEl>
                                        <p:attrNameLst>
                                          <p:attrName>ppt_x</p:attrName>
                                        </p:attrNameLst>
                                      </p:cBhvr>
                                      <p:tavLst>
                                        <p:tav tm="0">
                                          <p:val>
                                            <p:strVal val="#ppt_x"/>
                                          </p:val>
                                        </p:tav>
                                        <p:tav tm="100000">
                                          <p:val>
                                            <p:strVal val="#ppt_x"/>
                                          </p:val>
                                        </p:tav>
                                      </p:tavLst>
                                    </p:anim>
                                    <p:anim calcmode="lin" valueType="num">
                                      <p:cBhvr additive="base">
                                        <p:cTn id="8" dur="2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000" fill="hold"/>
                                        <p:tgtEl>
                                          <p:spTgt spid="30"/>
                                        </p:tgtEl>
                                        <p:attrNameLst>
                                          <p:attrName>ppt_x</p:attrName>
                                        </p:attrNameLst>
                                      </p:cBhvr>
                                      <p:tavLst>
                                        <p:tav tm="0">
                                          <p:val>
                                            <p:strVal val="#ppt_x"/>
                                          </p:val>
                                        </p:tav>
                                        <p:tav tm="100000">
                                          <p:val>
                                            <p:strVal val="#ppt_x"/>
                                          </p:val>
                                        </p:tav>
                                      </p:tavLst>
                                    </p:anim>
                                    <p:anim calcmode="lin" valueType="num">
                                      <p:cBhvr additive="base">
                                        <p:cTn id="13" dur="2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16339</TotalTime>
  <Words>1181</Words>
  <Application>Microsoft Office PowerPoint</Application>
  <PresentationFormat>Widescreen</PresentationFormat>
  <Paragraphs>125</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Model</vt:lpstr>
      <vt:lpstr>Model</vt:lpstr>
      <vt:lpstr>Apply</vt:lpstr>
      <vt:lpstr>Model – comparing angles</vt:lpstr>
      <vt:lpstr>Model</vt:lpstr>
      <vt:lpstr>Model</vt:lpstr>
      <vt:lpstr>Apply</vt:lpstr>
      <vt:lpstr>Apply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328</cp:revision>
  <dcterms:created xsi:type="dcterms:W3CDTF">2017-03-29T13:14:03Z</dcterms:created>
  <dcterms:modified xsi:type="dcterms:W3CDTF">2020-04-27T13:26:03Z</dcterms:modified>
</cp:coreProperties>
</file>