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14" r:id="rId3"/>
    <p:sldId id="274" r:id="rId4"/>
    <p:sldId id="456" r:id="rId5"/>
    <p:sldId id="455" r:id="rId6"/>
    <p:sldId id="387" r:id="rId7"/>
    <p:sldId id="388" r:id="rId8"/>
    <p:sldId id="446" r:id="rId9"/>
    <p:sldId id="436" r:id="rId10"/>
    <p:sldId id="457" r:id="rId11"/>
    <p:sldId id="465" r:id="rId12"/>
    <p:sldId id="458" r:id="rId13"/>
    <p:sldId id="459" r:id="rId14"/>
    <p:sldId id="460" r:id="rId15"/>
    <p:sldId id="461" r:id="rId16"/>
    <p:sldId id="462" r:id="rId17"/>
    <p:sldId id="463" r:id="rId18"/>
    <p:sldId id="464" r:id="rId19"/>
    <p:sldId id="466" r:id="rId20"/>
    <p:sldId id="394" r:id="rId21"/>
    <p:sldId id="4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5900" autoAdjust="0"/>
  </p:normalViewPr>
  <p:slideViewPr>
    <p:cSldViewPr snapToGrid="0" snapToObjects="1">
      <p:cViewPr varScale="1">
        <p:scale>
          <a:sx n="62" d="100"/>
          <a:sy n="62" d="100"/>
        </p:scale>
        <p:origin x="115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428253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00162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171488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74965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882343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642748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316083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2899641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6073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5629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30991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order to fully embed new language, pupils should be able to discuss word meaning at a deep level, including what a word does </a:t>
            </a:r>
            <a:r>
              <a:rPr lang="en-GB" sz="1200" u="none" dirty="0"/>
              <a:t>not</a:t>
            </a:r>
            <a:r>
              <a:rPr lang="en-GB" sz="1200" dirty="0"/>
              <a:t> mean as well as defining it. Give half of the pupils in the class a word. Ask them to explain to their partner what the word is not. Who can guess the word first? Ask pupils to explain how they knew. Take it in turns and discuss what makes a good clue. Support pupils in using different oral sentence starters and a range of conjunctions to discuss their ideas. </a:t>
            </a:r>
          </a:p>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38479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21074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7923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35598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060"/>
                </a:solidFill>
              </a:rPr>
              <a:t>Y5 M6c Can draw angles</a:t>
            </a:r>
            <a:endParaRPr lang="en-GB" sz="48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769154" y="1906980"/>
            <a:ext cx="4112812" cy="426203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 </a:t>
            </a:r>
            <a:r>
              <a:rPr lang="en-GB" sz="3600" b="1" dirty="0">
                <a:solidFill>
                  <a:srgbClr val="002060"/>
                </a:solidFill>
              </a:rPr>
              <a:t>protractor</a:t>
            </a:r>
            <a:r>
              <a:rPr lang="en-GB" sz="3600" dirty="0">
                <a:solidFill>
                  <a:srgbClr val="002060"/>
                </a:solidFill>
              </a:rPr>
              <a:t> is divided into 180 degrees which are labelled in intervals of </a:t>
            </a:r>
            <a:r>
              <a:rPr lang="en-GB" sz="3600" b="1" dirty="0">
                <a:solidFill>
                  <a:srgbClr val="002060"/>
                </a:solidFill>
              </a:rPr>
              <a:t>10⁰</a:t>
            </a:r>
            <a:r>
              <a:rPr lang="en-GB" sz="3600" dirty="0">
                <a:solidFill>
                  <a:srgbClr val="002060"/>
                </a:solidFill>
              </a:rPr>
              <a: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6698" y="2230762"/>
            <a:ext cx="5897032" cy="3296090"/>
          </a:xfrm>
          <a:prstGeom prst="rect">
            <a:avLst/>
          </a:prstGeom>
        </p:spPr>
      </p:pic>
    </p:spTree>
    <p:extLst>
      <p:ext uri="{BB962C8B-B14F-4D97-AF65-F5344CB8AC3E}">
        <p14:creationId xmlns:p14="http://schemas.microsoft.com/office/powerpoint/2010/main" val="37176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516358" y="1897937"/>
            <a:ext cx="10989842" cy="160971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It is important that you always start at</a:t>
            </a:r>
            <a:r>
              <a:rPr lang="en-GB" sz="3000" b="1" dirty="0">
                <a:solidFill>
                  <a:srgbClr val="002060"/>
                </a:solidFill>
              </a:rPr>
              <a:t> 0⁰</a:t>
            </a:r>
            <a:r>
              <a:rPr lang="en-GB" sz="3000" dirty="0">
                <a:solidFill>
                  <a:srgbClr val="002060"/>
                </a:solidFill>
              </a:rPr>
              <a:t>. The size of your angle and starting position will determine whether you start at the left or right hand side of the </a:t>
            </a:r>
            <a:r>
              <a:rPr lang="en-GB" sz="3000" b="1" dirty="0">
                <a:solidFill>
                  <a:srgbClr val="002060"/>
                </a:solidFill>
              </a:rPr>
              <a:t>protractor</a:t>
            </a:r>
            <a:r>
              <a:rPr lang="en-GB" sz="3000" dirty="0">
                <a:solidFill>
                  <a:srgbClr val="002060"/>
                </a:solidFill>
              </a:rPr>
              <a: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959" y="4014583"/>
            <a:ext cx="4355081" cy="243423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899" y="4091559"/>
            <a:ext cx="4355081" cy="2434231"/>
          </a:xfrm>
          <a:prstGeom prst="rect">
            <a:avLst/>
          </a:prstGeom>
        </p:spPr>
      </p:pic>
      <p:cxnSp>
        <p:nvCxnSpPr>
          <p:cNvPr id="8" name="Straight Connector 7"/>
          <p:cNvCxnSpPr/>
          <p:nvPr/>
        </p:nvCxnSpPr>
        <p:spPr>
          <a:xfrm>
            <a:off x="9132319" y="6230154"/>
            <a:ext cx="2514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132319" y="4091559"/>
            <a:ext cx="1257300" cy="21209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8401" y="6275874"/>
            <a:ext cx="2514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581401" y="4014583"/>
            <a:ext cx="1415038" cy="22775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Rounded Corners 2">
            <a:extLst>
              <a:ext uri="{FF2B5EF4-FFF2-40B4-BE49-F238E27FC236}">
                <a16:creationId xmlns:a16="http://schemas.microsoft.com/office/drawing/2014/main" id="{675A7142-34F1-4E54-A85B-FF703025B360}"/>
              </a:ext>
            </a:extLst>
          </p:cNvPr>
          <p:cNvSpPr/>
          <p:nvPr/>
        </p:nvSpPr>
        <p:spPr>
          <a:xfrm>
            <a:off x="4892154" y="3714905"/>
            <a:ext cx="2238250" cy="160971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This shows</a:t>
            </a:r>
          </a:p>
          <a:p>
            <a:pPr algn="ctr"/>
            <a:r>
              <a:rPr lang="en-GB" sz="2500" b="1" dirty="0">
                <a:solidFill>
                  <a:srgbClr val="002060"/>
                </a:solidFill>
              </a:rPr>
              <a:t>60⁰ </a:t>
            </a:r>
            <a:r>
              <a:rPr lang="en-GB" sz="2500" dirty="0">
                <a:solidFill>
                  <a:srgbClr val="002060"/>
                </a:solidFill>
              </a:rPr>
              <a:t>in two </a:t>
            </a:r>
          </a:p>
          <a:p>
            <a:pPr algn="ctr"/>
            <a:r>
              <a:rPr lang="en-GB" sz="2500" dirty="0">
                <a:solidFill>
                  <a:srgbClr val="002060"/>
                </a:solidFill>
              </a:rPr>
              <a:t>different ways.</a:t>
            </a:r>
          </a:p>
        </p:txBody>
      </p:sp>
    </p:spTree>
    <p:extLst>
      <p:ext uri="{BB962C8B-B14F-4D97-AF65-F5344CB8AC3E}">
        <p14:creationId xmlns:p14="http://schemas.microsoft.com/office/powerpoint/2010/main" val="113256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394438" y="2069534"/>
            <a:ext cx="5274842" cy="20577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To draw an angle, the first thing you need to do is draw one straight line.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 y="4288500"/>
            <a:ext cx="4258403" cy="2380194"/>
          </a:xfrm>
          <a:prstGeom prst="rect">
            <a:avLst/>
          </a:prstGeom>
        </p:spPr>
      </p:pic>
      <p:cxnSp>
        <p:nvCxnSpPr>
          <p:cNvPr id="6" name="Straight Connector 5"/>
          <p:cNvCxnSpPr/>
          <p:nvPr/>
        </p:nvCxnSpPr>
        <p:spPr>
          <a:xfrm>
            <a:off x="6842760" y="4770120"/>
            <a:ext cx="38709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92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394438" y="2069534"/>
            <a:ext cx="5274842" cy="205773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Then, place a </a:t>
            </a:r>
            <a:r>
              <a:rPr lang="en-GB" sz="3600" dirty="0">
                <a:solidFill>
                  <a:srgbClr val="FF0000"/>
                </a:solidFill>
              </a:rPr>
              <a:t>mark</a:t>
            </a:r>
            <a:r>
              <a:rPr lang="en-GB" sz="3600" dirty="0">
                <a:solidFill>
                  <a:srgbClr val="002060"/>
                </a:solidFill>
              </a:rPr>
              <a:t> at the end that you will draw the angle from.</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 y="4288500"/>
            <a:ext cx="4258403" cy="2380194"/>
          </a:xfrm>
          <a:prstGeom prst="rect">
            <a:avLst/>
          </a:prstGeom>
        </p:spPr>
      </p:pic>
      <p:cxnSp>
        <p:nvCxnSpPr>
          <p:cNvPr id="6" name="Straight Connector 5"/>
          <p:cNvCxnSpPr/>
          <p:nvPr/>
        </p:nvCxnSpPr>
        <p:spPr>
          <a:xfrm>
            <a:off x="6842760" y="4770120"/>
            <a:ext cx="387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842760" y="4682490"/>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732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394438" y="2069534"/>
            <a:ext cx="4040402" cy="451414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After this, you need to place the centre of the protractor on the </a:t>
            </a:r>
            <a:r>
              <a:rPr lang="en-GB" sz="3600" dirty="0">
                <a:solidFill>
                  <a:srgbClr val="FF0000"/>
                </a:solidFill>
              </a:rPr>
              <a:t>mark</a:t>
            </a:r>
            <a:r>
              <a:rPr lang="en-GB" sz="3600" dirty="0">
                <a:solidFill>
                  <a:srgbClr val="002060"/>
                </a:solidFill>
              </a:rPr>
              <a:t>. It must also line up with the line you have drawn.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8398" y="2810220"/>
            <a:ext cx="4258403" cy="2380194"/>
          </a:xfrm>
          <a:prstGeom prst="rect">
            <a:avLst/>
          </a:prstGeom>
        </p:spPr>
      </p:pic>
      <p:cxnSp>
        <p:nvCxnSpPr>
          <p:cNvPr id="6" name="Straight Connector 5"/>
          <p:cNvCxnSpPr/>
          <p:nvPr/>
        </p:nvCxnSpPr>
        <p:spPr>
          <a:xfrm>
            <a:off x="7360920" y="4968240"/>
            <a:ext cx="387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360920" y="4880610"/>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7FA13130-5FEE-44A2-9A83-326E8D56B4CA}"/>
              </a:ext>
            </a:extLst>
          </p:cNvPr>
          <p:cNvCxnSpPr>
            <a:cxnSpLocks/>
          </p:cNvCxnSpPr>
          <p:nvPr/>
        </p:nvCxnSpPr>
        <p:spPr>
          <a:xfrm>
            <a:off x="7467600" y="4958941"/>
            <a:ext cx="37642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9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697939" y="286690"/>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394437" y="2069534"/>
            <a:ext cx="4258403" cy="451414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You then need to find the required angle on the scale (for example, 50⁰) and place a </a:t>
            </a:r>
            <a:r>
              <a:rPr lang="en-GB" sz="3600" dirty="0">
                <a:solidFill>
                  <a:srgbClr val="FF0000"/>
                </a:solidFill>
              </a:rPr>
              <a:t>mark </a:t>
            </a:r>
            <a:r>
              <a:rPr lang="en-GB" sz="3600" dirty="0">
                <a:solidFill>
                  <a:srgbClr val="002060"/>
                </a:solidFill>
              </a:rPr>
              <a:t>above the measure on the protractor.</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8398" y="2109162"/>
            <a:ext cx="4258403" cy="2380194"/>
          </a:xfrm>
          <a:prstGeom prst="rect">
            <a:avLst/>
          </a:prstGeom>
        </p:spPr>
      </p:pic>
      <p:cxnSp>
        <p:nvCxnSpPr>
          <p:cNvPr id="6" name="Straight Connector 5"/>
          <p:cNvCxnSpPr/>
          <p:nvPr/>
        </p:nvCxnSpPr>
        <p:spPr>
          <a:xfrm>
            <a:off x="7360920" y="4267182"/>
            <a:ext cx="387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360920" y="4179552"/>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778240" y="2495331"/>
            <a:ext cx="167640"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4966438" y="4786701"/>
            <a:ext cx="6814082" cy="174777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TOP TIP: </a:t>
            </a:r>
            <a:r>
              <a:rPr lang="en-GB" sz="2800" dirty="0">
                <a:solidFill>
                  <a:srgbClr val="002060"/>
                </a:solidFill>
              </a:rPr>
              <a:t>Make sure you start at 0⁰ (on your line) and follow the numbers in </a:t>
            </a:r>
            <a:r>
              <a:rPr lang="en-GB" sz="2800" b="1" dirty="0">
                <a:solidFill>
                  <a:srgbClr val="002060"/>
                </a:solidFill>
              </a:rPr>
              <a:t>ascending order</a:t>
            </a:r>
            <a:r>
              <a:rPr lang="en-GB" sz="2800" dirty="0">
                <a:solidFill>
                  <a:srgbClr val="002060"/>
                </a:solidFill>
              </a:rPr>
              <a:t>. In this case, we are following the scale on the </a:t>
            </a:r>
            <a:r>
              <a:rPr lang="en-GB" sz="2800" b="1" dirty="0">
                <a:solidFill>
                  <a:srgbClr val="002060"/>
                </a:solidFill>
              </a:rPr>
              <a:t>outside</a:t>
            </a:r>
            <a:r>
              <a:rPr lang="en-GB" sz="2800" dirty="0">
                <a:solidFill>
                  <a:srgbClr val="002060"/>
                </a:solidFill>
              </a:rPr>
              <a:t> of the protractor.</a:t>
            </a:r>
          </a:p>
        </p:txBody>
      </p:sp>
    </p:spTree>
    <p:extLst>
      <p:ext uri="{BB962C8B-B14F-4D97-AF65-F5344CB8AC3E}">
        <p14:creationId xmlns:p14="http://schemas.microsoft.com/office/powerpoint/2010/main" val="4137657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558" y="3105994"/>
            <a:ext cx="4258403" cy="2380194"/>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394438" y="2069534"/>
            <a:ext cx="4909082" cy="451414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At this point, you can remove the protractor</a:t>
            </a:r>
          </a:p>
          <a:p>
            <a:pPr algn="ctr"/>
            <a:r>
              <a:rPr lang="en-GB" sz="3600" dirty="0">
                <a:solidFill>
                  <a:srgbClr val="002060"/>
                </a:solidFill>
              </a:rPr>
              <a:t>Then you need to draw a line (with a ruler) to join the two </a:t>
            </a:r>
            <a:r>
              <a:rPr lang="en-GB" sz="3600" dirty="0">
                <a:solidFill>
                  <a:srgbClr val="FF0000"/>
                </a:solidFill>
              </a:rPr>
              <a:t>marks</a:t>
            </a:r>
            <a:r>
              <a:rPr lang="en-GB" sz="3600" dirty="0">
                <a:solidFill>
                  <a:srgbClr val="002060"/>
                </a:solidFill>
              </a:rPr>
              <a:t>.</a:t>
            </a:r>
          </a:p>
        </p:txBody>
      </p:sp>
      <p:cxnSp>
        <p:nvCxnSpPr>
          <p:cNvPr id="6" name="Straight Connector 5"/>
          <p:cNvCxnSpPr/>
          <p:nvPr/>
        </p:nvCxnSpPr>
        <p:spPr>
          <a:xfrm>
            <a:off x="7833360" y="5250345"/>
            <a:ext cx="387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833360" y="5147475"/>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281160" y="3448014"/>
            <a:ext cx="167640"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H="1">
            <a:off x="9448801" y="2788920"/>
            <a:ext cx="472439" cy="6152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
            <a:extLst>
              <a:ext uri="{FF2B5EF4-FFF2-40B4-BE49-F238E27FC236}">
                <a16:creationId xmlns:a16="http://schemas.microsoft.com/office/drawing/2014/main" id="{675A7142-34F1-4E54-A85B-FF703025B360}"/>
              </a:ext>
            </a:extLst>
          </p:cNvPr>
          <p:cNvSpPr/>
          <p:nvPr/>
        </p:nvSpPr>
        <p:spPr>
          <a:xfrm>
            <a:off x="10114961" y="2085989"/>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50⁰</a:t>
            </a:r>
          </a:p>
        </p:txBody>
      </p:sp>
    </p:spTree>
    <p:extLst>
      <p:ext uri="{BB962C8B-B14F-4D97-AF65-F5344CB8AC3E}">
        <p14:creationId xmlns:p14="http://schemas.microsoft.com/office/powerpoint/2010/main" val="272153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6" name="Straight Connector 5"/>
          <p:cNvCxnSpPr/>
          <p:nvPr/>
        </p:nvCxnSpPr>
        <p:spPr>
          <a:xfrm>
            <a:off x="7132320" y="4432065"/>
            <a:ext cx="387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132320" y="4344435"/>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519160" y="2629734"/>
            <a:ext cx="167640"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V="1">
            <a:off x="7345680" y="2107799"/>
            <a:ext cx="1722120" cy="23242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Rounded Corners 2">
            <a:extLst>
              <a:ext uri="{FF2B5EF4-FFF2-40B4-BE49-F238E27FC236}">
                <a16:creationId xmlns:a16="http://schemas.microsoft.com/office/drawing/2014/main" id="{675A7142-34F1-4E54-A85B-FF703025B360}"/>
              </a:ext>
            </a:extLst>
          </p:cNvPr>
          <p:cNvSpPr/>
          <p:nvPr/>
        </p:nvSpPr>
        <p:spPr>
          <a:xfrm>
            <a:off x="1188720" y="3046585"/>
            <a:ext cx="4331002" cy="210670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This angle measures </a:t>
            </a:r>
            <a:r>
              <a:rPr lang="en-GB" sz="3200" b="1" dirty="0">
                <a:solidFill>
                  <a:srgbClr val="002060"/>
                </a:solidFill>
              </a:rPr>
              <a:t>50⁰ </a:t>
            </a:r>
            <a:r>
              <a:rPr lang="en-GB" sz="3200" dirty="0">
                <a:solidFill>
                  <a:srgbClr val="002060"/>
                </a:solidFill>
              </a:rPr>
              <a:t>which means it is an </a:t>
            </a:r>
            <a:r>
              <a:rPr lang="en-GB" sz="3200" b="1" dirty="0">
                <a:solidFill>
                  <a:srgbClr val="002060"/>
                </a:solidFill>
              </a:rPr>
              <a:t>acute angle</a:t>
            </a:r>
            <a:r>
              <a:rPr lang="en-GB" sz="3200" dirty="0">
                <a:solidFill>
                  <a:srgbClr val="002060"/>
                </a:solidFill>
              </a:rPr>
              <a:t>.</a:t>
            </a:r>
          </a:p>
        </p:txBody>
      </p:sp>
      <p:sp>
        <p:nvSpPr>
          <p:cNvPr id="18" name="Freeform: Shape 17">
            <a:extLst>
              <a:ext uri="{FF2B5EF4-FFF2-40B4-BE49-F238E27FC236}">
                <a16:creationId xmlns:a16="http://schemas.microsoft.com/office/drawing/2014/main" id="{DCC43E78-43DF-4F58-A431-7B7AF054BBC4}"/>
              </a:ext>
            </a:extLst>
          </p:cNvPr>
          <p:cNvSpPr/>
          <p:nvPr/>
        </p:nvSpPr>
        <p:spPr>
          <a:xfrm>
            <a:off x="7751664" y="3906913"/>
            <a:ext cx="360450" cy="502376"/>
          </a:xfrm>
          <a:custGeom>
            <a:avLst/>
            <a:gdLst>
              <a:gd name="connsiteX0" fmla="*/ 369844 w 730294"/>
              <a:gd name="connsiteY0" fmla="*/ 0 h 502376"/>
              <a:gd name="connsiteX1" fmla="*/ 431087 w 730294"/>
              <a:gd name="connsiteY1" fmla="*/ 18992 h 502376"/>
              <a:gd name="connsiteX2" fmla="*/ 730294 w 730294"/>
              <a:gd name="connsiteY2" fmla="*/ 469949 h 502376"/>
              <a:gd name="connsiteX3" fmla="*/ 727022 w 730294"/>
              <a:gd name="connsiteY3" fmla="*/ 502376 h 502376"/>
              <a:gd name="connsiteX4" fmla="*/ 0 w 730294"/>
              <a:gd name="connsiteY4" fmla="*/ 502376 h 502376"/>
              <a:gd name="connsiteX0" fmla="*/ 0 w 730294"/>
              <a:gd name="connsiteY0" fmla="*/ 502376 h 593816"/>
              <a:gd name="connsiteX1" fmla="*/ 369844 w 730294"/>
              <a:gd name="connsiteY1" fmla="*/ 0 h 593816"/>
              <a:gd name="connsiteX2" fmla="*/ 431087 w 730294"/>
              <a:gd name="connsiteY2" fmla="*/ 18992 h 593816"/>
              <a:gd name="connsiteX3" fmla="*/ 730294 w 730294"/>
              <a:gd name="connsiteY3" fmla="*/ 469949 h 593816"/>
              <a:gd name="connsiteX4" fmla="*/ 727022 w 730294"/>
              <a:gd name="connsiteY4" fmla="*/ 502376 h 593816"/>
              <a:gd name="connsiteX5" fmla="*/ 91440 w 730294"/>
              <a:gd name="connsiteY5" fmla="*/ 593816 h 593816"/>
              <a:gd name="connsiteX0" fmla="*/ 0 w 730294"/>
              <a:gd name="connsiteY0" fmla="*/ 502376 h 502376"/>
              <a:gd name="connsiteX1" fmla="*/ 369844 w 730294"/>
              <a:gd name="connsiteY1" fmla="*/ 0 h 502376"/>
              <a:gd name="connsiteX2" fmla="*/ 431087 w 730294"/>
              <a:gd name="connsiteY2" fmla="*/ 18992 h 502376"/>
              <a:gd name="connsiteX3" fmla="*/ 730294 w 730294"/>
              <a:gd name="connsiteY3" fmla="*/ 469949 h 502376"/>
              <a:gd name="connsiteX4" fmla="*/ 727022 w 730294"/>
              <a:gd name="connsiteY4" fmla="*/ 502376 h 502376"/>
              <a:gd name="connsiteX0" fmla="*/ 0 w 360450"/>
              <a:gd name="connsiteY0" fmla="*/ 0 h 502376"/>
              <a:gd name="connsiteX1" fmla="*/ 61243 w 360450"/>
              <a:gd name="connsiteY1" fmla="*/ 18992 h 502376"/>
              <a:gd name="connsiteX2" fmla="*/ 360450 w 360450"/>
              <a:gd name="connsiteY2" fmla="*/ 469949 h 502376"/>
              <a:gd name="connsiteX3" fmla="*/ 357178 w 360450"/>
              <a:gd name="connsiteY3" fmla="*/ 502376 h 502376"/>
            </a:gdLst>
            <a:ahLst/>
            <a:cxnLst>
              <a:cxn ang="0">
                <a:pos x="connsiteX0" y="connsiteY0"/>
              </a:cxn>
              <a:cxn ang="0">
                <a:pos x="connsiteX1" y="connsiteY1"/>
              </a:cxn>
              <a:cxn ang="0">
                <a:pos x="connsiteX2" y="connsiteY2"/>
              </a:cxn>
              <a:cxn ang="0">
                <a:pos x="connsiteX3" y="connsiteY3"/>
              </a:cxn>
            </a:cxnLst>
            <a:rect l="l" t="t" r="r" b="b"/>
            <a:pathLst>
              <a:path w="360450" h="502376">
                <a:moveTo>
                  <a:pt x="0" y="0"/>
                </a:moveTo>
                <a:lnTo>
                  <a:pt x="61243" y="18992"/>
                </a:lnTo>
                <a:cubicBezTo>
                  <a:pt x="237075" y="93290"/>
                  <a:pt x="360450" y="267226"/>
                  <a:pt x="360450" y="469949"/>
                </a:cubicBezTo>
                <a:lnTo>
                  <a:pt x="357178" y="502376"/>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382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478" y="2318859"/>
            <a:ext cx="4258403" cy="2380194"/>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394438" y="2069534"/>
            <a:ext cx="3461282" cy="451414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I can check my accuracy by placing the protractor over my drawn angle.</a:t>
            </a:r>
          </a:p>
        </p:txBody>
      </p:sp>
      <p:cxnSp>
        <p:nvCxnSpPr>
          <p:cNvPr id="6" name="Straight Connector 5"/>
          <p:cNvCxnSpPr/>
          <p:nvPr/>
        </p:nvCxnSpPr>
        <p:spPr>
          <a:xfrm>
            <a:off x="7132320" y="4462545"/>
            <a:ext cx="387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7132320" y="4344435"/>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700135" y="2683074"/>
            <a:ext cx="167640"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V="1">
            <a:off x="7345680" y="2318859"/>
            <a:ext cx="1828800" cy="211320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Rounded Corners 2">
            <a:extLst>
              <a:ext uri="{FF2B5EF4-FFF2-40B4-BE49-F238E27FC236}">
                <a16:creationId xmlns:a16="http://schemas.microsoft.com/office/drawing/2014/main" id="{675A7142-34F1-4E54-A85B-FF703025B360}"/>
              </a:ext>
            </a:extLst>
          </p:cNvPr>
          <p:cNvSpPr/>
          <p:nvPr/>
        </p:nvSpPr>
        <p:spPr>
          <a:xfrm>
            <a:off x="4648200" y="5224690"/>
            <a:ext cx="5394960" cy="128088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This angle measures </a:t>
            </a:r>
            <a:r>
              <a:rPr lang="en-GB" sz="3200" b="1" dirty="0">
                <a:solidFill>
                  <a:srgbClr val="002060"/>
                </a:solidFill>
              </a:rPr>
              <a:t>50⁰ </a:t>
            </a:r>
            <a:r>
              <a:rPr lang="en-GB" sz="3200" dirty="0">
                <a:solidFill>
                  <a:srgbClr val="002060"/>
                </a:solidFill>
              </a:rPr>
              <a:t>which means it is an </a:t>
            </a:r>
            <a:r>
              <a:rPr lang="en-GB" sz="3200" b="1" dirty="0">
                <a:solidFill>
                  <a:srgbClr val="002060"/>
                </a:solidFill>
              </a:rPr>
              <a:t>acute angle</a:t>
            </a:r>
            <a:r>
              <a:rPr lang="en-GB" sz="3200" dirty="0">
                <a:solidFill>
                  <a:srgbClr val="002060"/>
                </a:solidFill>
              </a:rPr>
              <a:t>.</a:t>
            </a:r>
          </a:p>
        </p:txBody>
      </p:sp>
      <p:sp>
        <p:nvSpPr>
          <p:cNvPr id="14" name="Freeform: Shape 13">
            <a:extLst>
              <a:ext uri="{FF2B5EF4-FFF2-40B4-BE49-F238E27FC236}">
                <a16:creationId xmlns:a16="http://schemas.microsoft.com/office/drawing/2014/main" id="{84FC957F-7E1B-4850-B9A1-A439F7F950AE}"/>
              </a:ext>
            </a:extLst>
          </p:cNvPr>
          <p:cNvSpPr/>
          <p:nvPr/>
        </p:nvSpPr>
        <p:spPr>
          <a:xfrm rot="426850">
            <a:off x="7782144" y="3927233"/>
            <a:ext cx="360450" cy="502376"/>
          </a:xfrm>
          <a:custGeom>
            <a:avLst/>
            <a:gdLst>
              <a:gd name="connsiteX0" fmla="*/ 369844 w 730294"/>
              <a:gd name="connsiteY0" fmla="*/ 0 h 502376"/>
              <a:gd name="connsiteX1" fmla="*/ 431087 w 730294"/>
              <a:gd name="connsiteY1" fmla="*/ 18992 h 502376"/>
              <a:gd name="connsiteX2" fmla="*/ 730294 w 730294"/>
              <a:gd name="connsiteY2" fmla="*/ 469949 h 502376"/>
              <a:gd name="connsiteX3" fmla="*/ 727022 w 730294"/>
              <a:gd name="connsiteY3" fmla="*/ 502376 h 502376"/>
              <a:gd name="connsiteX4" fmla="*/ 0 w 730294"/>
              <a:gd name="connsiteY4" fmla="*/ 502376 h 502376"/>
              <a:gd name="connsiteX0" fmla="*/ 0 w 730294"/>
              <a:gd name="connsiteY0" fmla="*/ 502376 h 593816"/>
              <a:gd name="connsiteX1" fmla="*/ 369844 w 730294"/>
              <a:gd name="connsiteY1" fmla="*/ 0 h 593816"/>
              <a:gd name="connsiteX2" fmla="*/ 431087 w 730294"/>
              <a:gd name="connsiteY2" fmla="*/ 18992 h 593816"/>
              <a:gd name="connsiteX3" fmla="*/ 730294 w 730294"/>
              <a:gd name="connsiteY3" fmla="*/ 469949 h 593816"/>
              <a:gd name="connsiteX4" fmla="*/ 727022 w 730294"/>
              <a:gd name="connsiteY4" fmla="*/ 502376 h 593816"/>
              <a:gd name="connsiteX5" fmla="*/ 91440 w 730294"/>
              <a:gd name="connsiteY5" fmla="*/ 593816 h 593816"/>
              <a:gd name="connsiteX0" fmla="*/ 0 w 730294"/>
              <a:gd name="connsiteY0" fmla="*/ 502376 h 502376"/>
              <a:gd name="connsiteX1" fmla="*/ 369844 w 730294"/>
              <a:gd name="connsiteY1" fmla="*/ 0 h 502376"/>
              <a:gd name="connsiteX2" fmla="*/ 431087 w 730294"/>
              <a:gd name="connsiteY2" fmla="*/ 18992 h 502376"/>
              <a:gd name="connsiteX3" fmla="*/ 730294 w 730294"/>
              <a:gd name="connsiteY3" fmla="*/ 469949 h 502376"/>
              <a:gd name="connsiteX4" fmla="*/ 727022 w 730294"/>
              <a:gd name="connsiteY4" fmla="*/ 502376 h 502376"/>
              <a:gd name="connsiteX0" fmla="*/ 0 w 360450"/>
              <a:gd name="connsiteY0" fmla="*/ 0 h 502376"/>
              <a:gd name="connsiteX1" fmla="*/ 61243 w 360450"/>
              <a:gd name="connsiteY1" fmla="*/ 18992 h 502376"/>
              <a:gd name="connsiteX2" fmla="*/ 360450 w 360450"/>
              <a:gd name="connsiteY2" fmla="*/ 469949 h 502376"/>
              <a:gd name="connsiteX3" fmla="*/ 357178 w 360450"/>
              <a:gd name="connsiteY3" fmla="*/ 502376 h 502376"/>
            </a:gdLst>
            <a:ahLst/>
            <a:cxnLst>
              <a:cxn ang="0">
                <a:pos x="connsiteX0" y="connsiteY0"/>
              </a:cxn>
              <a:cxn ang="0">
                <a:pos x="connsiteX1" y="connsiteY1"/>
              </a:cxn>
              <a:cxn ang="0">
                <a:pos x="connsiteX2" y="connsiteY2"/>
              </a:cxn>
              <a:cxn ang="0">
                <a:pos x="connsiteX3" y="connsiteY3"/>
              </a:cxn>
            </a:cxnLst>
            <a:rect l="l" t="t" r="r" b="b"/>
            <a:pathLst>
              <a:path w="360450" h="502376">
                <a:moveTo>
                  <a:pt x="0" y="0"/>
                </a:moveTo>
                <a:lnTo>
                  <a:pt x="61243" y="18992"/>
                </a:lnTo>
                <a:cubicBezTo>
                  <a:pt x="237075" y="93290"/>
                  <a:pt x="360450" y="267226"/>
                  <a:pt x="360450" y="469949"/>
                </a:cubicBezTo>
                <a:lnTo>
                  <a:pt x="357178" y="502376"/>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973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517" y="2458330"/>
            <a:ext cx="5553847" cy="3104270"/>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681415" y="2174148"/>
            <a:ext cx="5254436" cy="431872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solidFill>
                <a:srgbClr val="002060"/>
              </a:solidFill>
            </a:endParaRPr>
          </a:p>
          <a:p>
            <a:pPr algn="ctr"/>
            <a:r>
              <a:rPr lang="en-GB" sz="4000" dirty="0">
                <a:solidFill>
                  <a:srgbClr val="002060"/>
                </a:solidFill>
              </a:rPr>
              <a:t>Using a </a:t>
            </a:r>
            <a:r>
              <a:rPr lang="en-GB" sz="4000" b="1" dirty="0">
                <a:solidFill>
                  <a:srgbClr val="002060"/>
                </a:solidFill>
              </a:rPr>
              <a:t>protractor</a:t>
            </a:r>
            <a:r>
              <a:rPr lang="en-GB" sz="4000" dirty="0">
                <a:solidFill>
                  <a:srgbClr val="002060"/>
                </a:solidFill>
              </a:rPr>
              <a:t>, draw the following angles:</a:t>
            </a:r>
          </a:p>
          <a:p>
            <a:pPr algn="ctr"/>
            <a:r>
              <a:rPr lang="en-GB" sz="4000" b="1" dirty="0">
                <a:solidFill>
                  <a:srgbClr val="002060"/>
                </a:solidFill>
              </a:rPr>
              <a:t>80⁰</a:t>
            </a:r>
          </a:p>
          <a:p>
            <a:pPr algn="ctr"/>
            <a:r>
              <a:rPr lang="en-GB" sz="4000" b="1" dirty="0">
                <a:solidFill>
                  <a:srgbClr val="002060"/>
                </a:solidFill>
              </a:rPr>
              <a:t>120°</a:t>
            </a:r>
          </a:p>
          <a:p>
            <a:pPr algn="ctr"/>
            <a:r>
              <a:rPr lang="en-GB" sz="4000" b="1" dirty="0">
                <a:solidFill>
                  <a:srgbClr val="002060"/>
                </a:solidFill>
              </a:rPr>
              <a:t>15°</a:t>
            </a:r>
          </a:p>
          <a:p>
            <a:pPr algn="ctr"/>
            <a:r>
              <a:rPr lang="en-GB" sz="4000" b="1" dirty="0">
                <a:solidFill>
                  <a:srgbClr val="002060"/>
                </a:solidFill>
              </a:rPr>
              <a:t>112°°</a:t>
            </a:r>
          </a:p>
          <a:p>
            <a:pPr algn="ctr"/>
            <a:endParaRPr lang="en-GB" sz="4000" dirty="0">
              <a:solidFill>
                <a:srgbClr val="002060"/>
              </a:solidFill>
            </a:endParaRPr>
          </a:p>
        </p:txBody>
      </p:sp>
    </p:spTree>
    <p:extLst>
      <p:ext uri="{BB962C8B-B14F-4D97-AF65-F5344CB8AC3E}">
        <p14:creationId xmlns:p14="http://schemas.microsoft.com/office/powerpoint/2010/main" val="348517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18333" y="1771733"/>
            <a:ext cx="10393680" cy="12006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Which is the correctly drawn angle for </a:t>
            </a:r>
            <a:r>
              <a:rPr lang="en-GB" sz="3600" b="1" dirty="0">
                <a:solidFill>
                  <a:srgbClr val="002060"/>
                </a:solidFill>
              </a:rPr>
              <a:t>40⁰</a:t>
            </a:r>
            <a:r>
              <a:rPr lang="en-GB" sz="3600" dirty="0">
                <a:solidFill>
                  <a:srgbClr val="002060"/>
                </a:solidFill>
              </a:rPr>
              <a:t>? </a:t>
            </a:r>
          </a:p>
          <a:p>
            <a:pPr algn="ctr"/>
            <a:r>
              <a:rPr lang="en-GB" sz="3600" dirty="0">
                <a:solidFill>
                  <a:srgbClr val="002060"/>
                </a:solidFill>
              </a:rPr>
              <a:t>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462" y="3386380"/>
            <a:ext cx="4426508" cy="2474155"/>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492" y="3386381"/>
            <a:ext cx="4426508" cy="2474155"/>
          </a:xfrm>
          <a:prstGeom prst="rect">
            <a:avLst/>
          </a:prstGeom>
        </p:spPr>
      </p:pic>
      <p:sp>
        <p:nvSpPr>
          <p:cNvPr id="29" name="Rectangle: Rounded Corners 2">
            <a:extLst>
              <a:ext uri="{FF2B5EF4-FFF2-40B4-BE49-F238E27FC236}">
                <a16:creationId xmlns:a16="http://schemas.microsoft.com/office/drawing/2014/main" id="{675A7142-34F1-4E54-A85B-FF703025B360}"/>
              </a:ext>
            </a:extLst>
          </p:cNvPr>
          <p:cNvSpPr/>
          <p:nvPr/>
        </p:nvSpPr>
        <p:spPr>
          <a:xfrm>
            <a:off x="2711722" y="5971882"/>
            <a:ext cx="87998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A</a:t>
            </a:r>
          </a:p>
        </p:txBody>
      </p:sp>
      <p:sp>
        <p:nvSpPr>
          <p:cNvPr id="30" name="Rectangle: Rounded Corners 2">
            <a:extLst>
              <a:ext uri="{FF2B5EF4-FFF2-40B4-BE49-F238E27FC236}">
                <a16:creationId xmlns:a16="http://schemas.microsoft.com/office/drawing/2014/main" id="{675A7142-34F1-4E54-A85B-FF703025B360}"/>
              </a:ext>
            </a:extLst>
          </p:cNvPr>
          <p:cNvSpPr/>
          <p:nvPr/>
        </p:nvSpPr>
        <p:spPr>
          <a:xfrm>
            <a:off x="8776752" y="5939204"/>
            <a:ext cx="87998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B</a:t>
            </a:r>
          </a:p>
        </p:txBody>
      </p:sp>
      <p:cxnSp>
        <p:nvCxnSpPr>
          <p:cNvPr id="31" name="Straight Connector 30"/>
          <p:cNvCxnSpPr>
            <a:stCxn id="32" idx="6"/>
          </p:cNvCxnSpPr>
          <p:nvPr/>
        </p:nvCxnSpPr>
        <p:spPr>
          <a:xfrm>
            <a:off x="9272827" y="5655874"/>
            <a:ext cx="230957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9059467" y="5568244"/>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10841757" y="4114801"/>
            <a:ext cx="117842" cy="1991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p:cNvCxnSpPr/>
          <p:nvPr/>
        </p:nvCxnSpPr>
        <p:spPr>
          <a:xfrm flipV="1">
            <a:off x="9178558" y="3986893"/>
            <a:ext cx="1957628" cy="16689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51715" y="5627228"/>
            <a:ext cx="23095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264920" y="4114801"/>
            <a:ext cx="1886795" cy="14832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054381" y="5539598"/>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1264920" y="4091388"/>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7728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067" y="2938214"/>
            <a:ext cx="3813933" cy="2131762"/>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836398" y="2298134"/>
            <a:ext cx="5412002" cy="402646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Scott thinks he has drawn an obtuse angle of 150⁰. </a:t>
            </a:r>
          </a:p>
          <a:p>
            <a:pPr algn="ctr"/>
            <a:r>
              <a:rPr lang="en-GB" sz="3600" dirty="0">
                <a:solidFill>
                  <a:srgbClr val="002060"/>
                </a:solidFill>
              </a:rPr>
              <a:t>He is incorrect.</a:t>
            </a:r>
          </a:p>
          <a:p>
            <a:pPr algn="ctr"/>
            <a:r>
              <a:rPr lang="en-GB" sz="3600" dirty="0">
                <a:solidFill>
                  <a:srgbClr val="002060"/>
                </a:solidFill>
              </a:rPr>
              <a:t>Draw an angle of 150⁰ and explain the error Scott made.</a:t>
            </a:r>
          </a:p>
        </p:txBody>
      </p:sp>
      <p:sp>
        <p:nvSpPr>
          <p:cNvPr id="8" name="Oval 7"/>
          <p:cNvSpPr/>
          <p:nvPr/>
        </p:nvSpPr>
        <p:spPr>
          <a:xfrm>
            <a:off x="8945880" y="4813010"/>
            <a:ext cx="213360" cy="1752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789920" y="3799349"/>
            <a:ext cx="167640"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V="1">
            <a:off x="9098280" y="3749040"/>
            <a:ext cx="1950720" cy="1151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V="1">
            <a:off x="9052560" y="4873364"/>
            <a:ext cx="2239178" cy="158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2A68D43E-168F-4A9A-89CA-D30E451702F2}"/>
              </a:ext>
            </a:extLst>
          </p:cNvPr>
          <p:cNvSpPr/>
          <p:nvPr/>
        </p:nvSpPr>
        <p:spPr>
          <a:xfrm>
            <a:off x="9562789" y="4637295"/>
            <a:ext cx="77047" cy="234815"/>
          </a:xfrm>
          <a:custGeom>
            <a:avLst/>
            <a:gdLst>
              <a:gd name="connsiteX0" fmla="*/ 395493 w 472540"/>
              <a:gd name="connsiteY0" fmla="*/ 0 h 234815"/>
              <a:gd name="connsiteX1" fmla="*/ 437343 w 472540"/>
              <a:gd name="connsiteY1" fmla="*/ 77027 h 234815"/>
              <a:gd name="connsiteX2" fmla="*/ 465888 w 472540"/>
              <a:gd name="connsiteY2" fmla="*/ 168895 h 234815"/>
              <a:gd name="connsiteX3" fmla="*/ 472540 w 472540"/>
              <a:gd name="connsiteY3" fmla="*/ 234815 h 234815"/>
              <a:gd name="connsiteX4" fmla="*/ 0 w 472540"/>
              <a:gd name="connsiteY4" fmla="*/ 234815 h 234815"/>
              <a:gd name="connsiteX0" fmla="*/ 0 w 472540"/>
              <a:gd name="connsiteY0" fmla="*/ 234815 h 326255"/>
              <a:gd name="connsiteX1" fmla="*/ 395493 w 472540"/>
              <a:gd name="connsiteY1" fmla="*/ 0 h 326255"/>
              <a:gd name="connsiteX2" fmla="*/ 437343 w 472540"/>
              <a:gd name="connsiteY2" fmla="*/ 77027 h 326255"/>
              <a:gd name="connsiteX3" fmla="*/ 465888 w 472540"/>
              <a:gd name="connsiteY3" fmla="*/ 168895 h 326255"/>
              <a:gd name="connsiteX4" fmla="*/ 472540 w 472540"/>
              <a:gd name="connsiteY4" fmla="*/ 234815 h 326255"/>
              <a:gd name="connsiteX5" fmla="*/ 91440 w 472540"/>
              <a:gd name="connsiteY5" fmla="*/ 326255 h 326255"/>
              <a:gd name="connsiteX0" fmla="*/ 0 w 472540"/>
              <a:gd name="connsiteY0" fmla="*/ 234815 h 234815"/>
              <a:gd name="connsiteX1" fmla="*/ 395493 w 472540"/>
              <a:gd name="connsiteY1" fmla="*/ 0 h 234815"/>
              <a:gd name="connsiteX2" fmla="*/ 437343 w 472540"/>
              <a:gd name="connsiteY2" fmla="*/ 77027 h 234815"/>
              <a:gd name="connsiteX3" fmla="*/ 465888 w 472540"/>
              <a:gd name="connsiteY3" fmla="*/ 168895 h 234815"/>
              <a:gd name="connsiteX4" fmla="*/ 472540 w 472540"/>
              <a:gd name="connsiteY4" fmla="*/ 234815 h 234815"/>
              <a:gd name="connsiteX0" fmla="*/ 0 w 77047"/>
              <a:gd name="connsiteY0" fmla="*/ 0 h 234815"/>
              <a:gd name="connsiteX1" fmla="*/ 41850 w 77047"/>
              <a:gd name="connsiteY1" fmla="*/ 77027 h 234815"/>
              <a:gd name="connsiteX2" fmla="*/ 70395 w 77047"/>
              <a:gd name="connsiteY2" fmla="*/ 168895 h 234815"/>
              <a:gd name="connsiteX3" fmla="*/ 77047 w 77047"/>
              <a:gd name="connsiteY3" fmla="*/ 234815 h 234815"/>
            </a:gdLst>
            <a:ahLst/>
            <a:cxnLst>
              <a:cxn ang="0">
                <a:pos x="connsiteX0" y="connsiteY0"/>
              </a:cxn>
              <a:cxn ang="0">
                <a:pos x="connsiteX1" y="connsiteY1"/>
              </a:cxn>
              <a:cxn ang="0">
                <a:pos x="connsiteX2" y="connsiteY2"/>
              </a:cxn>
              <a:cxn ang="0">
                <a:pos x="connsiteX3" y="connsiteY3"/>
              </a:cxn>
            </a:cxnLst>
            <a:rect l="l" t="t" r="r" b="b"/>
            <a:pathLst>
              <a:path w="77047" h="234815">
                <a:moveTo>
                  <a:pt x="0" y="0"/>
                </a:moveTo>
                <a:lnTo>
                  <a:pt x="41850" y="77027"/>
                </a:lnTo>
                <a:cubicBezTo>
                  <a:pt x="54245" y="106303"/>
                  <a:pt x="63869" y="137036"/>
                  <a:pt x="70395" y="168895"/>
                </a:cubicBezTo>
                <a:lnTo>
                  <a:pt x="77047" y="234815"/>
                </a:lnTo>
              </a:path>
            </a:pathLst>
          </a:custGeom>
          <a:noFill/>
          <a:ln w="9525">
            <a:solidFill>
              <a:schemeClr val="tx1"/>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3191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Raj Resilience</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Do not be put off by a difficult task.</a:t>
            </a:r>
          </a:p>
          <a:p>
            <a:pPr marL="342900" lvl="0" indent="-342900">
              <a:buFont typeface="Arial" panose="020B0604020202020204" pitchFamily="34" charset="0"/>
              <a:buChar char="•"/>
            </a:pPr>
            <a:r>
              <a:rPr lang="en-GB" sz="2500" dirty="0">
                <a:solidFill>
                  <a:srgbClr val="002060"/>
                </a:solidFill>
              </a:rPr>
              <a:t>Keep going – persevere.</a:t>
            </a:r>
          </a:p>
          <a:p>
            <a:pPr marL="342900" lvl="0" indent="-342900">
              <a:buFont typeface="Arial" panose="020B0604020202020204" pitchFamily="34" charset="0"/>
              <a:buChar char="•"/>
            </a:pPr>
            <a:r>
              <a:rPr lang="en-GB" sz="25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81343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3400" dirty="0">
              <a:solidFill>
                <a:prstClr val="black"/>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920" y="2235549"/>
            <a:ext cx="1775451" cy="1752440"/>
          </a:xfrm>
          <a:prstGeom prst="rect">
            <a:avLst/>
          </a:prstGeom>
        </p:spPr>
      </p:pic>
      <p:sp>
        <p:nvSpPr>
          <p:cNvPr id="8" name="Rounded Rectangle 7"/>
          <p:cNvSpPr/>
          <p:nvPr/>
        </p:nvSpPr>
        <p:spPr>
          <a:xfrm>
            <a:off x="1050697" y="4376687"/>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ounded Rectangle 9"/>
          <p:cNvSpPr/>
          <p:nvPr/>
        </p:nvSpPr>
        <p:spPr>
          <a:xfrm>
            <a:off x="3498919" y="4374969"/>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Rounded Rectangle 10"/>
          <p:cNvSpPr/>
          <p:nvPr/>
        </p:nvSpPr>
        <p:spPr>
          <a:xfrm>
            <a:off x="8459855" y="4351697"/>
            <a:ext cx="237413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TextBox 11"/>
          <p:cNvSpPr txBox="1"/>
          <p:nvPr/>
        </p:nvSpPr>
        <p:spPr>
          <a:xfrm>
            <a:off x="2641149" y="4376687"/>
            <a:ext cx="819807" cy="1015663"/>
          </a:xfrm>
          <a:prstGeom prst="rect">
            <a:avLst/>
          </a:prstGeom>
          <a:noFill/>
        </p:spPr>
        <p:txBody>
          <a:bodyPr wrap="square" rtlCol="0">
            <a:spAutoFit/>
          </a:bodyPr>
          <a:lstStyle/>
          <a:p>
            <a:pPr algn="ctr"/>
            <a:r>
              <a:rPr lang="en-GB" sz="6000" dirty="0">
                <a:solidFill>
                  <a:srgbClr val="002060"/>
                </a:solidFill>
              </a:rPr>
              <a:t>x</a:t>
            </a:r>
          </a:p>
        </p:txBody>
      </p:sp>
      <p:sp>
        <p:nvSpPr>
          <p:cNvPr id="13" name="TextBox 12"/>
          <p:cNvSpPr txBox="1"/>
          <p:nvPr/>
        </p:nvSpPr>
        <p:spPr>
          <a:xfrm>
            <a:off x="7558522" y="4462469"/>
            <a:ext cx="819807" cy="1015663"/>
          </a:xfrm>
          <a:prstGeom prst="rect">
            <a:avLst/>
          </a:prstGeom>
          <a:noFill/>
        </p:spPr>
        <p:txBody>
          <a:bodyPr wrap="square" rtlCol="0">
            <a:spAutoFit/>
          </a:bodyPr>
          <a:lstStyle/>
          <a:p>
            <a:pPr algn="ctr"/>
            <a:r>
              <a:rPr lang="en-GB" sz="6000" dirty="0">
                <a:solidFill>
                  <a:srgbClr val="002060"/>
                </a:solidFill>
              </a:rPr>
              <a:t>=</a:t>
            </a:r>
          </a:p>
        </p:txBody>
      </p:sp>
      <p:sp>
        <p:nvSpPr>
          <p:cNvPr id="14" name="TextBox 13"/>
          <p:cNvSpPr txBox="1"/>
          <p:nvPr/>
        </p:nvSpPr>
        <p:spPr>
          <a:xfrm>
            <a:off x="9012188" y="4466603"/>
            <a:ext cx="1337714" cy="1015663"/>
          </a:xfrm>
          <a:prstGeom prst="rect">
            <a:avLst/>
          </a:prstGeom>
          <a:noFill/>
        </p:spPr>
        <p:txBody>
          <a:bodyPr wrap="square" rtlCol="0">
            <a:spAutoFit/>
          </a:bodyPr>
          <a:lstStyle/>
          <a:p>
            <a:pPr algn="ctr"/>
            <a:r>
              <a:rPr lang="en-GB" sz="6000" dirty="0">
                <a:solidFill>
                  <a:srgbClr val="002060"/>
                </a:solidFill>
              </a:rPr>
              <a:t>60</a:t>
            </a:r>
          </a:p>
        </p:txBody>
      </p:sp>
      <p:sp>
        <p:nvSpPr>
          <p:cNvPr id="15" name="TextBox 14"/>
          <p:cNvSpPr txBox="1"/>
          <p:nvPr/>
        </p:nvSpPr>
        <p:spPr>
          <a:xfrm>
            <a:off x="1018901" y="2235548"/>
            <a:ext cx="7216323" cy="1323439"/>
          </a:xfrm>
          <a:prstGeom prst="rect">
            <a:avLst/>
          </a:prstGeom>
          <a:noFill/>
        </p:spPr>
        <p:txBody>
          <a:bodyPr wrap="square" rtlCol="0">
            <a:spAutoFit/>
          </a:bodyPr>
          <a:lstStyle/>
          <a:p>
            <a:r>
              <a:rPr lang="en-GB" sz="4000" dirty="0">
                <a:solidFill>
                  <a:srgbClr val="002060"/>
                </a:solidFill>
              </a:rPr>
              <a:t>How many different possibilities can you find?</a:t>
            </a:r>
          </a:p>
        </p:txBody>
      </p:sp>
      <p:sp>
        <p:nvSpPr>
          <p:cNvPr id="16" name="TextBox 15"/>
          <p:cNvSpPr txBox="1"/>
          <p:nvPr/>
        </p:nvSpPr>
        <p:spPr>
          <a:xfrm>
            <a:off x="5058400" y="4394609"/>
            <a:ext cx="819807" cy="1015663"/>
          </a:xfrm>
          <a:prstGeom prst="rect">
            <a:avLst/>
          </a:prstGeom>
          <a:noFill/>
        </p:spPr>
        <p:txBody>
          <a:bodyPr wrap="square" rtlCol="0">
            <a:spAutoFit/>
          </a:bodyPr>
          <a:lstStyle/>
          <a:p>
            <a:pPr algn="ctr"/>
            <a:r>
              <a:rPr lang="en-GB" sz="6000" dirty="0">
                <a:solidFill>
                  <a:srgbClr val="002060"/>
                </a:solidFill>
              </a:rPr>
              <a:t>x</a:t>
            </a:r>
          </a:p>
        </p:txBody>
      </p:sp>
      <p:sp>
        <p:nvSpPr>
          <p:cNvPr id="17" name="Rounded Rectangle 16"/>
          <p:cNvSpPr/>
          <p:nvPr/>
        </p:nvSpPr>
        <p:spPr>
          <a:xfrm>
            <a:off x="5979387" y="4394609"/>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42463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acute angle</a:t>
            </a:r>
          </a:p>
          <a:p>
            <a:pPr lvl="0" algn="ctr"/>
            <a:r>
              <a:rPr lang="en-GB" sz="3600" dirty="0">
                <a:solidFill>
                  <a:srgbClr val="002060"/>
                </a:solidFill>
              </a:rPr>
              <a:t>right angle</a:t>
            </a:r>
          </a:p>
          <a:p>
            <a:pPr lvl="0" algn="ctr"/>
            <a:r>
              <a:rPr lang="en-GB" sz="3600" dirty="0">
                <a:solidFill>
                  <a:srgbClr val="002060"/>
                </a:solidFill>
              </a:rPr>
              <a:t>obtuse angle</a:t>
            </a:r>
          </a:p>
          <a:p>
            <a:pPr lvl="0" algn="ctr"/>
            <a:r>
              <a:rPr lang="en-GB" sz="3600" dirty="0">
                <a:solidFill>
                  <a:srgbClr val="002060"/>
                </a:solidFill>
              </a:rPr>
              <a:t>r</a:t>
            </a:r>
            <a:r>
              <a:rPr lang="en-GB" sz="3600">
                <a:solidFill>
                  <a:srgbClr val="002060"/>
                </a:solidFill>
              </a:rPr>
              <a:t>eflex </a:t>
            </a:r>
            <a:r>
              <a:rPr lang="en-GB" sz="3600" dirty="0">
                <a:solidFill>
                  <a:srgbClr val="002060"/>
                </a:solidFill>
              </a:rPr>
              <a:t>angle</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a:t>
            </a:r>
          </a:p>
        </p:txBody>
      </p:sp>
      <p:pic>
        <p:nvPicPr>
          <p:cNvPr id="5" name="Picture 4"/>
          <p:cNvPicPr>
            <a:picLocks noChangeAspect="1"/>
          </p:cNvPicPr>
          <p:nvPr/>
        </p:nvPicPr>
        <p:blipFill>
          <a:blip r:embed="rId5"/>
          <a:stretch>
            <a:fillRect/>
          </a:stretch>
        </p:blipFill>
        <p:spPr>
          <a:xfrm>
            <a:off x="4745530" y="2307098"/>
            <a:ext cx="6672446" cy="3619354"/>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906"/>
            <a:ext cx="12192000" cy="6867811"/>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3220653" y="2487386"/>
            <a:ext cx="2274810" cy="24148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 </a:t>
            </a:r>
            <a:r>
              <a:rPr lang="en-GB" sz="2500" b="1" dirty="0">
                <a:solidFill>
                  <a:srgbClr val="002060"/>
                </a:solidFill>
              </a:rPr>
              <a:t>right angle</a:t>
            </a:r>
            <a:r>
              <a:rPr lang="en-GB" sz="2500" dirty="0">
                <a:solidFill>
                  <a:srgbClr val="002060"/>
                </a:solidFill>
              </a:rPr>
              <a:t> is an angle of exactly </a:t>
            </a:r>
            <a:r>
              <a:rPr lang="en-GB" sz="2500" b="1" dirty="0">
                <a:solidFill>
                  <a:srgbClr val="002060"/>
                </a:solidFill>
              </a:rPr>
              <a:t>90⁰ (degrees)</a:t>
            </a:r>
            <a:r>
              <a:rPr lang="en-GB" sz="2500" dirty="0">
                <a:solidFill>
                  <a:srgbClr val="002060"/>
                </a:solidFill>
              </a:rPr>
              <a:t>. </a:t>
            </a:r>
          </a:p>
        </p:txBody>
      </p:sp>
      <p:sp>
        <p:nvSpPr>
          <p:cNvPr id="12" name="Line 4"/>
          <p:cNvSpPr>
            <a:spLocks noChangeShapeType="1"/>
          </p:cNvSpPr>
          <p:nvPr/>
        </p:nvSpPr>
        <p:spPr bwMode="auto">
          <a:xfrm>
            <a:off x="3858438" y="5023470"/>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3858438" y="6323950"/>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6"/>
          <p:cNvSpPr>
            <a:spLocks noChangeShapeType="1"/>
          </p:cNvSpPr>
          <p:nvPr/>
        </p:nvSpPr>
        <p:spPr bwMode="auto">
          <a:xfrm>
            <a:off x="3858438" y="5820712"/>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7"/>
          <p:cNvSpPr>
            <a:spLocks noChangeShapeType="1"/>
          </p:cNvSpPr>
          <p:nvPr/>
        </p:nvSpPr>
        <p:spPr bwMode="auto">
          <a:xfrm>
            <a:off x="4434701" y="5820712"/>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6"/>
          <p:cNvSpPr>
            <a:spLocks noChangeArrowheads="1"/>
          </p:cNvSpPr>
          <p:nvPr/>
        </p:nvSpPr>
        <p:spPr bwMode="auto">
          <a:xfrm>
            <a:off x="849009" y="6080252"/>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7" name="Line 4"/>
          <p:cNvSpPr>
            <a:spLocks noChangeShapeType="1"/>
          </p:cNvSpPr>
          <p:nvPr/>
        </p:nvSpPr>
        <p:spPr bwMode="auto">
          <a:xfrm>
            <a:off x="849007" y="5114270"/>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864250" y="5700854"/>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67294" y="2512421"/>
            <a:ext cx="2366060" cy="241215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less than a right angle </a:t>
            </a:r>
            <a:r>
              <a:rPr lang="en-GB" sz="2500" dirty="0">
                <a:solidFill>
                  <a:srgbClr val="002060"/>
                </a:solidFill>
              </a:rPr>
              <a:t>will be less than </a:t>
            </a:r>
            <a:r>
              <a:rPr lang="en-GB" sz="2500" b="1" dirty="0">
                <a:solidFill>
                  <a:srgbClr val="002060"/>
                </a:solidFill>
              </a:rPr>
              <a:t>90⁰ (degrees)</a:t>
            </a:r>
            <a:r>
              <a:rPr lang="en-GB" sz="25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6223342" y="2448339"/>
            <a:ext cx="2315094" cy="245739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greater than a right angle </a:t>
            </a:r>
            <a:r>
              <a:rPr lang="en-GB" sz="2500" dirty="0">
                <a:solidFill>
                  <a:srgbClr val="002060"/>
                </a:solidFill>
              </a:rPr>
              <a:t>will be more than </a:t>
            </a:r>
            <a:r>
              <a:rPr lang="en-GB" sz="2500" b="1" dirty="0">
                <a:solidFill>
                  <a:srgbClr val="002060"/>
                </a:solidFill>
              </a:rPr>
              <a:t>90⁰ (degrees)</a:t>
            </a:r>
            <a:r>
              <a:rPr lang="en-GB" sz="2500" dirty="0">
                <a:solidFill>
                  <a:srgbClr val="002060"/>
                </a:solidFill>
              </a:rPr>
              <a:t>.</a:t>
            </a:r>
          </a:p>
        </p:txBody>
      </p:sp>
      <p:sp>
        <p:nvSpPr>
          <p:cNvPr id="21" name="Line 4"/>
          <p:cNvSpPr>
            <a:spLocks noChangeShapeType="1"/>
          </p:cNvSpPr>
          <p:nvPr/>
        </p:nvSpPr>
        <p:spPr bwMode="auto">
          <a:xfrm>
            <a:off x="6749528" y="5136248"/>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6986213" y="6090374"/>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6"/>
          <p:cNvSpPr>
            <a:spLocks noChangeArrowheads="1"/>
          </p:cNvSpPr>
          <p:nvPr/>
        </p:nvSpPr>
        <p:spPr bwMode="auto">
          <a:xfrm rot="20754566">
            <a:off x="6955732" y="562783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5" name="Line 4"/>
          <p:cNvSpPr>
            <a:spLocks noChangeShapeType="1"/>
          </p:cNvSpPr>
          <p:nvPr/>
        </p:nvSpPr>
        <p:spPr bwMode="auto">
          <a:xfrm>
            <a:off x="9704439" y="5136248"/>
            <a:ext cx="932012" cy="660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Line 5"/>
          <p:cNvSpPr>
            <a:spLocks noChangeShapeType="1"/>
          </p:cNvSpPr>
          <p:nvPr/>
        </p:nvSpPr>
        <p:spPr bwMode="auto">
          <a:xfrm flipH="1">
            <a:off x="9704439" y="5797136"/>
            <a:ext cx="942553" cy="8258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Rectangle: Rounded Corners 2">
            <a:extLst>
              <a:ext uri="{FF2B5EF4-FFF2-40B4-BE49-F238E27FC236}">
                <a16:creationId xmlns:a16="http://schemas.microsoft.com/office/drawing/2014/main" id="{675A7142-34F1-4E54-A85B-FF703025B360}"/>
              </a:ext>
            </a:extLst>
          </p:cNvPr>
          <p:cNvSpPr/>
          <p:nvPr/>
        </p:nvSpPr>
        <p:spPr>
          <a:xfrm>
            <a:off x="9266315" y="2456018"/>
            <a:ext cx="2148445" cy="24148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 </a:t>
            </a:r>
            <a:r>
              <a:rPr lang="en-GB" sz="2500" b="1" dirty="0">
                <a:solidFill>
                  <a:srgbClr val="002060"/>
                </a:solidFill>
              </a:rPr>
              <a:t>reflex angle </a:t>
            </a:r>
            <a:r>
              <a:rPr lang="en-GB" sz="2500" dirty="0">
                <a:solidFill>
                  <a:srgbClr val="002060"/>
                </a:solidFill>
              </a:rPr>
              <a:t>is one </a:t>
            </a:r>
            <a:r>
              <a:rPr lang="en-GB" sz="2500" b="1" dirty="0">
                <a:solidFill>
                  <a:srgbClr val="002060"/>
                </a:solidFill>
              </a:rPr>
              <a:t>greater than 180⁰ </a:t>
            </a:r>
            <a:r>
              <a:rPr lang="en-GB" sz="2500" dirty="0">
                <a:solidFill>
                  <a:srgbClr val="002060"/>
                </a:solidFill>
              </a:rPr>
              <a:t>and</a:t>
            </a:r>
            <a:r>
              <a:rPr lang="en-GB" sz="2500" b="1" dirty="0">
                <a:solidFill>
                  <a:srgbClr val="002060"/>
                </a:solidFill>
              </a:rPr>
              <a:t> less than 360⁰</a:t>
            </a:r>
            <a:r>
              <a:rPr lang="en-GB" sz="2500" dirty="0">
                <a:solidFill>
                  <a:srgbClr val="002060"/>
                </a:solidFill>
              </a:rPr>
              <a:t>.</a:t>
            </a:r>
          </a:p>
        </p:txBody>
      </p:sp>
      <p:sp>
        <p:nvSpPr>
          <p:cNvPr id="29" name="Rectangle: Rounded Corners 2">
            <a:extLst>
              <a:ext uri="{FF2B5EF4-FFF2-40B4-BE49-F238E27FC236}">
                <a16:creationId xmlns:a16="http://schemas.microsoft.com/office/drawing/2014/main" id="{675A7142-34F1-4E54-A85B-FF703025B360}"/>
              </a:ext>
            </a:extLst>
          </p:cNvPr>
          <p:cNvSpPr/>
          <p:nvPr/>
        </p:nvSpPr>
        <p:spPr>
          <a:xfrm>
            <a:off x="2401392" y="1622259"/>
            <a:ext cx="7468932" cy="6778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These are the different types of </a:t>
            </a:r>
            <a:r>
              <a:rPr lang="en-GB" sz="2500" b="1" dirty="0">
                <a:solidFill>
                  <a:srgbClr val="002060"/>
                </a:solidFill>
              </a:rPr>
              <a:t>angles</a:t>
            </a:r>
            <a:r>
              <a:rPr lang="en-GB" sz="2500" dirty="0">
                <a:solidFill>
                  <a:srgbClr val="002060"/>
                </a:solidFill>
              </a:rPr>
              <a:t>:</a:t>
            </a:r>
          </a:p>
        </p:txBody>
      </p:sp>
      <p:sp>
        <p:nvSpPr>
          <p:cNvPr id="32" name="Freeform: Shape 31">
            <a:extLst>
              <a:ext uri="{FF2B5EF4-FFF2-40B4-BE49-F238E27FC236}">
                <a16:creationId xmlns:a16="http://schemas.microsoft.com/office/drawing/2014/main" id="{A2A9D466-1A53-48C0-B329-EBB5A246BD05}"/>
              </a:ext>
            </a:extLst>
          </p:cNvPr>
          <p:cNvSpPr/>
          <p:nvPr/>
        </p:nvSpPr>
        <p:spPr>
          <a:xfrm>
            <a:off x="10267751" y="5325885"/>
            <a:ext cx="868620" cy="978836"/>
          </a:xfrm>
          <a:custGeom>
            <a:avLst/>
            <a:gdLst>
              <a:gd name="connsiteX0" fmla="*/ 378723 w 868620"/>
              <a:gd name="connsiteY0" fmla="*/ 0 h 978836"/>
              <a:gd name="connsiteX1" fmla="*/ 868620 w 868620"/>
              <a:gd name="connsiteY1" fmla="*/ 489418 h 978836"/>
              <a:gd name="connsiteX2" fmla="*/ 378723 w 868620"/>
              <a:gd name="connsiteY2" fmla="*/ 978836 h 978836"/>
              <a:gd name="connsiteX3" fmla="*/ 32313 w 868620"/>
              <a:gd name="connsiteY3" fmla="*/ 835489 h 978836"/>
              <a:gd name="connsiteX4" fmla="*/ 13846 w 868620"/>
              <a:gd name="connsiteY4" fmla="*/ 813128 h 978836"/>
              <a:gd name="connsiteX5" fmla="*/ 406868 w 868620"/>
              <a:gd name="connsiteY5" fmla="*/ 469233 h 978836"/>
              <a:gd name="connsiteX6" fmla="*/ 0 w 868620"/>
              <a:gd name="connsiteY6" fmla="*/ 182473 h 978836"/>
              <a:gd name="connsiteX7" fmla="*/ 32313 w 868620"/>
              <a:gd name="connsiteY7" fmla="*/ 143348 h 978836"/>
              <a:gd name="connsiteX8" fmla="*/ 378723 w 868620"/>
              <a:gd name="connsiteY8" fmla="*/ 0 h 978836"/>
              <a:gd name="connsiteX0" fmla="*/ 406868 w 868620"/>
              <a:gd name="connsiteY0" fmla="*/ 469233 h 978836"/>
              <a:gd name="connsiteX1" fmla="*/ 0 w 868620"/>
              <a:gd name="connsiteY1" fmla="*/ 182473 h 978836"/>
              <a:gd name="connsiteX2" fmla="*/ 32313 w 868620"/>
              <a:gd name="connsiteY2" fmla="*/ 143348 h 978836"/>
              <a:gd name="connsiteX3" fmla="*/ 378723 w 868620"/>
              <a:gd name="connsiteY3" fmla="*/ 0 h 978836"/>
              <a:gd name="connsiteX4" fmla="*/ 868620 w 868620"/>
              <a:gd name="connsiteY4" fmla="*/ 489418 h 978836"/>
              <a:gd name="connsiteX5" fmla="*/ 378723 w 868620"/>
              <a:gd name="connsiteY5" fmla="*/ 978836 h 978836"/>
              <a:gd name="connsiteX6" fmla="*/ 32313 w 868620"/>
              <a:gd name="connsiteY6" fmla="*/ 835489 h 978836"/>
              <a:gd name="connsiteX7" fmla="*/ 13846 w 868620"/>
              <a:gd name="connsiteY7" fmla="*/ 813128 h 978836"/>
              <a:gd name="connsiteX8" fmla="*/ 498308 w 868620"/>
              <a:gd name="connsiteY8" fmla="*/ 560673 h 978836"/>
              <a:gd name="connsiteX0" fmla="*/ 406868 w 868620"/>
              <a:gd name="connsiteY0" fmla="*/ 469233 h 978836"/>
              <a:gd name="connsiteX1" fmla="*/ 0 w 868620"/>
              <a:gd name="connsiteY1" fmla="*/ 182473 h 978836"/>
              <a:gd name="connsiteX2" fmla="*/ 32313 w 868620"/>
              <a:gd name="connsiteY2" fmla="*/ 143348 h 978836"/>
              <a:gd name="connsiteX3" fmla="*/ 378723 w 868620"/>
              <a:gd name="connsiteY3" fmla="*/ 0 h 978836"/>
              <a:gd name="connsiteX4" fmla="*/ 868620 w 868620"/>
              <a:gd name="connsiteY4" fmla="*/ 489418 h 978836"/>
              <a:gd name="connsiteX5" fmla="*/ 378723 w 868620"/>
              <a:gd name="connsiteY5" fmla="*/ 978836 h 978836"/>
              <a:gd name="connsiteX6" fmla="*/ 32313 w 868620"/>
              <a:gd name="connsiteY6" fmla="*/ 835489 h 978836"/>
              <a:gd name="connsiteX7" fmla="*/ 13846 w 868620"/>
              <a:gd name="connsiteY7" fmla="*/ 813128 h 978836"/>
              <a:gd name="connsiteX0" fmla="*/ 0 w 868620"/>
              <a:gd name="connsiteY0" fmla="*/ 182473 h 978836"/>
              <a:gd name="connsiteX1" fmla="*/ 32313 w 868620"/>
              <a:gd name="connsiteY1" fmla="*/ 143348 h 978836"/>
              <a:gd name="connsiteX2" fmla="*/ 378723 w 868620"/>
              <a:gd name="connsiteY2" fmla="*/ 0 h 978836"/>
              <a:gd name="connsiteX3" fmla="*/ 868620 w 868620"/>
              <a:gd name="connsiteY3" fmla="*/ 489418 h 978836"/>
              <a:gd name="connsiteX4" fmla="*/ 378723 w 868620"/>
              <a:gd name="connsiteY4" fmla="*/ 978836 h 978836"/>
              <a:gd name="connsiteX5" fmla="*/ 32313 w 868620"/>
              <a:gd name="connsiteY5" fmla="*/ 835489 h 978836"/>
              <a:gd name="connsiteX6" fmla="*/ 13846 w 868620"/>
              <a:gd name="connsiteY6" fmla="*/ 813128 h 97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20" h="978836">
                <a:moveTo>
                  <a:pt x="0" y="182473"/>
                </a:moveTo>
                <a:lnTo>
                  <a:pt x="32313" y="143348"/>
                </a:lnTo>
                <a:cubicBezTo>
                  <a:pt x="120967" y="54780"/>
                  <a:pt x="243442" y="0"/>
                  <a:pt x="378723" y="0"/>
                </a:cubicBezTo>
                <a:cubicBezTo>
                  <a:pt x="649286" y="0"/>
                  <a:pt x="868620" y="219120"/>
                  <a:pt x="868620" y="489418"/>
                </a:cubicBezTo>
                <a:cubicBezTo>
                  <a:pt x="868620" y="759716"/>
                  <a:pt x="649286" y="978836"/>
                  <a:pt x="378723" y="978836"/>
                </a:cubicBezTo>
                <a:cubicBezTo>
                  <a:pt x="243442" y="978836"/>
                  <a:pt x="120967" y="924056"/>
                  <a:pt x="32313" y="835489"/>
                </a:cubicBezTo>
                <a:lnTo>
                  <a:pt x="13846" y="813128"/>
                </a:lnTo>
              </a:path>
            </a:pathLst>
          </a:custGeom>
          <a:noFill/>
          <a:ln w="9525">
            <a:solidFill>
              <a:schemeClr val="tx1"/>
            </a:solidFill>
            <a:headEnd type="triangl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0023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ppt_x"/>
                                          </p:val>
                                        </p:tav>
                                        <p:tav tm="100000">
                                          <p:val>
                                            <p:strVal val="#ppt_x"/>
                                          </p:val>
                                        </p:tav>
                                      </p:tavLst>
                                    </p:anim>
                                    <p:anim calcmode="lin" valueType="num">
                                      <p:cBhvr additive="base">
                                        <p:cTn id="13"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273208" y="1908473"/>
            <a:ext cx="4299282" cy="458440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To </a:t>
            </a:r>
            <a:r>
              <a:rPr lang="en-GB" sz="3600" b="1" dirty="0">
                <a:solidFill>
                  <a:srgbClr val="002060"/>
                </a:solidFill>
              </a:rPr>
              <a:t>draw an angle</a:t>
            </a:r>
            <a:r>
              <a:rPr lang="en-GB" sz="3600" dirty="0">
                <a:solidFill>
                  <a:srgbClr val="002060"/>
                </a:solidFill>
              </a:rPr>
              <a:t>, a special piece of equipment is needed. </a:t>
            </a:r>
          </a:p>
          <a:p>
            <a:pPr algn="ctr"/>
            <a:r>
              <a:rPr lang="en-GB" sz="3600" dirty="0">
                <a:solidFill>
                  <a:srgbClr val="002060"/>
                </a:solidFill>
              </a:rPr>
              <a:t>It is called a </a:t>
            </a:r>
            <a:r>
              <a:rPr lang="en-GB" sz="3600" b="1" dirty="0">
                <a:solidFill>
                  <a:srgbClr val="002060"/>
                </a:solidFill>
              </a:rPr>
              <a:t>protractor </a:t>
            </a:r>
            <a:r>
              <a:rPr lang="en-GB" sz="3600" dirty="0">
                <a:solidFill>
                  <a:srgbClr val="002060"/>
                </a:solidFill>
              </a:rPr>
              <a:t>or </a:t>
            </a:r>
            <a:r>
              <a:rPr lang="en-GB" sz="3600" b="1" dirty="0">
                <a:solidFill>
                  <a:srgbClr val="002060"/>
                </a:solidFill>
              </a:rPr>
              <a:t>angle measurer</a:t>
            </a:r>
            <a:r>
              <a:rPr lang="en-GB" sz="3600" dirty="0">
                <a:solidFill>
                  <a:srgbClr val="002060"/>
                </a:solidFill>
              </a:rPr>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640" y="2456945"/>
            <a:ext cx="6651283" cy="3717671"/>
          </a:xfrm>
          <a:prstGeom prst="rect">
            <a:avLst/>
          </a:prstGeom>
        </p:spPr>
      </p:pic>
    </p:spTree>
    <p:extLst>
      <p:ext uri="{BB962C8B-B14F-4D97-AF65-F5344CB8AC3E}">
        <p14:creationId xmlns:p14="http://schemas.microsoft.com/office/powerpoint/2010/main" val="194650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16334</TotalTime>
  <Words>1082</Words>
  <Application>Microsoft Office PowerPoint</Application>
  <PresentationFormat>Widescreen</PresentationFormat>
  <Paragraphs>114</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Teach</vt:lpstr>
      <vt:lpstr>Model</vt:lpstr>
      <vt:lpstr>Model</vt:lpstr>
      <vt:lpstr>Model</vt:lpstr>
      <vt:lpstr>Model</vt:lpstr>
      <vt:lpstr>Model</vt:lpstr>
      <vt:lpstr>Model</vt:lpstr>
      <vt:lpstr>Model</vt:lpstr>
      <vt:lpstr>Apply</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314</cp:revision>
  <dcterms:created xsi:type="dcterms:W3CDTF">2017-03-29T13:14:03Z</dcterms:created>
  <dcterms:modified xsi:type="dcterms:W3CDTF">2020-04-27T13:26:39Z</dcterms:modified>
</cp:coreProperties>
</file>