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14" r:id="rId3"/>
    <p:sldId id="274" r:id="rId4"/>
    <p:sldId id="456" r:id="rId5"/>
    <p:sldId id="468" r:id="rId6"/>
    <p:sldId id="387" r:id="rId7"/>
    <p:sldId id="388" r:id="rId8"/>
    <p:sldId id="436" r:id="rId9"/>
    <p:sldId id="465" r:id="rId10"/>
    <p:sldId id="469" r:id="rId11"/>
    <p:sldId id="471" r:id="rId12"/>
    <p:sldId id="472" r:id="rId13"/>
    <p:sldId id="476" r:id="rId14"/>
    <p:sldId id="473" r:id="rId15"/>
    <p:sldId id="474" r:id="rId16"/>
    <p:sldId id="475" r:id="rId17"/>
    <p:sldId id="466" r:id="rId18"/>
    <p:sldId id="477" r:id="rId19"/>
    <p:sldId id="467" r:id="rId20"/>
    <p:sldId id="3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83EF52-3CD2-4CD3-AE40-8243C373796A}" v="126" dt="2019-11-29T11:13:08.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5900" autoAdjust="0"/>
  </p:normalViewPr>
  <p:slideViewPr>
    <p:cSldViewPr snapToGrid="0" snapToObjects="1">
      <p:cViewPr varScale="1">
        <p:scale>
          <a:sx n="62" d="100"/>
          <a:sy n="62" d="100"/>
        </p:scale>
        <p:origin x="1158"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78D55-79F3-4BCA-906E-5F1D28F338CB}"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GB"/>
        </a:p>
      </dgm:t>
    </dgm:pt>
    <dgm:pt modelId="{7FFA8D40-882E-4081-860D-29EF3CC9E58C}">
      <dgm:prSet phldrT="[Text]" custT="1"/>
      <dgm:spPr/>
      <dgm:t>
        <a:bodyPr/>
        <a:lstStyle/>
        <a:p>
          <a:r>
            <a:rPr lang="en-GB" sz="1500" b="1" dirty="0">
              <a:solidFill>
                <a:schemeClr val="tx1"/>
              </a:solidFill>
            </a:rPr>
            <a:t>The word is…</a:t>
          </a:r>
        </a:p>
        <a:p>
          <a:endParaRPr lang="en-GB" sz="1500" b="1" dirty="0">
            <a:solidFill>
              <a:schemeClr val="tx1"/>
            </a:solidFill>
          </a:endParaRPr>
        </a:p>
      </dgm:t>
    </dgm:pt>
    <dgm:pt modelId="{149784C3-530C-4140-9C69-765267697B2D}" type="parTrans" cxnId="{D58A7102-17D3-43E9-BD15-89A1B386D812}">
      <dgm:prSet/>
      <dgm:spPr/>
      <dgm:t>
        <a:bodyPr/>
        <a:lstStyle/>
        <a:p>
          <a:endParaRPr lang="en-GB" sz="1500" b="1">
            <a:solidFill>
              <a:schemeClr val="tx1"/>
            </a:solidFill>
          </a:endParaRPr>
        </a:p>
      </dgm:t>
    </dgm:pt>
    <dgm:pt modelId="{52B781BE-094F-4945-B73C-9C32CF6C7070}" type="sibTrans" cxnId="{D58A7102-17D3-43E9-BD15-89A1B386D812}">
      <dgm:prSet/>
      <dgm:spPr/>
      <dgm:t>
        <a:bodyPr/>
        <a:lstStyle/>
        <a:p>
          <a:endParaRPr lang="en-GB" sz="1500" b="1">
            <a:solidFill>
              <a:schemeClr val="tx1"/>
            </a:solidFill>
          </a:endParaRPr>
        </a:p>
      </dgm:t>
    </dgm:pt>
    <dgm:pt modelId="{0F6E5B6C-E9D5-4877-8A0B-C9F37FD1BA3C}">
      <dgm:prSet phldrT="[Text]" custT="1"/>
      <dgm:spPr/>
      <dgm:t>
        <a:bodyPr/>
        <a:lstStyle/>
        <a:p>
          <a:r>
            <a:rPr lang="en-GB" sz="1500" b="1" dirty="0">
              <a:solidFill>
                <a:schemeClr val="tx1"/>
              </a:solidFill>
            </a:rPr>
            <a:t>Act it out</a:t>
          </a:r>
        </a:p>
      </dgm:t>
    </dgm:pt>
    <dgm:pt modelId="{1D54E030-CFE4-48A7-BB3F-4E99BE1AC522}" type="parTrans" cxnId="{5F2C942D-C7A7-4867-BA41-8287AF63D9F8}">
      <dgm:prSet/>
      <dgm:spPr/>
      <dgm:t>
        <a:bodyPr/>
        <a:lstStyle/>
        <a:p>
          <a:endParaRPr lang="en-GB" sz="1500" b="1">
            <a:solidFill>
              <a:schemeClr val="tx1"/>
            </a:solidFill>
          </a:endParaRPr>
        </a:p>
      </dgm:t>
    </dgm:pt>
    <dgm:pt modelId="{D48790DA-8843-4F24-8400-762112458022}" type="sibTrans" cxnId="{5F2C942D-C7A7-4867-BA41-8287AF63D9F8}">
      <dgm:prSet/>
      <dgm:spPr/>
      <dgm:t>
        <a:bodyPr/>
        <a:lstStyle/>
        <a:p>
          <a:endParaRPr lang="en-GB" sz="1500" b="1">
            <a:solidFill>
              <a:schemeClr val="tx1"/>
            </a:solidFill>
          </a:endParaRPr>
        </a:p>
      </dgm:t>
    </dgm:pt>
    <dgm:pt modelId="{721BC245-9817-4A29-A86A-6CAF2C95DB5A}">
      <dgm:prSet phldrT="[Text]" custT="1"/>
      <dgm:spPr/>
      <dgm:t>
        <a:bodyPr/>
        <a:lstStyle/>
        <a:p>
          <a:r>
            <a:rPr lang="en-GB" sz="1500" b="1" dirty="0">
              <a:solidFill>
                <a:schemeClr val="tx1"/>
              </a:solidFill>
            </a:rPr>
            <a:t>Give a definition or use it in a sentence</a:t>
          </a:r>
        </a:p>
      </dgm:t>
    </dgm:pt>
    <dgm:pt modelId="{EF4CEDF5-CF46-4908-906B-4772A478D762}" type="parTrans" cxnId="{FA10BFDE-37B0-41CC-9400-BEE57C1F2761}">
      <dgm:prSet/>
      <dgm:spPr/>
      <dgm:t>
        <a:bodyPr/>
        <a:lstStyle/>
        <a:p>
          <a:endParaRPr lang="en-GB" sz="1500" b="1">
            <a:solidFill>
              <a:schemeClr val="tx1"/>
            </a:solidFill>
          </a:endParaRPr>
        </a:p>
      </dgm:t>
    </dgm:pt>
    <dgm:pt modelId="{9945CE83-C7BA-4DC1-96ED-4EC6417B5040}" type="sibTrans" cxnId="{FA10BFDE-37B0-41CC-9400-BEE57C1F2761}">
      <dgm:prSet/>
      <dgm:spPr/>
      <dgm:t>
        <a:bodyPr/>
        <a:lstStyle/>
        <a:p>
          <a:endParaRPr lang="en-GB" sz="1500" b="1">
            <a:solidFill>
              <a:schemeClr val="tx1"/>
            </a:solidFill>
          </a:endParaRPr>
        </a:p>
      </dgm:t>
    </dgm:pt>
    <dgm:pt modelId="{0ADAD557-0585-41F3-8A03-0EE590D0EF27}">
      <dgm:prSet phldrT="[Text]" custT="1"/>
      <dgm:spPr/>
      <dgm:t>
        <a:bodyPr/>
        <a:lstStyle/>
        <a:p>
          <a:r>
            <a:rPr lang="en-GB" sz="1500" b="1" dirty="0">
              <a:solidFill>
                <a:schemeClr val="tx1"/>
              </a:solidFill>
            </a:rPr>
            <a:t>Suggest a synonym and an antonym</a:t>
          </a:r>
        </a:p>
      </dgm:t>
    </dgm:pt>
    <dgm:pt modelId="{56E374A9-9F01-407A-A15C-EEF0AC4A6BBF}" type="parTrans" cxnId="{DD1B227E-04D0-4C26-8DF0-574A7A3EA0B9}">
      <dgm:prSet/>
      <dgm:spPr/>
      <dgm:t>
        <a:bodyPr/>
        <a:lstStyle/>
        <a:p>
          <a:endParaRPr lang="en-GB" sz="1500" b="1">
            <a:solidFill>
              <a:schemeClr val="tx1"/>
            </a:solidFill>
          </a:endParaRPr>
        </a:p>
      </dgm:t>
    </dgm:pt>
    <dgm:pt modelId="{805B3694-0DDF-4FCE-9FE4-2B4D1C90EE30}" type="sibTrans" cxnId="{DD1B227E-04D0-4C26-8DF0-574A7A3EA0B9}">
      <dgm:prSet/>
      <dgm:spPr/>
      <dgm:t>
        <a:bodyPr/>
        <a:lstStyle/>
        <a:p>
          <a:endParaRPr lang="en-GB" sz="1500" b="1">
            <a:solidFill>
              <a:schemeClr val="tx1"/>
            </a:solidFill>
          </a:endParaRPr>
        </a:p>
      </dgm:t>
    </dgm:pt>
    <dgm:pt modelId="{E57F412B-0F3A-4677-9AC2-D5140FB9B6B0}">
      <dgm:prSet phldrT="[Text]" custT="1"/>
      <dgm:spPr/>
      <dgm:t>
        <a:bodyPr/>
        <a:lstStyle/>
        <a:p>
          <a:r>
            <a:rPr lang="en-GB" sz="1500" b="1" dirty="0">
              <a:solidFill>
                <a:schemeClr val="tx1"/>
              </a:solidFill>
            </a:rPr>
            <a:t>Draw a picture of it</a:t>
          </a:r>
        </a:p>
      </dgm:t>
    </dgm:pt>
    <dgm:pt modelId="{679409D7-4B10-49B8-AE3C-379232241E06}" type="parTrans" cxnId="{67ADB157-4379-49E4-A10C-77B75EC84235}">
      <dgm:prSet/>
      <dgm:spPr/>
      <dgm:t>
        <a:bodyPr/>
        <a:lstStyle/>
        <a:p>
          <a:endParaRPr lang="en-GB" sz="1500" b="1">
            <a:solidFill>
              <a:schemeClr val="tx1"/>
            </a:solidFill>
          </a:endParaRPr>
        </a:p>
      </dgm:t>
    </dgm:pt>
    <dgm:pt modelId="{67E24846-ADE9-4F1C-A9B3-ADB38F740B90}" type="sibTrans" cxnId="{67ADB157-4379-49E4-A10C-77B75EC84235}">
      <dgm:prSet/>
      <dgm:spPr/>
      <dgm:t>
        <a:bodyPr/>
        <a:lstStyle/>
        <a:p>
          <a:endParaRPr lang="en-GB" sz="1500" b="1">
            <a:solidFill>
              <a:schemeClr val="tx1"/>
            </a:solidFill>
          </a:endParaRPr>
        </a:p>
      </dgm:t>
    </dgm:pt>
    <dgm:pt modelId="{16455778-C2E3-4058-B71C-24F73D71DC54}">
      <dgm:prSet phldrT="[Text]" custT="1"/>
      <dgm:spPr/>
      <dgm:t>
        <a:bodyPr/>
        <a:lstStyle/>
        <a:p>
          <a:r>
            <a:rPr lang="en-GB" sz="1500" b="1" dirty="0">
              <a:solidFill>
                <a:schemeClr val="tx1"/>
              </a:solidFill>
            </a:rPr>
            <a:t>Describe it without saying the word itself</a:t>
          </a:r>
        </a:p>
      </dgm:t>
    </dgm:pt>
    <dgm:pt modelId="{7C1038A3-6C39-4C8D-9D12-216BA982DDA4}" type="parTrans" cxnId="{3F2184E4-93FF-4C56-AA57-EF82FA1DDD64}">
      <dgm:prSet/>
      <dgm:spPr/>
      <dgm:t>
        <a:bodyPr/>
        <a:lstStyle/>
        <a:p>
          <a:endParaRPr lang="en-GB" sz="1500" b="1">
            <a:solidFill>
              <a:schemeClr val="tx1"/>
            </a:solidFill>
          </a:endParaRPr>
        </a:p>
      </dgm:t>
    </dgm:pt>
    <dgm:pt modelId="{B75DAC16-6211-4C26-B17B-A1EFEAC22C31}" type="sibTrans" cxnId="{3F2184E4-93FF-4C56-AA57-EF82FA1DDD64}">
      <dgm:prSet/>
      <dgm:spPr/>
      <dgm:t>
        <a:bodyPr/>
        <a:lstStyle/>
        <a:p>
          <a:endParaRPr lang="en-GB" sz="1500" b="1">
            <a:solidFill>
              <a:schemeClr val="tx1"/>
            </a:solidFill>
          </a:endParaRPr>
        </a:p>
      </dgm:t>
    </dgm:pt>
    <dgm:pt modelId="{B41B3039-E4E1-4A49-AA89-7C0CA3A413A8}">
      <dgm:prSet phldrT="[Text]" custT="1"/>
      <dgm:spPr/>
      <dgm:t>
        <a:bodyPr/>
        <a:lstStyle/>
        <a:p>
          <a:r>
            <a:rPr lang="en-GB" sz="1500" b="1" dirty="0">
              <a:solidFill>
                <a:schemeClr val="tx1"/>
              </a:solidFill>
            </a:rPr>
            <a:t>Give examples of similar spellings/ rhyming words</a:t>
          </a:r>
        </a:p>
      </dgm:t>
    </dgm:pt>
    <dgm:pt modelId="{D541A586-F30B-45B9-8E3A-70BC91E32546}" type="parTrans" cxnId="{78F8C652-A96E-409A-A245-852B864B26C8}">
      <dgm:prSet/>
      <dgm:spPr/>
      <dgm:t>
        <a:bodyPr/>
        <a:lstStyle/>
        <a:p>
          <a:endParaRPr lang="en-GB" sz="1500" b="1">
            <a:solidFill>
              <a:schemeClr val="tx1"/>
            </a:solidFill>
          </a:endParaRPr>
        </a:p>
      </dgm:t>
    </dgm:pt>
    <dgm:pt modelId="{37F82048-6ADC-42E0-8B3D-6A021A7B5987}" type="sibTrans" cxnId="{78F8C652-A96E-409A-A245-852B864B26C8}">
      <dgm:prSet/>
      <dgm:spPr/>
      <dgm:t>
        <a:bodyPr/>
        <a:lstStyle/>
        <a:p>
          <a:endParaRPr lang="en-GB" sz="1500" b="1">
            <a:solidFill>
              <a:schemeClr val="tx1"/>
            </a:solidFill>
          </a:endParaRPr>
        </a:p>
      </dgm:t>
    </dgm:pt>
    <dgm:pt modelId="{721C5091-70AA-4ED1-8683-2A6264B9664C}" type="pres">
      <dgm:prSet presAssocID="{E9778D55-79F3-4BCA-906E-5F1D28F338CB}" presName="Name0" presStyleCnt="0">
        <dgm:presLayoutVars>
          <dgm:chMax val="1"/>
          <dgm:chPref val="1"/>
          <dgm:dir/>
          <dgm:animOne val="branch"/>
          <dgm:animLvl val="lvl"/>
        </dgm:presLayoutVars>
      </dgm:prSet>
      <dgm:spPr/>
    </dgm:pt>
    <dgm:pt modelId="{8B90F2A0-E763-40CD-A951-F9B9369A8C6F}" type="pres">
      <dgm:prSet presAssocID="{7FFA8D40-882E-4081-860D-29EF3CC9E58C}" presName="Parent" presStyleLbl="node0" presStyleIdx="0" presStyleCnt="1">
        <dgm:presLayoutVars>
          <dgm:chMax val="6"/>
          <dgm:chPref val="6"/>
        </dgm:presLayoutVars>
      </dgm:prSet>
      <dgm:spPr/>
    </dgm:pt>
    <dgm:pt modelId="{661E2D45-9931-4BE4-AB10-866D1159A8C0}" type="pres">
      <dgm:prSet presAssocID="{0F6E5B6C-E9D5-4877-8A0B-C9F37FD1BA3C}" presName="Accent1" presStyleCnt="0"/>
      <dgm:spPr/>
    </dgm:pt>
    <dgm:pt modelId="{F9B47C1F-25D8-4AAD-AF8B-B208719A412E}" type="pres">
      <dgm:prSet presAssocID="{0F6E5B6C-E9D5-4877-8A0B-C9F37FD1BA3C}" presName="Accent" presStyleLbl="bgShp" presStyleIdx="0" presStyleCnt="6"/>
      <dgm:spPr/>
    </dgm:pt>
    <dgm:pt modelId="{1281A377-2D85-47EF-9EB7-CE15D8A57E4E}" type="pres">
      <dgm:prSet presAssocID="{0F6E5B6C-E9D5-4877-8A0B-C9F37FD1BA3C}" presName="Child1" presStyleLbl="node1" presStyleIdx="0" presStyleCnt="6">
        <dgm:presLayoutVars>
          <dgm:chMax val="0"/>
          <dgm:chPref val="0"/>
          <dgm:bulletEnabled val="1"/>
        </dgm:presLayoutVars>
      </dgm:prSet>
      <dgm:spPr/>
    </dgm:pt>
    <dgm:pt modelId="{37A2321D-64B1-4544-A1BD-196807B204F0}" type="pres">
      <dgm:prSet presAssocID="{721BC245-9817-4A29-A86A-6CAF2C95DB5A}" presName="Accent2" presStyleCnt="0"/>
      <dgm:spPr/>
    </dgm:pt>
    <dgm:pt modelId="{F10735A4-FC90-4762-B3C5-F45EB4E0DD4D}" type="pres">
      <dgm:prSet presAssocID="{721BC245-9817-4A29-A86A-6CAF2C95DB5A}" presName="Accent" presStyleLbl="bgShp" presStyleIdx="1" presStyleCnt="6"/>
      <dgm:spPr/>
    </dgm:pt>
    <dgm:pt modelId="{9CF3B4AE-722C-4E2F-82B5-3137868DBA64}" type="pres">
      <dgm:prSet presAssocID="{721BC245-9817-4A29-A86A-6CAF2C95DB5A}" presName="Child2" presStyleLbl="node1" presStyleIdx="1" presStyleCnt="6">
        <dgm:presLayoutVars>
          <dgm:chMax val="0"/>
          <dgm:chPref val="0"/>
          <dgm:bulletEnabled val="1"/>
        </dgm:presLayoutVars>
      </dgm:prSet>
      <dgm:spPr/>
    </dgm:pt>
    <dgm:pt modelId="{D8F536E9-CA71-44AA-BD68-4E86BC3D362D}" type="pres">
      <dgm:prSet presAssocID="{0ADAD557-0585-41F3-8A03-0EE590D0EF27}" presName="Accent3" presStyleCnt="0"/>
      <dgm:spPr/>
    </dgm:pt>
    <dgm:pt modelId="{49CC2BD0-8555-4476-9C35-6C50554727C9}" type="pres">
      <dgm:prSet presAssocID="{0ADAD557-0585-41F3-8A03-0EE590D0EF27}" presName="Accent" presStyleLbl="bgShp" presStyleIdx="2" presStyleCnt="6"/>
      <dgm:spPr/>
    </dgm:pt>
    <dgm:pt modelId="{EE9D61D4-611C-4AC9-A2D2-BFC5D64AB299}" type="pres">
      <dgm:prSet presAssocID="{0ADAD557-0585-41F3-8A03-0EE590D0EF27}" presName="Child3" presStyleLbl="node1" presStyleIdx="2" presStyleCnt="6">
        <dgm:presLayoutVars>
          <dgm:chMax val="0"/>
          <dgm:chPref val="0"/>
          <dgm:bulletEnabled val="1"/>
        </dgm:presLayoutVars>
      </dgm:prSet>
      <dgm:spPr/>
    </dgm:pt>
    <dgm:pt modelId="{7815E42F-6F91-4B6B-8DE3-5FCD6BA694C5}" type="pres">
      <dgm:prSet presAssocID="{E57F412B-0F3A-4677-9AC2-D5140FB9B6B0}" presName="Accent4" presStyleCnt="0"/>
      <dgm:spPr/>
    </dgm:pt>
    <dgm:pt modelId="{6B842320-4AD6-4DA8-81BC-728A8F242682}" type="pres">
      <dgm:prSet presAssocID="{E57F412B-0F3A-4677-9AC2-D5140FB9B6B0}" presName="Accent" presStyleLbl="bgShp" presStyleIdx="3" presStyleCnt="6"/>
      <dgm:spPr/>
    </dgm:pt>
    <dgm:pt modelId="{ECCB927E-1324-4ACA-9A31-A157D751281A}" type="pres">
      <dgm:prSet presAssocID="{E57F412B-0F3A-4677-9AC2-D5140FB9B6B0}" presName="Child4" presStyleLbl="node1" presStyleIdx="3" presStyleCnt="6">
        <dgm:presLayoutVars>
          <dgm:chMax val="0"/>
          <dgm:chPref val="0"/>
          <dgm:bulletEnabled val="1"/>
        </dgm:presLayoutVars>
      </dgm:prSet>
      <dgm:spPr/>
    </dgm:pt>
    <dgm:pt modelId="{BBABA9D5-60E8-4370-A901-6F56C81C13A2}" type="pres">
      <dgm:prSet presAssocID="{16455778-C2E3-4058-B71C-24F73D71DC54}" presName="Accent5" presStyleCnt="0"/>
      <dgm:spPr/>
    </dgm:pt>
    <dgm:pt modelId="{EE222706-5F28-4C72-87CF-79FE68FA114C}" type="pres">
      <dgm:prSet presAssocID="{16455778-C2E3-4058-B71C-24F73D71DC54}" presName="Accent" presStyleLbl="bgShp" presStyleIdx="4" presStyleCnt="6"/>
      <dgm:spPr/>
    </dgm:pt>
    <dgm:pt modelId="{F02E27E3-709B-4CBA-B476-192CABEC719C}" type="pres">
      <dgm:prSet presAssocID="{16455778-C2E3-4058-B71C-24F73D71DC54}" presName="Child5" presStyleLbl="node1" presStyleIdx="4" presStyleCnt="6">
        <dgm:presLayoutVars>
          <dgm:chMax val="0"/>
          <dgm:chPref val="0"/>
          <dgm:bulletEnabled val="1"/>
        </dgm:presLayoutVars>
      </dgm:prSet>
      <dgm:spPr/>
    </dgm:pt>
    <dgm:pt modelId="{FABD44FB-71FE-47D3-B4E3-3B4399FE6075}" type="pres">
      <dgm:prSet presAssocID="{B41B3039-E4E1-4A49-AA89-7C0CA3A413A8}" presName="Accent6" presStyleCnt="0"/>
      <dgm:spPr/>
    </dgm:pt>
    <dgm:pt modelId="{DDB98800-045E-4FDA-9AFF-5EB7D36AAB4D}" type="pres">
      <dgm:prSet presAssocID="{B41B3039-E4E1-4A49-AA89-7C0CA3A413A8}" presName="Accent" presStyleLbl="bgShp" presStyleIdx="5" presStyleCnt="6"/>
      <dgm:spPr/>
    </dgm:pt>
    <dgm:pt modelId="{187BA79B-4132-43ED-AB23-12E4FC2C7FAA}" type="pres">
      <dgm:prSet presAssocID="{B41B3039-E4E1-4A49-AA89-7C0CA3A413A8}" presName="Child6" presStyleLbl="node1" presStyleIdx="5" presStyleCnt="6">
        <dgm:presLayoutVars>
          <dgm:chMax val="0"/>
          <dgm:chPref val="0"/>
          <dgm:bulletEnabled val="1"/>
        </dgm:presLayoutVars>
      </dgm:prSet>
      <dgm:spPr/>
    </dgm:pt>
  </dgm:ptLst>
  <dgm:cxnLst>
    <dgm:cxn modelId="{D58A7102-17D3-43E9-BD15-89A1B386D812}" srcId="{E9778D55-79F3-4BCA-906E-5F1D28F338CB}" destId="{7FFA8D40-882E-4081-860D-29EF3CC9E58C}" srcOrd="0" destOrd="0" parTransId="{149784C3-530C-4140-9C69-765267697B2D}" sibTransId="{52B781BE-094F-4945-B73C-9C32CF6C7070}"/>
    <dgm:cxn modelId="{5F2C942D-C7A7-4867-BA41-8287AF63D9F8}" srcId="{7FFA8D40-882E-4081-860D-29EF3CC9E58C}" destId="{0F6E5B6C-E9D5-4877-8A0B-C9F37FD1BA3C}" srcOrd="0" destOrd="0" parTransId="{1D54E030-CFE4-48A7-BB3F-4E99BE1AC522}" sibTransId="{D48790DA-8843-4F24-8400-762112458022}"/>
    <dgm:cxn modelId="{8BF74E5C-0232-4D00-9838-2E31770CDF9F}" type="presOf" srcId="{0F6E5B6C-E9D5-4877-8A0B-C9F37FD1BA3C}" destId="{1281A377-2D85-47EF-9EB7-CE15D8A57E4E}" srcOrd="0" destOrd="0" presId="urn:microsoft.com/office/officeart/2011/layout/HexagonRadial"/>
    <dgm:cxn modelId="{6537D74D-7F8E-4341-8E45-3AC363483BA7}" type="presOf" srcId="{0ADAD557-0585-41F3-8A03-0EE590D0EF27}" destId="{EE9D61D4-611C-4AC9-A2D2-BFC5D64AB299}" srcOrd="0" destOrd="0" presId="urn:microsoft.com/office/officeart/2011/layout/HexagonRadial"/>
    <dgm:cxn modelId="{78F8C652-A96E-409A-A245-852B864B26C8}" srcId="{7FFA8D40-882E-4081-860D-29EF3CC9E58C}" destId="{B41B3039-E4E1-4A49-AA89-7C0CA3A413A8}" srcOrd="5" destOrd="0" parTransId="{D541A586-F30B-45B9-8E3A-70BC91E32546}" sibTransId="{37F82048-6ADC-42E0-8B3D-6A021A7B5987}"/>
    <dgm:cxn modelId="{67ADB157-4379-49E4-A10C-77B75EC84235}" srcId="{7FFA8D40-882E-4081-860D-29EF3CC9E58C}" destId="{E57F412B-0F3A-4677-9AC2-D5140FB9B6B0}" srcOrd="3" destOrd="0" parTransId="{679409D7-4B10-49B8-AE3C-379232241E06}" sibTransId="{67E24846-ADE9-4F1C-A9B3-ADB38F740B90}"/>
    <dgm:cxn modelId="{FE383E7D-E13E-4A4C-9408-A64CBCD81326}" type="presOf" srcId="{E9778D55-79F3-4BCA-906E-5F1D28F338CB}" destId="{721C5091-70AA-4ED1-8683-2A6264B9664C}" srcOrd="0" destOrd="0" presId="urn:microsoft.com/office/officeart/2011/layout/HexagonRadial"/>
    <dgm:cxn modelId="{DD1B227E-04D0-4C26-8DF0-574A7A3EA0B9}" srcId="{7FFA8D40-882E-4081-860D-29EF3CC9E58C}" destId="{0ADAD557-0585-41F3-8A03-0EE590D0EF27}" srcOrd="2" destOrd="0" parTransId="{56E374A9-9F01-407A-A15C-EEF0AC4A6BBF}" sibTransId="{805B3694-0DDF-4FCE-9FE4-2B4D1C90EE30}"/>
    <dgm:cxn modelId="{7FE87B9D-958F-4617-8B98-55FF5429475D}" type="presOf" srcId="{16455778-C2E3-4058-B71C-24F73D71DC54}" destId="{F02E27E3-709B-4CBA-B476-192CABEC719C}" srcOrd="0" destOrd="0" presId="urn:microsoft.com/office/officeart/2011/layout/HexagonRadial"/>
    <dgm:cxn modelId="{BB28BFA5-8161-49F4-8B41-6CF93C454477}" type="presOf" srcId="{E57F412B-0F3A-4677-9AC2-D5140FB9B6B0}" destId="{ECCB927E-1324-4ACA-9A31-A157D751281A}" srcOrd="0" destOrd="0" presId="urn:microsoft.com/office/officeart/2011/layout/HexagonRadial"/>
    <dgm:cxn modelId="{BD7530BD-D84A-44B9-BEDE-79F97F2E61D5}" type="presOf" srcId="{7FFA8D40-882E-4081-860D-29EF3CC9E58C}" destId="{8B90F2A0-E763-40CD-A951-F9B9369A8C6F}" srcOrd="0" destOrd="0" presId="urn:microsoft.com/office/officeart/2011/layout/HexagonRadial"/>
    <dgm:cxn modelId="{53F711C3-E0A1-4C55-94F8-16BF295434EE}" type="presOf" srcId="{B41B3039-E4E1-4A49-AA89-7C0CA3A413A8}" destId="{187BA79B-4132-43ED-AB23-12E4FC2C7FAA}" srcOrd="0" destOrd="0" presId="urn:microsoft.com/office/officeart/2011/layout/HexagonRadial"/>
    <dgm:cxn modelId="{1FB5A1CA-8D83-4579-AF04-4AFE26B9FDDF}" type="presOf" srcId="{721BC245-9817-4A29-A86A-6CAF2C95DB5A}" destId="{9CF3B4AE-722C-4E2F-82B5-3137868DBA64}" srcOrd="0" destOrd="0" presId="urn:microsoft.com/office/officeart/2011/layout/HexagonRadial"/>
    <dgm:cxn modelId="{FA10BFDE-37B0-41CC-9400-BEE57C1F2761}" srcId="{7FFA8D40-882E-4081-860D-29EF3CC9E58C}" destId="{721BC245-9817-4A29-A86A-6CAF2C95DB5A}" srcOrd="1" destOrd="0" parTransId="{EF4CEDF5-CF46-4908-906B-4772A478D762}" sibTransId="{9945CE83-C7BA-4DC1-96ED-4EC6417B5040}"/>
    <dgm:cxn modelId="{3F2184E4-93FF-4C56-AA57-EF82FA1DDD64}" srcId="{7FFA8D40-882E-4081-860D-29EF3CC9E58C}" destId="{16455778-C2E3-4058-B71C-24F73D71DC54}" srcOrd="4" destOrd="0" parTransId="{7C1038A3-6C39-4C8D-9D12-216BA982DDA4}" sibTransId="{B75DAC16-6211-4C26-B17B-A1EFEAC22C31}"/>
    <dgm:cxn modelId="{E417191E-0C7D-4CAD-A957-1959752B11B9}" type="presParOf" srcId="{721C5091-70AA-4ED1-8683-2A6264B9664C}" destId="{8B90F2A0-E763-40CD-A951-F9B9369A8C6F}" srcOrd="0" destOrd="0" presId="urn:microsoft.com/office/officeart/2011/layout/HexagonRadial"/>
    <dgm:cxn modelId="{E55371B2-7190-4E28-A667-408F008AA25A}" type="presParOf" srcId="{721C5091-70AA-4ED1-8683-2A6264B9664C}" destId="{661E2D45-9931-4BE4-AB10-866D1159A8C0}" srcOrd="1" destOrd="0" presId="urn:microsoft.com/office/officeart/2011/layout/HexagonRadial"/>
    <dgm:cxn modelId="{4A64C059-FB09-411F-B9A5-260D921FDA8E}" type="presParOf" srcId="{661E2D45-9931-4BE4-AB10-866D1159A8C0}" destId="{F9B47C1F-25D8-4AAD-AF8B-B208719A412E}" srcOrd="0" destOrd="0" presId="urn:microsoft.com/office/officeart/2011/layout/HexagonRadial"/>
    <dgm:cxn modelId="{5B75DDB7-7C70-489C-A387-4F52D69A2C53}" type="presParOf" srcId="{721C5091-70AA-4ED1-8683-2A6264B9664C}" destId="{1281A377-2D85-47EF-9EB7-CE15D8A57E4E}" srcOrd="2" destOrd="0" presId="urn:microsoft.com/office/officeart/2011/layout/HexagonRadial"/>
    <dgm:cxn modelId="{CB80B963-5912-4395-9AAF-DEED0A6A33DC}" type="presParOf" srcId="{721C5091-70AA-4ED1-8683-2A6264B9664C}" destId="{37A2321D-64B1-4544-A1BD-196807B204F0}" srcOrd="3" destOrd="0" presId="urn:microsoft.com/office/officeart/2011/layout/HexagonRadial"/>
    <dgm:cxn modelId="{A2A84B16-5507-4DDD-8AF1-238180615996}" type="presParOf" srcId="{37A2321D-64B1-4544-A1BD-196807B204F0}" destId="{F10735A4-FC90-4762-B3C5-F45EB4E0DD4D}" srcOrd="0" destOrd="0" presId="urn:microsoft.com/office/officeart/2011/layout/HexagonRadial"/>
    <dgm:cxn modelId="{88626437-F23F-49B6-9166-D225B3398DE9}" type="presParOf" srcId="{721C5091-70AA-4ED1-8683-2A6264B9664C}" destId="{9CF3B4AE-722C-4E2F-82B5-3137868DBA64}" srcOrd="4" destOrd="0" presId="urn:microsoft.com/office/officeart/2011/layout/HexagonRadial"/>
    <dgm:cxn modelId="{A2E5B7B4-9EB2-4F43-9FF0-29E9567AD216}" type="presParOf" srcId="{721C5091-70AA-4ED1-8683-2A6264B9664C}" destId="{D8F536E9-CA71-44AA-BD68-4E86BC3D362D}" srcOrd="5" destOrd="0" presId="urn:microsoft.com/office/officeart/2011/layout/HexagonRadial"/>
    <dgm:cxn modelId="{B9FAF70E-8004-4B6F-86A9-01D9AD4BCCB3}" type="presParOf" srcId="{D8F536E9-CA71-44AA-BD68-4E86BC3D362D}" destId="{49CC2BD0-8555-4476-9C35-6C50554727C9}" srcOrd="0" destOrd="0" presId="urn:microsoft.com/office/officeart/2011/layout/HexagonRadial"/>
    <dgm:cxn modelId="{CDBCEBD4-1C11-4E4B-95CE-2F0459EAE149}" type="presParOf" srcId="{721C5091-70AA-4ED1-8683-2A6264B9664C}" destId="{EE9D61D4-611C-4AC9-A2D2-BFC5D64AB299}" srcOrd="6" destOrd="0" presId="urn:microsoft.com/office/officeart/2011/layout/HexagonRadial"/>
    <dgm:cxn modelId="{D9619B64-68E6-41E3-94DF-BAFD22264DBE}" type="presParOf" srcId="{721C5091-70AA-4ED1-8683-2A6264B9664C}" destId="{7815E42F-6F91-4B6B-8DE3-5FCD6BA694C5}" srcOrd="7" destOrd="0" presId="urn:microsoft.com/office/officeart/2011/layout/HexagonRadial"/>
    <dgm:cxn modelId="{0E1E8A4F-32A6-4597-A794-2BF328D7BA5A}" type="presParOf" srcId="{7815E42F-6F91-4B6B-8DE3-5FCD6BA694C5}" destId="{6B842320-4AD6-4DA8-81BC-728A8F242682}" srcOrd="0" destOrd="0" presId="urn:microsoft.com/office/officeart/2011/layout/HexagonRadial"/>
    <dgm:cxn modelId="{C30FA461-2800-42DA-946C-2BE797FB6FBE}" type="presParOf" srcId="{721C5091-70AA-4ED1-8683-2A6264B9664C}" destId="{ECCB927E-1324-4ACA-9A31-A157D751281A}" srcOrd="8" destOrd="0" presId="urn:microsoft.com/office/officeart/2011/layout/HexagonRadial"/>
    <dgm:cxn modelId="{8B1AF8CD-9640-4CB1-854E-02D2896A16EB}" type="presParOf" srcId="{721C5091-70AA-4ED1-8683-2A6264B9664C}" destId="{BBABA9D5-60E8-4370-A901-6F56C81C13A2}" srcOrd="9" destOrd="0" presId="urn:microsoft.com/office/officeart/2011/layout/HexagonRadial"/>
    <dgm:cxn modelId="{8561B639-FF27-49E2-AC60-4590DE8F66C3}" type="presParOf" srcId="{BBABA9D5-60E8-4370-A901-6F56C81C13A2}" destId="{EE222706-5F28-4C72-87CF-79FE68FA114C}" srcOrd="0" destOrd="0" presId="urn:microsoft.com/office/officeart/2011/layout/HexagonRadial"/>
    <dgm:cxn modelId="{DE283425-7B48-4264-A4F5-C96EF00569A5}" type="presParOf" srcId="{721C5091-70AA-4ED1-8683-2A6264B9664C}" destId="{F02E27E3-709B-4CBA-B476-192CABEC719C}" srcOrd="10" destOrd="0" presId="urn:microsoft.com/office/officeart/2011/layout/HexagonRadial"/>
    <dgm:cxn modelId="{5B7CDC76-737A-4CB4-87EF-FFAE2AC2441A}" type="presParOf" srcId="{721C5091-70AA-4ED1-8683-2A6264B9664C}" destId="{FABD44FB-71FE-47D3-B4E3-3B4399FE6075}" srcOrd="11" destOrd="0" presId="urn:microsoft.com/office/officeart/2011/layout/HexagonRadial"/>
    <dgm:cxn modelId="{64F97563-2F6E-4913-BD32-A608FE4B470F}" type="presParOf" srcId="{FABD44FB-71FE-47D3-B4E3-3B4399FE6075}" destId="{DDB98800-045E-4FDA-9AFF-5EB7D36AAB4D}" srcOrd="0" destOrd="0" presId="urn:microsoft.com/office/officeart/2011/layout/HexagonRadial"/>
    <dgm:cxn modelId="{F4894162-83DB-4E2D-9C8A-6A4E2DCF9EAD}" type="presParOf" srcId="{721C5091-70AA-4ED1-8683-2A6264B9664C}" destId="{187BA79B-4132-43ED-AB23-12E4FC2C7FAA}"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0F2A0-E763-40CD-A951-F9B9369A8C6F}">
      <dsp:nvSpPr>
        <dsp:cNvPr id="0" name=""/>
        <dsp:cNvSpPr/>
      </dsp:nvSpPr>
      <dsp:spPr>
        <a:xfrm>
          <a:off x="2913875" y="1272649"/>
          <a:ext cx="1617592" cy="1399283"/>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The word is…</a:t>
          </a:r>
        </a:p>
        <a:p>
          <a:pPr marL="0" lvl="0" indent="0" algn="ctr" defTabSz="666750">
            <a:lnSpc>
              <a:spcPct val="90000"/>
            </a:lnSpc>
            <a:spcBef>
              <a:spcPct val="0"/>
            </a:spcBef>
            <a:spcAft>
              <a:spcPct val="35000"/>
            </a:spcAft>
            <a:buNone/>
          </a:pPr>
          <a:endParaRPr lang="en-GB" sz="1500" b="1" kern="1200" dirty="0">
            <a:solidFill>
              <a:schemeClr val="tx1"/>
            </a:solidFill>
          </a:endParaRPr>
        </a:p>
      </dsp:txBody>
      <dsp:txXfrm>
        <a:off x="3181933" y="1504530"/>
        <a:ext cx="1081476" cy="935521"/>
      </dsp:txXfrm>
    </dsp:sp>
    <dsp:sp modelId="{F10735A4-FC90-4762-B3C5-F45EB4E0DD4D}">
      <dsp:nvSpPr>
        <dsp:cNvPr id="0" name=""/>
        <dsp:cNvSpPr/>
      </dsp:nvSpPr>
      <dsp:spPr>
        <a:xfrm>
          <a:off x="3926799" y="603186"/>
          <a:ext cx="610313" cy="52586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1A377-2D85-47EF-9EB7-CE15D8A57E4E}">
      <dsp:nvSpPr>
        <dsp:cNvPr id="0" name=""/>
        <dsp:cNvSpPr/>
      </dsp:nvSpPr>
      <dsp:spPr>
        <a:xfrm>
          <a:off x="3062879" y="0"/>
          <a:ext cx="1325605" cy="1146804"/>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Act it out</a:t>
          </a:r>
        </a:p>
      </dsp:txBody>
      <dsp:txXfrm>
        <a:off x="3282560" y="190050"/>
        <a:ext cx="886243" cy="766704"/>
      </dsp:txXfrm>
    </dsp:sp>
    <dsp:sp modelId="{49CC2BD0-8555-4476-9C35-6C50554727C9}">
      <dsp:nvSpPr>
        <dsp:cNvPr id="0" name=""/>
        <dsp:cNvSpPr/>
      </dsp:nvSpPr>
      <dsp:spPr>
        <a:xfrm>
          <a:off x="4639082" y="1586275"/>
          <a:ext cx="610313" cy="52586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F3B4AE-722C-4E2F-82B5-3137868DBA64}">
      <dsp:nvSpPr>
        <dsp:cNvPr id="0" name=""/>
        <dsp:cNvSpPr/>
      </dsp:nvSpPr>
      <dsp:spPr>
        <a:xfrm>
          <a:off x="4278614" y="705361"/>
          <a:ext cx="1325605" cy="1146804"/>
        </a:xfrm>
        <a:prstGeom prst="hexagon">
          <a:avLst>
            <a:gd name="adj" fmla="val 28570"/>
            <a:gd name="vf" fmla="val 115470"/>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Give a definition or use it in a sentence</a:t>
          </a:r>
        </a:p>
      </dsp:txBody>
      <dsp:txXfrm>
        <a:off x="4498295" y="895411"/>
        <a:ext cx="886243" cy="766704"/>
      </dsp:txXfrm>
    </dsp:sp>
    <dsp:sp modelId="{6B842320-4AD6-4DA8-81BC-728A8F242682}">
      <dsp:nvSpPr>
        <dsp:cNvPr id="0" name=""/>
        <dsp:cNvSpPr/>
      </dsp:nvSpPr>
      <dsp:spPr>
        <a:xfrm>
          <a:off x="4144285" y="2695997"/>
          <a:ext cx="610313" cy="52586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9D61D4-611C-4AC9-A2D2-BFC5D64AB299}">
      <dsp:nvSpPr>
        <dsp:cNvPr id="0" name=""/>
        <dsp:cNvSpPr/>
      </dsp:nvSpPr>
      <dsp:spPr>
        <a:xfrm>
          <a:off x="4278614" y="2092021"/>
          <a:ext cx="1325605" cy="1146804"/>
        </a:xfrm>
        <a:prstGeom prst="hexagon">
          <a:avLst>
            <a:gd name="adj" fmla="val 28570"/>
            <a:gd name="vf" fmla="val 115470"/>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Suggest a synonym and an antonym</a:t>
          </a:r>
        </a:p>
      </dsp:txBody>
      <dsp:txXfrm>
        <a:off x="4498295" y="2282071"/>
        <a:ext cx="886243" cy="766704"/>
      </dsp:txXfrm>
    </dsp:sp>
    <dsp:sp modelId="{EE222706-5F28-4C72-87CF-79FE68FA114C}">
      <dsp:nvSpPr>
        <dsp:cNvPr id="0" name=""/>
        <dsp:cNvSpPr/>
      </dsp:nvSpPr>
      <dsp:spPr>
        <a:xfrm>
          <a:off x="2916886" y="2811190"/>
          <a:ext cx="610313" cy="52586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CB927E-1324-4ACA-9A31-A157D751281A}">
      <dsp:nvSpPr>
        <dsp:cNvPr id="0" name=""/>
        <dsp:cNvSpPr/>
      </dsp:nvSpPr>
      <dsp:spPr>
        <a:xfrm>
          <a:off x="3062879" y="2798172"/>
          <a:ext cx="1325605" cy="1146804"/>
        </a:xfrm>
        <a:prstGeom prst="hexagon">
          <a:avLst>
            <a:gd name="adj" fmla="val 28570"/>
            <a:gd name="vf" fmla="val 115470"/>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Draw a picture of it</a:t>
          </a:r>
        </a:p>
      </dsp:txBody>
      <dsp:txXfrm>
        <a:off x="3282560" y="2988222"/>
        <a:ext cx="886243" cy="766704"/>
      </dsp:txXfrm>
    </dsp:sp>
    <dsp:sp modelId="{DDB98800-045E-4FDA-9AFF-5EB7D36AAB4D}">
      <dsp:nvSpPr>
        <dsp:cNvPr id="0" name=""/>
        <dsp:cNvSpPr/>
      </dsp:nvSpPr>
      <dsp:spPr>
        <a:xfrm>
          <a:off x="2192938" y="1828496"/>
          <a:ext cx="610313" cy="52586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2E27E3-709B-4CBA-B476-192CABEC719C}">
      <dsp:nvSpPr>
        <dsp:cNvPr id="0" name=""/>
        <dsp:cNvSpPr/>
      </dsp:nvSpPr>
      <dsp:spPr>
        <a:xfrm>
          <a:off x="1841500" y="2092810"/>
          <a:ext cx="1325605" cy="1146804"/>
        </a:xfrm>
        <a:prstGeom prst="hexagon">
          <a:avLst>
            <a:gd name="adj" fmla="val 28570"/>
            <a:gd name="vf" fmla="val 115470"/>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Describe it without saying the word itself</a:t>
          </a:r>
        </a:p>
      </dsp:txBody>
      <dsp:txXfrm>
        <a:off x="2061181" y="2282860"/>
        <a:ext cx="886243" cy="766704"/>
      </dsp:txXfrm>
    </dsp:sp>
    <dsp:sp modelId="{187BA79B-4132-43ED-AB23-12E4FC2C7FAA}">
      <dsp:nvSpPr>
        <dsp:cNvPr id="0" name=""/>
        <dsp:cNvSpPr/>
      </dsp:nvSpPr>
      <dsp:spPr>
        <a:xfrm>
          <a:off x="1841500" y="703783"/>
          <a:ext cx="1325605" cy="1146804"/>
        </a:xfrm>
        <a:prstGeom prst="hexagon">
          <a:avLst>
            <a:gd name="adj" fmla="val 28570"/>
            <a:gd name="vf" fmla="val 11547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Give examples of similar spellings/ rhyming words</a:t>
          </a:r>
        </a:p>
      </dsp:txBody>
      <dsp:txXfrm>
        <a:off x="2061181" y="893833"/>
        <a:ext cx="886243" cy="76670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27/04/2020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1065345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0682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2143262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2738169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3494011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899641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1835453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160731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70350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456295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276635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game requires pupils to manipulate and demonstrate their understanding of the same word in lots of different ways. Print copies of the wheel (laminated, these can be reused multiple times). Give pupils a wheel between 2 or 3 and ask them to select a word from a given list (see Vocabulary Mats or Statutory words lists). </a:t>
            </a:r>
            <a:r>
              <a:rPr lang="en-GB" sz="1200"/>
              <a:t>Pupils should then spin the wheel and represent the new vocabulary using the method the wheel lands on. </a:t>
            </a:r>
          </a:p>
          <a:p>
            <a:pPr marL="0" indent="0">
              <a:buNone/>
            </a:pP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9607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Mats can be helpful to support learning. </a:t>
            </a:r>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69202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21074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355986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868515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46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January 2020</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002060"/>
                </a:solidFill>
              </a:rPr>
              <a:t>Y5 M6d Can identify angles at a point and one whole turn (360⁰)</a:t>
            </a:r>
            <a:endParaRPr lang="en-GB" sz="48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394438" y="1929129"/>
            <a:ext cx="5354496" cy="170115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To work out the missing angle, I need to subtract </a:t>
            </a:r>
          </a:p>
          <a:p>
            <a:pPr algn="ctr"/>
            <a:r>
              <a:rPr lang="en-GB" sz="3200" dirty="0">
                <a:solidFill>
                  <a:srgbClr val="002060"/>
                </a:solidFill>
              </a:rPr>
              <a:t>90⁰ from 360⁰:</a:t>
            </a:r>
          </a:p>
        </p:txBody>
      </p:sp>
      <p:sp>
        <p:nvSpPr>
          <p:cNvPr id="7" name="Oval 6"/>
          <p:cNvSpPr/>
          <p:nvPr/>
        </p:nvSpPr>
        <p:spPr>
          <a:xfrm>
            <a:off x="6436620" y="2042642"/>
            <a:ext cx="4009223" cy="39923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a:cxnSpLocks/>
          </p:cNvCxnSpPr>
          <p:nvPr/>
        </p:nvCxnSpPr>
        <p:spPr>
          <a:xfrm flipH="1">
            <a:off x="8441231" y="2089136"/>
            <a:ext cx="1" cy="19961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a:endCxn id="7" idx="6"/>
          </p:cNvCxnSpPr>
          <p:nvPr/>
        </p:nvCxnSpPr>
        <p:spPr>
          <a:xfrm flipV="1">
            <a:off x="8441232" y="4038841"/>
            <a:ext cx="2004611" cy="154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Rounded Corners 2">
            <a:extLst>
              <a:ext uri="{FF2B5EF4-FFF2-40B4-BE49-F238E27FC236}">
                <a16:creationId xmlns:a16="http://schemas.microsoft.com/office/drawing/2014/main" id="{675A7142-34F1-4E54-A85B-FF703025B360}"/>
              </a:ext>
            </a:extLst>
          </p:cNvPr>
          <p:cNvSpPr/>
          <p:nvPr/>
        </p:nvSpPr>
        <p:spPr>
          <a:xfrm>
            <a:off x="8732678" y="2914314"/>
            <a:ext cx="114739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90⁰</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6973322" y="4038840"/>
            <a:ext cx="114739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?⁰</a:t>
            </a:r>
          </a:p>
        </p:txBody>
      </p:sp>
      <p:sp>
        <p:nvSpPr>
          <p:cNvPr id="5" name="Rectangle 4">
            <a:extLst>
              <a:ext uri="{FF2B5EF4-FFF2-40B4-BE49-F238E27FC236}">
                <a16:creationId xmlns:a16="http://schemas.microsoft.com/office/drawing/2014/main" id="{1DB2A9CC-D3E7-45F0-9659-EE9BBB2672D8}"/>
              </a:ext>
            </a:extLst>
          </p:cNvPr>
          <p:cNvSpPr/>
          <p:nvPr/>
        </p:nvSpPr>
        <p:spPr>
          <a:xfrm>
            <a:off x="932015" y="4396826"/>
            <a:ext cx="4816919" cy="1419358"/>
          </a:xfrm>
          <a:prstGeom prst="rect">
            <a:avLst/>
          </a:prstGeom>
          <a:no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400" dirty="0">
                <a:solidFill>
                  <a:srgbClr val="002060"/>
                </a:solidFill>
              </a:rPr>
              <a:t>360 - 90 = 270°</a:t>
            </a:r>
          </a:p>
        </p:txBody>
      </p:sp>
    </p:spTree>
    <p:extLst>
      <p:ext uri="{BB962C8B-B14F-4D97-AF65-F5344CB8AC3E}">
        <p14:creationId xmlns:p14="http://schemas.microsoft.com/office/powerpoint/2010/main" val="1353988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Oval 6"/>
          <p:cNvSpPr/>
          <p:nvPr/>
        </p:nvSpPr>
        <p:spPr>
          <a:xfrm>
            <a:off x="7610100" y="2137790"/>
            <a:ext cx="4009223" cy="39923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a:cxnSpLocks/>
          </p:cNvCxnSpPr>
          <p:nvPr/>
        </p:nvCxnSpPr>
        <p:spPr>
          <a:xfrm>
            <a:off x="9614712" y="2153288"/>
            <a:ext cx="0" cy="201169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a:endCxn id="7" idx="5"/>
          </p:cNvCxnSpPr>
          <p:nvPr/>
        </p:nvCxnSpPr>
        <p:spPr>
          <a:xfrm>
            <a:off x="9614712" y="4133988"/>
            <a:ext cx="1417474" cy="141152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Rounded Corners 2">
            <a:extLst>
              <a:ext uri="{FF2B5EF4-FFF2-40B4-BE49-F238E27FC236}">
                <a16:creationId xmlns:a16="http://schemas.microsoft.com/office/drawing/2014/main" id="{675A7142-34F1-4E54-A85B-FF703025B360}"/>
              </a:ext>
            </a:extLst>
          </p:cNvPr>
          <p:cNvSpPr/>
          <p:nvPr/>
        </p:nvSpPr>
        <p:spPr>
          <a:xfrm>
            <a:off x="9876701" y="3367448"/>
            <a:ext cx="1401922"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125⁰</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7994402" y="4229137"/>
            <a:ext cx="146790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?⁰</a:t>
            </a:r>
          </a:p>
        </p:txBody>
      </p:sp>
      <p:sp>
        <p:nvSpPr>
          <p:cNvPr id="20" name="Speech Bubble: Rectangle 11">
            <a:extLst>
              <a:ext uri="{FF2B5EF4-FFF2-40B4-BE49-F238E27FC236}">
                <a16:creationId xmlns:a16="http://schemas.microsoft.com/office/drawing/2014/main" id="{754B2BB4-78FE-4590-829C-7D74AFB6860B}"/>
              </a:ext>
            </a:extLst>
          </p:cNvPr>
          <p:cNvSpPr/>
          <p:nvPr/>
        </p:nvSpPr>
        <p:spPr>
          <a:xfrm>
            <a:off x="472440" y="2025635"/>
            <a:ext cx="6126480" cy="1443504"/>
          </a:xfrm>
          <a:prstGeom prst="wedgeRectCallout">
            <a:avLst>
              <a:gd name="adj1" fmla="val 69378"/>
              <a:gd name="adj2" fmla="val -264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know that one angle is 125⁰. I can subtract this from 360⁰ to identify the missing angle. </a:t>
            </a:r>
          </a:p>
        </p:txBody>
      </p:sp>
      <p:sp>
        <p:nvSpPr>
          <p:cNvPr id="17" name="Rectangle 16">
            <a:extLst>
              <a:ext uri="{FF2B5EF4-FFF2-40B4-BE49-F238E27FC236}">
                <a16:creationId xmlns:a16="http://schemas.microsoft.com/office/drawing/2014/main" id="{17A676C6-2C61-45C2-83B9-FB3DDE7107A7}"/>
              </a:ext>
            </a:extLst>
          </p:cNvPr>
          <p:cNvSpPr/>
          <p:nvPr/>
        </p:nvSpPr>
        <p:spPr>
          <a:xfrm>
            <a:off x="1210560" y="5377891"/>
            <a:ext cx="4816919" cy="1419358"/>
          </a:xfrm>
          <a:prstGeom prst="rect">
            <a:avLst/>
          </a:prstGeom>
          <a:no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400" dirty="0">
                <a:solidFill>
                  <a:srgbClr val="002060"/>
                </a:solidFill>
              </a:rPr>
              <a:t>360 – 125 = 235°</a:t>
            </a:r>
          </a:p>
        </p:txBody>
      </p:sp>
      <p:sp>
        <p:nvSpPr>
          <p:cNvPr id="19" name="Speech Bubble: Rectangle 11">
            <a:extLst>
              <a:ext uri="{FF2B5EF4-FFF2-40B4-BE49-F238E27FC236}">
                <a16:creationId xmlns:a16="http://schemas.microsoft.com/office/drawing/2014/main" id="{02C2253F-C367-4782-947F-27D3A5D45877}"/>
              </a:ext>
            </a:extLst>
          </p:cNvPr>
          <p:cNvSpPr/>
          <p:nvPr/>
        </p:nvSpPr>
        <p:spPr>
          <a:xfrm>
            <a:off x="555780" y="3621539"/>
            <a:ext cx="6126480" cy="1443504"/>
          </a:xfrm>
          <a:prstGeom prst="wedgeRectCallout">
            <a:avLst>
              <a:gd name="adj1" fmla="val 59765"/>
              <a:gd name="adj2" fmla="val -801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Which mental calculation strategy could you use?</a:t>
            </a:r>
          </a:p>
        </p:txBody>
      </p:sp>
    </p:spTree>
    <p:extLst>
      <p:ext uri="{BB962C8B-B14F-4D97-AF65-F5344CB8AC3E}">
        <p14:creationId xmlns:p14="http://schemas.microsoft.com/office/powerpoint/2010/main" val="101291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Oval 6"/>
          <p:cNvSpPr/>
          <p:nvPr/>
        </p:nvSpPr>
        <p:spPr>
          <a:xfrm>
            <a:off x="7610100" y="2137790"/>
            <a:ext cx="4009223" cy="39923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2">
            <a:extLst>
              <a:ext uri="{FF2B5EF4-FFF2-40B4-BE49-F238E27FC236}">
                <a16:creationId xmlns:a16="http://schemas.microsoft.com/office/drawing/2014/main" id="{675A7142-34F1-4E54-A85B-FF703025B360}"/>
              </a:ext>
            </a:extLst>
          </p:cNvPr>
          <p:cNvSpPr/>
          <p:nvPr/>
        </p:nvSpPr>
        <p:spPr>
          <a:xfrm>
            <a:off x="9876701" y="3367448"/>
            <a:ext cx="1401922"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125⁰</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7994402" y="4229137"/>
            <a:ext cx="146790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235⁰</a:t>
            </a:r>
          </a:p>
        </p:txBody>
      </p:sp>
      <p:sp>
        <p:nvSpPr>
          <p:cNvPr id="20" name="Speech Bubble: Rectangle 11">
            <a:extLst>
              <a:ext uri="{FF2B5EF4-FFF2-40B4-BE49-F238E27FC236}">
                <a16:creationId xmlns:a16="http://schemas.microsoft.com/office/drawing/2014/main" id="{754B2BB4-78FE-4590-829C-7D74AFB6860B}"/>
              </a:ext>
            </a:extLst>
          </p:cNvPr>
          <p:cNvSpPr/>
          <p:nvPr/>
        </p:nvSpPr>
        <p:spPr>
          <a:xfrm>
            <a:off x="472440" y="2025634"/>
            <a:ext cx="6126480" cy="1947786"/>
          </a:xfrm>
          <a:prstGeom prst="wedgeRectCallout">
            <a:avLst>
              <a:gd name="adj1" fmla="val 69378"/>
              <a:gd name="adj2" fmla="val -264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The missing angle is 235⁰. </a:t>
            </a:r>
          </a:p>
          <a:p>
            <a:pPr algn="ctr"/>
            <a:r>
              <a:rPr lang="en-GB" sz="3200" dirty="0">
                <a:solidFill>
                  <a:srgbClr val="002060"/>
                </a:solidFill>
              </a:rPr>
              <a:t>I can also check this using the inverse operation to add the two angles together. </a:t>
            </a:r>
          </a:p>
        </p:txBody>
      </p:sp>
      <p:cxnSp>
        <p:nvCxnSpPr>
          <p:cNvPr id="17" name="Straight Connector 16">
            <a:extLst>
              <a:ext uri="{FF2B5EF4-FFF2-40B4-BE49-F238E27FC236}">
                <a16:creationId xmlns:a16="http://schemas.microsoft.com/office/drawing/2014/main" id="{619C7A3A-C338-458B-950B-2ABAD70EB639}"/>
              </a:ext>
            </a:extLst>
          </p:cNvPr>
          <p:cNvCxnSpPr>
            <a:cxnSpLocks/>
          </p:cNvCxnSpPr>
          <p:nvPr/>
        </p:nvCxnSpPr>
        <p:spPr>
          <a:xfrm>
            <a:off x="9614712" y="2153288"/>
            <a:ext cx="0" cy="201169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9B5FE55-9556-435F-AA8E-0C903DCE45C1}"/>
              </a:ext>
            </a:extLst>
          </p:cNvPr>
          <p:cNvCxnSpPr>
            <a:cxnSpLocks/>
          </p:cNvCxnSpPr>
          <p:nvPr/>
        </p:nvCxnSpPr>
        <p:spPr>
          <a:xfrm>
            <a:off x="9614712" y="4133988"/>
            <a:ext cx="1417474" cy="141152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72677" y="4942364"/>
            <a:ext cx="6214688" cy="830997"/>
          </a:xfrm>
          <a:prstGeom prst="rect">
            <a:avLst/>
          </a:prstGeom>
        </p:spPr>
        <p:txBody>
          <a:bodyPr wrap="square">
            <a:spAutoFit/>
          </a:bodyPr>
          <a:lstStyle/>
          <a:p>
            <a:r>
              <a:rPr lang="en-GB" sz="4800" dirty="0">
                <a:solidFill>
                  <a:srgbClr val="002060"/>
                </a:solidFill>
              </a:rPr>
              <a:t>	235 + 125 = 360°</a:t>
            </a:r>
          </a:p>
        </p:txBody>
      </p:sp>
    </p:spTree>
    <p:extLst>
      <p:ext uri="{BB962C8B-B14F-4D97-AF65-F5344CB8AC3E}">
        <p14:creationId xmlns:p14="http://schemas.microsoft.com/office/powerpoint/2010/main" val="68542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836398" y="2298134"/>
            <a:ext cx="4238522" cy="402646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2060"/>
                </a:solidFill>
              </a:rPr>
              <a:t>Identify the missing angle.</a:t>
            </a:r>
          </a:p>
        </p:txBody>
      </p:sp>
      <p:sp>
        <p:nvSpPr>
          <p:cNvPr id="15" name="Oval 14"/>
          <p:cNvSpPr/>
          <p:nvPr/>
        </p:nvSpPr>
        <p:spPr>
          <a:xfrm>
            <a:off x="6741420" y="2137789"/>
            <a:ext cx="4009223" cy="39923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a:stCxn id="15" idx="0"/>
          </p:cNvCxnSpPr>
          <p:nvPr/>
        </p:nvCxnSpPr>
        <p:spPr>
          <a:xfrm flipH="1">
            <a:off x="8746031" y="2137789"/>
            <a:ext cx="1" cy="19961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V="1">
            <a:off x="8746031" y="3594440"/>
            <a:ext cx="2004611" cy="53954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Rounded Corners 2">
            <a:extLst>
              <a:ext uri="{FF2B5EF4-FFF2-40B4-BE49-F238E27FC236}">
                <a16:creationId xmlns:a16="http://schemas.microsoft.com/office/drawing/2014/main" id="{675A7142-34F1-4E54-A85B-FF703025B360}"/>
              </a:ext>
            </a:extLst>
          </p:cNvPr>
          <p:cNvSpPr/>
          <p:nvPr/>
        </p:nvSpPr>
        <p:spPr>
          <a:xfrm>
            <a:off x="9043879" y="2878468"/>
            <a:ext cx="82177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?⁰</a:t>
            </a:r>
          </a:p>
        </p:txBody>
      </p:sp>
      <p:sp>
        <p:nvSpPr>
          <p:cNvPr id="21" name="Rectangle: Rounded Corners 2">
            <a:extLst>
              <a:ext uri="{FF2B5EF4-FFF2-40B4-BE49-F238E27FC236}">
                <a16:creationId xmlns:a16="http://schemas.microsoft.com/office/drawing/2014/main" id="{675A7142-34F1-4E54-A85B-FF703025B360}"/>
              </a:ext>
            </a:extLst>
          </p:cNvPr>
          <p:cNvSpPr/>
          <p:nvPr/>
        </p:nvSpPr>
        <p:spPr>
          <a:xfrm>
            <a:off x="7125722" y="4229136"/>
            <a:ext cx="146790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280⁰</a:t>
            </a:r>
          </a:p>
        </p:txBody>
      </p:sp>
    </p:spTree>
    <p:extLst>
      <p:ext uri="{BB962C8B-B14F-4D97-AF65-F5344CB8AC3E}">
        <p14:creationId xmlns:p14="http://schemas.microsoft.com/office/powerpoint/2010/main" val="2242294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cxnSp>
        <p:nvCxnSpPr>
          <p:cNvPr id="6" name="Straight Connector 5"/>
          <p:cNvCxnSpPr>
            <a:stCxn id="7" idx="0"/>
          </p:cNvCxnSpPr>
          <p:nvPr/>
        </p:nvCxnSpPr>
        <p:spPr>
          <a:xfrm flipH="1">
            <a:off x="8441231" y="2042642"/>
            <a:ext cx="1" cy="19961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7" idx="6"/>
          </p:cNvCxnSpPr>
          <p:nvPr/>
        </p:nvCxnSpPr>
        <p:spPr>
          <a:xfrm>
            <a:off x="8441232" y="4038840"/>
            <a:ext cx="2004611"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Rounded Corners 2">
            <a:extLst>
              <a:ext uri="{FF2B5EF4-FFF2-40B4-BE49-F238E27FC236}">
                <a16:creationId xmlns:a16="http://schemas.microsoft.com/office/drawing/2014/main" id="{675A7142-34F1-4E54-A85B-FF703025B360}"/>
              </a:ext>
            </a:extLst>
          </p:cNvPr>
          <p:cNvSpPr/>
          <p:nvPr/>
        </p:nvSpPr>
        <p:spPr>
          <a:xfrm>
            <a:off x="8732679" y="2914314"/>
            <a:ext cx="899002"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90⁰</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6820922" y="4463517"/>
            <a:ext cx="146790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?⁰</a:t>
            </a:r>
          </a:p>
        </p:txBody>
      </p:sp>
      <p:cxnSp>
        <p:nvCxnSpPr>
          <p:cNvPr id="20" name="Straight Connector 19"/>
          <p:cNvCxnSpPr/>
          <p:nvPr/>
        </p:nvCxnSpPr>
        <p:spPr>
          <a:xfrm>
            <a:off x="8441234" y="4025328"/>
            <a:ext cx="1438843" cy="14872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6544115" y="3272300"/>
            <a:ext cx="1897118" cy="7530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Rounded Corners 2">
            <a:extLst>
              <a:ext uri="{FF2B5EF4-FFF2-40B4-BE49-F238E27FC236}">
                <a16:creationId xmlns:a16="http://schemas.microsoft.com/office/drawing/2014/main" id="{675A7142-34F1-4E54-A85B-FF703025B360}"/>
              </a:ext>
            </a:extLst>
          </p:cNvPr>
          <p:cNvSpPr/>
          <p:nvPr/>
        </p:nvSpPr>
        <p:spPr>
          <a:xfrm>
            <a:off x="7197310" y="2501996"/>
            <a:ext cx="897480"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70⁰</a:t>
            </a:r>
          </a:p>
        </p:txBody>
      </p:sp>
      <p:sp>
        <p:nvSpPr>
          <p:cNvPr id="24" name="Rectangle: Rounded Corners 2">
            <a:extLst>
              <a:ext uri="{FF2B5EF4-FFF2-40B4-BE49-F238E27FC236}">
                <a16:creationId xmlns:a16="http://schemas.microsoft.com/office/drawing/2014/main" id="{675A7142-34F1-4E54-A85B-FF703025B360}"/>
              </a:ext>
            </a:extLst>
          </p:cNvPr>
          <p:cNvSpPr/>
          <p:nvPr/>
        </p:nvSpPr>
        <p:spPr>
          <a:xfrm>
            <a:off x="9590063" y="4253320"/>
            <a:ext cx="902146"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50⁰</a:t>
            </a:r>
          </a:p>
        </p:txBody>
      </p:sp>
      <p:sp>
        <p:nvSpPr>
          <p:cNvPr id="25" name="Speech Bubble: Rectangle 11">
            <a:extLst>
              <a:ext uri="{FF2B5EF4-FFF2-40B4-BE49-F238E27FC236}">
                <a16:creationId xmlns:a16="http://schemas.microsoft.com/office/drawing/2014/main" id="{754B2BB4-78FE-4590-829C-7D74AFB6860B}"/>
              </a:ext>
            </a:extLst>
          </p:cNvPr>
          <p:cNvSpPr/>
          <p:nvPr/>
        </p:nvSpPr>
        <p:spPr>
          <a:xfrm>
            <a:off x="432306" y="3270241"/>
            <a:ext cx="5223803" cy="1699052"/>
          </a:xfrm>
          <a:prstGeom prst="wedgeRectCallout">
            <a:avLst>
              <a:gd name="adj1" fmla="val 69378"/>
              <a:gd name="adj2" fmla="val -264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know with this problem I have to identify the missing angle at the point.</a:t>
            </a:r>
          </a:p>
        </p:txBody>
      </p:sp>
    </p:spTree>
    <p:extLst>
      <p:ext uri="{BB962C8B-B14F-4D97-AF65-F5344CB8AC3E}">
        <p14:creationId xmlns:p14="http://schemas.microsoft.com/office/powerpoint/2010/main" val="257056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cxnSp>
        <p:nvCxnSpPr>
          <p:cNvPr id="6" name="Straight Connector 5"/>
          <p:cNvCxnSpPr>
            <a:stCxn id="7" idx="0"/>
          </p:cNvCxnSpPr>
          <p:nvPr/>
        </p:nvCxnSpPr>
        <p:spPr>
          <a:xfrm flipH="1">
            <a:off x="8441231" y="2042642"/>
            <a:ext cx="1" cy="19961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7" idx="6"/>
          </p:cNvCxnSpPr>
          <p:nvPr/>
        </p:nvCxnSpPr>
        <p:spPr>
          <a:xfrm>
            <a:off x="8441232" y="4038840"/>
            <a:ext cx="2004611"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Rounded Corners 2">
            <a:extLst>
              <a:ext uri="{FF2B5EF4-FFF2-40B4-BE49-F238E27FC236}">
                <a16:creationId xmlns:a16="http://schemas.microsoft.com/office/drawing/2014/main" id="{675A7142-34F1-4E54-A85B-FF703025B360}"/>
              </a:ext>
            </a:extLst>
          </p:cNvPr>
          <p:cNvSpPr/>
          <p:nvPr/>
        </p:nvSpPr>
        <p:spPr>
          <a:xfrm>
            <a:off x="8732679" y="2914314"/>
            <a:ext cx="899002"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90⁰</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6882788" y="4292607"/>
            <a:ext cx="146790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?⁰</a:t>
            </a:r>
          </a:p>
        </p:txBody>
      </p:sp>
      <p:cxnSp>
        <p:nvCxnSpPr>
          <p:cNvPr id="20" name="Straight Connector 19"/>
          <p:cNvCxnSpPr/>
          <p:nvPr/>
        </p:nvCxnSpPr>
        <p:spPr>
          <a:xfrm>
            <a:off x="8441234" y="4025328"/>
            <a:ext cx="1438843" cy="14872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6544115" y="3272300"/>
            <a:ext cx="1897118" cy="7530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Rounded Corners 2">
            <a:extLst>
              <a:ext uri="{FF2B5EF4-FFF2-40B4-BE49-F238E27FC236}">
                <a16:creationId xmlns:a16="http://schemas.microsoft.com/office/drawing/2014/main" id="{675A7142-34F1-4E54-A85B-FF703025B360}"/>
              </a:ext>
            </a:extLst>
          </p:cNvPr>
          <p:cNvSpPr/>
          <p:nvPr/>
        </p:nvSpPr>
        <p:spPr>
          <a:xfrm>
            <a:off x="7197310" y="2501996"/>
            <a:ext cx="897480"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70⁰</a:t>
            </a:r>
          </a:p>
        </p:txBody>
      </p:sp>
      <p:sp>
        <p:nvSpPr>
          <p:cNvPr id="24" name="Rectangle: Rounded Corners 2">
            <a:extLst>
              <a:ext uri="{FF2B5EF4-FFF2-40B4-BE49-F238E27FC236}">
                <a16:creationId xmlns:a16="http://schemas.microsoft.com/office/drawing/2014/main" id="{675A7142-34F1-4E54-A85B-FF703025B360}"/>
              </a:ext>
            </a:extLst>
          </p:cNvPr>
          <p:cNvSpPr/>
          <p:nvPr/>
        </p:nvSpPr>
        <p:spPr>
          <a:xfrm>
            <a:off x="9590063" y="4253320"/>
            <a:ext cx="902146"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50⁰</a:t>
            </a:r>
          </a:p>
        </p:txBody>
      </p:sp>
      <p:sp>
        <p:nvSpPr>
          <p:cNvPr id="25" name="Speech Bubble: Rectangle 11">
            <a:extLst>
              <a:ext uri="{FF2B5EF4-FFF2-40B4-BE49-F238E27FC236}">
                <a16:creationId xmlns:a16="http://schemas.microsoft.com/office/drawing/2014/main" id="{754B2BB4-78FE-4590-829C-7D74AFB6860B}"/>
              </a:ext>
            </a:extLst>
          </p:cNvPr>
          <p:cNvSpPr/>
          <p:nvPr/>
        </p:nvSpPr>
        <p:spPr>
          <a:xfrm>
            <a:off x="572677" y="1779615"/>
            <a:ext cx="5679984" cy="1492685"/>
          </a:xfrm>
          <a:prstGeom prst="wedgeRectCallout">
            <a:avLst>
              <a:gd name="adj1" fmla="val 59908"/>
              <a:gd name="adj2" fmla="val -3573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To work out the missing angle, I need to total the given angles then subtract this from 360⁰.</a:t>
            </a:r>
          </a:p>
        </p:txBody>
      </p:sp>
      <p:sp>
        <p:nvSpPr>
          <p:cNvPr id="17" name="Speech Bubble: Rectangle 11">
            <a:extLst>
              <a:ext uri="{FF2B5EF4-FFF2-40B4-BE49-F238E27FC236}">
                <a16:creationId xmlns:a16="http://schemas.microsoft.com/office/drawing/2014/main" id="{621AD2F3-EE09-4B7D-9A1A-EF8A34422F4A}"/>
              </a:ext>
            </a:extLst>
          </p:cNvPr>
          <p:cNvSpPr/>
          <p:nvPr/>
        </p:nvSpPr>
        <p:spPr>
          <a:xfrm>
            <a:off x="528922" y="3540095"/>
            <a:ext cx="5679979" cy="1218526"/>
          </a:xfrm>
          <a:prstGeom prst="wedgeRectCallout">
            <a:avLst>
              <a:gd name="adj1" fmla="val 62134"/>
              <a:gd name="adj2" fmla="val -4607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Which mental calculation strategies could you use?</a:t>
            </a:r>
          </a:p>
        </p:txBody>
      </p:sp>
      <p:sp>
        <p:nvSpPr>
          <p:cNvPr id="18" name="Rectangle 17">
            <a:extLst>
              <a:ext uri="{FF2B5EF4-FFF2-40B4-BE49-F238E27FC236}">
                <a16:creationId xmlns:a16="http://schemas.microsoft.com/office/drawing/2014/main" id="{22135283-3030-4906-9862-4B2A215BDF01}"/>
              </a:ext>
            </a:extLst>
          </p:cNvPr>
          <p:cNvSpPr/>
          <p:nvPr/>
        </p:nvSpPr>
        <p:spPr>
          <a:xfrm>
            <a:off x="-118688" y="5022995"/>
            <a:ext cx="6214688" cy="1569660"/>
          </a:xfrm>
          <a:prstGeom prst="rect">
            <a:avLst/>
          </a:prstGeom>
        </p:spPr>
        <p:txBody>
          <a:bodyPr wrap="square">
            <a:spAutoFit/>
          </a:bodyPr>
          <a:lstStyle/>
          <a:p>
            <a:pPr algn="ctr"/>
            <a:r>
              <a:rPr lang="en-GB" sz="4800" dirty="0">
                <a:solidFill>
                  <a:srgbClr val="002060"/>
                </a:solidFill>
              </a:rPr>
              <a:t>	70 + 90 + 50 = 210</a:t>
            </a:r>
          </a:p>
          <a:p>
            <a:pPr algn="ctr"/>
            <a:r>
              <a:rPr lang="en-GB" sz="4800" dirty="0">
                <a:solidFill>
                  <a:srgbClr val="002060"/>
                </a:solidFill>
              </a:rPr>
              <a:t> 360 – 210 = 150</a:t>
            </a:r>
          </a:p>
        </p:txBody>
      </p:sp>
    </p:spTree>
    <p:extLst>
      <p:ext uri="{BB962C8B-B14F-4D97-AF65-F5344CB8AC3E}">
        <p14:creationId xmlns:p14="http://schemas.microsoft.com/office/powerpoint/2010/main" val="5024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cxnSp>
        <p:nvCxnSpPr>
          <p:cNvPr id="6" name="Straight Connector 5"/>
          <p:cNvCxnSpPr>
            <a:stCxn id="7" idx="0"/>
          </p:cNvCxnSpPr>
          <p:nvPr/>
        </p:nvCxnSpPr>
        <p:spPr>
          <a:xfrm flipH="1">
            <a:off x="8441231" y="2042642"/>
            <a:ext cx="1" cy="19961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7" idx="6"/>
          </p:cNvCxnSpPr>
          <p:nvPr/>
        </p:nvCxnSpPr>
        <p:spPr>
          <a:xfrm>
            <a:off x="8441232" y="4038840"/>
            <a:ext cx="2004611"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Rounded Corners 2">
            <a:extLst>
              <a:ext uri="{FF2B5EF4-FFF2-40B4-BE49-F238E27FC236}">
                <a16:creationId xmlns:a16="http://schemas.microsoft.com/office/drawing/2014/main" id="{675A7142-34F1-4E54-A85B-FF703025B360}"/>
              </a:ext>
            </a:extLst>
          </p:cNvPr>
          <p:cNvSpPr/>
          <p:nvPr/>
        </p:nvSpPr>
        <p:spPr>
          <a:xfrm>
            <a:off x="8732679" y="2914314"/>
            <a:ext cx="899002"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90⁰</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6820922" y="4463517"/>
            <a:ext cx="146790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150⁰</a:t>
            </a:r>
          </a:p>
        </p:txBody>
      </p:sp>
      <p:sp>
        <p:nvSpPr>
          <p:cNvPr id="3" name="Rectangle 2"/>
          <p:cNvSpPr/>
          <p:nvPr/>
        </p:nvSpPr>
        <p:spPr>
          <a:xfrm>
            <a:off x="1603717" y="4025328"/>
            <a:ext cx="2301240" cy="830997"/>
          </a:xfrm>
          <a:prstGeom prst="rect">
            <a:avLst/>
          </a:prstGeom>
        </p:spPr>
        <p:txBody>
          <a:bodyPr wrap="square">
            <a:spAutoFit/>
          </a:bodyPr>
          <a:lstStyle/>
          <a:p>
            <a:r>
              <a:rPr lang="en-GB" sz="4800" dirty="0">
                <a:solidFill>
                  <a:srgbClr val="002060"/>
                </a:solidFill>
              </a:rPr>
              <a:t>	</a:t>
            </a:r>
          </a:p>
        </p:txBody>
      </p:sp>
      <p:cxnSp>
        <p:nvCxnSpPr>
          <p:cNvPr id="20" name="Straight Connector 19"/>
          <p:cNvCxnSpPr/>
          <p:nvPr/>
        </p:nvCxnSpPr>
        <p:spPr>
          <a:xfrm>
            <a:off x="8441234" y="4025328"/>
            <a:ext cx="1438843" cy="14872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6544115" y="3272300"/>
            <a:ext cx="1897118" cy="7530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Rounded Corners 2">
            <a:extLst>
              <a:ext uri="{FF2B5EF4-FFF2-40B4-BE49-F238E27FC236}">
                <a16:creationId xmlns:a16="http://schemas.microsoft.com/office/drawing/2014/main" id="{675A7142-34F1-4E54-A85B-FF703025B360}"/>
              </a:ext>
            </a:extLst>
          </p:cNvPr>
          <p:cNvSpPr/>
          <p:nvPr/>
        </p:nvSpPr>
        <p:spPr>
          <a:xfrm>
            <a:off x="7197310" y="2501996"/>
            <a:ext cx="897480"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70⁰</a:t>
            </a:r>
          </a:p>
        </p:txBody>
      </p:sp>
      <p:sp>
        <p:nvSpPr>
          <p:cNvPr id="24" name="Rectangle: Rounded Corners 2">
            <a:extLst>
              <a:ext uri="{FF2B5EF4-FFF2-40B4-BE49-F238E27FC236}">
                <a16:creationId xmlns:a16="http://schemas.microsoft.com/office/drawing/2014/main" id="{675A7142-34F1-4E54-A85B-FF703025B360}"/>
              </a:ext>
            </a:extLst>
          </p:cNvPr>
          <p:cNvSpPr/>
          <p:nvPr/>
        </p:nvSpPr>
        <p:spPr>
          <a:xfrm>
            <a:off x="9590063" y="4253320"/>
            <a:ext cx="902146"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50⁰</a:t>
            </a:r>
          </a:p>
        </p:txBody>
      </p:sp>
      <p:sp>
        <p:nvSpPr>
          <p:cNvPr id="25" name="Speech Bubble: Rectangle 11">
            <a:extLst>
              <a:ext uri="{FF2B5EF4-FFF2-40B4-BE49-F238E27FC236}">
                <a16:creationId xmlns:a16="http://schemas.microsoft.com/office/drawing/2014/main" id="{754B2BB4-78FE-4590-829C-7D74AFB6860B}"/>
              </a:ext>
            </a:extLst>
          </p:cNvPr>
          <p:cNvSpPr/>
          <p:nvPr/>
        </p:nvSpPr>
        <p:spPr>
          <a:xfrm>
            <a:off x="491197" y="2240280"/>
            <a:ext cx="5223803" cy="1452694"/>
          </a:xfrm>
          <a:prstGeom prst="wedgeRectCallout">
            <a:avLst>
              <a:gd name="adj1" fmla="val 69378"/>
              <a:gd name="adj2" fmla="val -264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This means the missing angle is 150⁰.</a:t>
            </a:r>
          </a:p>
        </p:txBody>
      </p:sp>
      <p:sp>
        <p:nvSpPr>
          <p:cNvPr id="17" name="Speech Bubble: Rectangle 11">
            <a:extLst>
              <a:ext uri="{FF2B5EF4-FFF2-40B4-BE49-F238E27FC236}">
                <a16:creationId xmlns:a16="http://schemas.microsoft.com/office/drawing/2014/main" id="{754B2BB4-78FE-4590-829C-7D74AFB6860B}"/>
              </a:ext>
            </a:extLst>
          </p:cNvPr>
          <p:cNvSpPr/>
          <p:nvPr/>
        </p:nvSpPr>
        <p:spPr>
          <a:xfrm>
            <a:off x="491196" y="4145723"/>
            <a:ext cx="5223803" cy="2085912"/>
          </a:xfrm>
          <a:prstGeom prst="wedgeRectCallout">
            <a:avLst>
              <a:gd name="adj1" fmla="val 66752"/>
              <a:gd name="adj2" fmla="val -42511"/>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can check my answer by adding all of the angles. </a:t>
            </a:r>
          </a:p>
          <a:p>
            <a:pPr algn="ctr"/>
            <a:r>
              <a:rPr lang="en-GB" sz="3200" dirty="0">
                <a:solidFill>
                  <a:srgbClr val="002060"/>
                </a:solidFill>
              </a:rPr>
              <a:t>They add up to 360⁰ in total, so I know I am correct.</a:t>
            </a:r>
          </a:p>
        </p:txBody>
      </p:sp>
    </p:spTree>
    <p:extLst>
      <p:ext uri="{BB962C8B-B14F-4D97-AF65-F5344CB8AC3E}">
        <p14:creationId xmlns:p14="http://schemas.microsoft.com/office/powerpoint/2010/main" val="279232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836398" y="2298134"/>
            <a:ext cx="4238522" cy="402646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2060"/>
                </a:solidFill>
              </a:rPr>
              <a:t>Identify the missing angle at the point.</a:t>
            </a:r>
          </a:p>
        </p:txBody>
      </p:sp>
      <p:cxnSp>
        <p:nvCxnSpPr>
          <p:cNvPr id="7" name="Straight Connector 6"/>
          <p:cNvCxnSpPr/>
          <p:nvPr/>
        </p:nvCxnSpPr>
        <p:spPr>
          <a:xfrm flipH="1">
            <a:off x="8629374" y="2257122"/>
            <a:ext cx="1" cy="19961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29375" y="4253320"/>
            <a:ext cx="2004611"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Rounded Corners 2">
            <a:extLst>
              <a:ext uri="{FF2B5EF4-FFF2-40B4-BE49-F238E27FC236}">
                <a16:creationId xmlns:a16="http://schemas.microsoft.com/office/drawing/2014/main" id="{675A7142-34F1-4E54-A85B-FF703025B360}"/>
              </a:ext>
            </a:extLst>
          </p:cNvPr>
          <p:cNvSpPr/>
          <p:nvPr/>
        </p:nvSpPr>
        <p:spPr>
          <a:xfrm>
            <a:off x="8920822" y="3128794"/>
            <a:ext cx="899002"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90⁰</a:t>
            </a:r>
          </a:p>
        </p:txBody>
      </p:sp>
      <p:sp>
        <p:nvSpPr>
          <p:cNvPr id="11" name="Rectangle: Rounded Corners 2">
            <a:extLst>
              <a:ext uri="{FF2B5EF4-FFF2-40B4-BE49-F238E27FC236}">
                <a16:creationId xmlns:a16="http://schemas.microsoft.com/office/drawing/2014/main" id="{675A7142-34F1-4E54-A85B-FF703025B360}"/>
              </a:ext>
            </a:extLst>
          </p:cNvPr>
          <p:cNvSpPr/>
          <p:nvPr/>
        </p:nvSpPr>
        <p:spPr>
          <a:xfrm>
            <a:off x="6966055" y="4075865"/>
            <a:ext cx="869072"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?⁰</a:t>
            </a:r>
          </a:p>
        </p:txBody>
      </p:sp>
      <p:cxnSp>
        <p:nvCxnSpPr>
          <p:cNvPr id="12" name="Straight Connector 11"/>
          <p:cNvCxnSpPr/>
          <p:nvPr/>
        </p:nvCxnSpPr>
        <p:spPr>
          <a:xfrm flipH="1">
            <a:off x="7909952" y="4239808"/>
            <a:ext cx="719425" cy="16100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7175997" y="3074462"/>
            <a:ext cx="1453379" cy="116534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Rounded Corners 2">
            <a:extLst>
              <a:ext uri="{FF2B5EF4-FFF2-40B4-BE49-F238E27FC236}">
                <a16:creationId xmlns:a16="http://schemas.microsoft.com/office/drawing/2014/main" id="{675A7142-34F1-4E54-A85B-FF703025B360}"/>
              </a:ext>
            </a:extLst>
          </p:cNvPr>
          <p:cNvSpPr/>
          <p:nvPr/>
        </p:nvSpPr>
        <p:spPr>
          <a:xfrm>
            <a:off x="7586171" y="2412821"/>
            <a:ext cx="897480"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60⁰</a:t>
            </a:r>
          </a:p>
        </p:txBody>
      </p:sp>
      <p:sp>
        <p:nvSpPr>
          <p:cNvPr id="16" name="Rectangle: Rounded Corners 2">
            <a:extLst>
              <a:ext uri="{FF2B5EF4-FFF2-40B4-BE49-F238E27FC236}">
                <a16:creationId xmlns:a16="http://schemas.microsoft.com/office/drawing/2014/main" id="{675A7142-34F1-4E54-A85B-FF703025B360}"/>
              </a:ext>
            </a:extLst>
          </p:cNvPr>
          <p:cNvSpPr/>
          <p:nvPr/>
        </p:nvSpPr>
        <p:spPr>
          <a:xfrm>
            <a:off x="8926788" y="4825786"/>
            <a:ext cx="1207812"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105⁰</a:t>
            </a:r>
          </a:p>
        </p:txBody>
      </p:sp>
    </p:spTree>
    <p:extLst>
      <p:ext uri="{BB962C8B-B14F-4D97-AF65-F5344CB8AC3E}">
        <p14:creationId xmlns:p14="http://schemas.microsoft.com/office/powerpoint/2010/main" val="348517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836398" y="2298134"/>
            <a:ext cx="4238522" cy="402646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2060"/>
                </a:solidFill>
              </a:rPr>
              <a:t>Identify the missing angle at the point.</a:t>
            </a:r>
          </a:p>
        </p:txBody>
      </p:sp>
      <p:sp>
        <p:nvSpPr>
          <p:cNvPr id="15" name="Oval 14"/>
          <p:cNvSpPr/>
          <p:nvPr/>
        </p:nvSpPr>
        <p:spPr>
          <a:xfrm>
            <a:off x="6741420" y="2137789"/>
            <a:ext cx="4009223" cy="39923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a:stCxn id="15" idx="0"/>
          </p:cNvCxnSpPr>
          <p:nvPr/>
        </p:nvCxnSpPr>
        <p:spPr>
          <a:xfrm flipH="1">
            <a:off x="8746031" y="2137789"/>
            <a:ext cx="1" cy="19961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746032" y="4133988"/>
            <a:ext cx="1327608" cy="141337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Rounded Corners 2">
            <a:extLst>
              <a:ext uri="{FF2B5EF4-FFF2-40B4-BE49-F238E27FC236}">
                <a16:creationId xmlns:a16="http://schemas.microsoft.com/office/drawing/2014/main" id="{675A7142-34F1-4E54-A85B-FF703025B360}"/>
              </a:ext>
            </a:extLst>
          </p:cNvPr>
          <p:cNvSpPr/>
          <p:nvPr/>
        </p:nvSpPr>
        <p:spPr>
          <a:xfrm>
            <a:off x="9043879" y="2878468"/>
            <a:ext cx="82177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?⁰</a:t>
            </a:r>
          </a:p>
        </p:txBody>
      </p:sp>
      <p:sp>
        <p:nvSpPr>
          <p:cNvPr id="21" name="Rectangle: Rounded Corners 2">
            <a:extLst>
              <a:ext uri="{FF2B5EF4-FFF2-40B4-BE49-F238E27FC236}">
                <a16:creationId xmlns:a16="http://schemas.microsoft.com/office/drawing/2014/main" id="{675A7142-34F1-4E54-A85B-FF703025B360}"/>
              </a:ext>
            </a:extLst>
          </p:cNvPr>
          <p:cNvSpPr/>
          <p:nvPr/>
        </p:nvSpPr>
        <p:spPr>
          <a:xfrm>
            <a:off x="7125722" y="4229136"/>
            <a:ext cx="146790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225⁰</a:t>
            </a:r>
          </a:p>
        </p:txBody>
      </p:sp>
    </p:spTree>
    <p:extLst>
      <p:ext uri="{BB962C8B-B14F-4D97-AF65-F5344CB8AC3E}">
        <p14:creationId xmlns:p14="http://schemas.microsoft.com/office/powerpoint/2010/main" val="23825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739997" y="1690687"/>
            <a:ext cx="10791722" cy="105251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Jamal is looking at a compass. What are the angles for the following (all going in a clockwise direction)?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016" y="3306695"/>
            <a:ext cx="2729646" cy="2799638"/>
          </a:xfrm>
          <a:prstGeom prst="rect">
            <a:avLst/>
          </a:prstGeom>
        </p:spPr>
      </p:pic>
      <p:sp>
        <p:nvSpPr>
          <p:cNvPr id="13" name="Rectangle: Rounded Corners 2">
            <a:extLst>
              <a:ext uri="{FF2B5EF4-FFF2-40B4-BE49-F238E27FC236}">
                <a16:creationId xmlns:a16="http://schemas.microsoft.com/office/drawing/2014/main" id="{675A7142-34F1-4E54-A85B-FF703025B360}"/>
              </a:ext>
            </a:extLst>
          </p:cNvPr>
          <p:cNvSpPr/>
          <p:nvPr/>
        </p:nvSpPr>
        <p:spPr>
          <a:xfrm>
            <a:off x="739997" y="3098217"/>
            <a:ext cx="6454533" cy="351244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AutoNum type="arabicParenR"/>
            </a:pPr>
            <a:r>
              <a:rPr lang="en-GB" sz="3600" dirty="0">
                <a:solidFill>
                  <a:srgbClr val="002060"/>
                </a:solidFill>
              </a:rPr>
              <a:t>North to South</a:t>
            </a:r>
          </a:p>
          <a:p>
            <a:pPr marL="514350" indent="-514350" algn="ctr">
              <a:buAutoNum type="arabicParenR"/>
            </a:pPr>
            <a:r>
              <a:rPr lang="en-GB" sz="3600" dirty="0">
                <a:solidFill>
                  <a:srgbClr val="002060"/>
                </a:solidFill>
              </a:rPr>
              <a:t>East to North</a:t>
            </a:r>
          </a:p>
          <a:p>
            <a:pPr marL="514350" indent="-514350" algn="ctr">
              <a:buAutoNum type="arabicParenR"/>
            </a:pPr>
            <a:r>
              <a:rPr lang="en-GB" sz="3600" dirty="0">
                <a:solidFill>
                  <a:srgbClr val="002060"/>
                </a:solidFill>
              </a:rPr>
              <a:t>West to North</a:t>
            </a:r>
          </a:p>
          <a:p>
            <a:pPr marL="514350" indent="-514350" algn="ctr">
              <a:buAutoNum type="arabicParenR"/>
            </a:pPr>
            <a:r>
              <a:rPr lang="en-GB" sz="3600" dirty="0">
                <a:solidFill>
                  <a:srgbClr val="002060"/>
                </a:solidFill>
              </a:rPr>
              <a:t>East to East</a:t>
            </a:r>
          </a:p>
          <a:p>
            <a:pPr marL="514350" indent="-514350" algn="ctr">
              <a:buAutoNum type="arabicParenR"/>
            </a:pPr>
            <a:r>
              <a:rPr lang="en-GB" sz="3600" dirty="0">
                <a:solidFill>
                  <a:srgbClr val="002060"/>
                </a:solidFill>
              </a:rPr>
              <a:t>North to South West</a:t>
            </a:r>
          </a:p>
        </p:txBody>
      </p:sp>
    </p:spTree>
    <p:extLst>
      <p:ext uri="{BB962C8B-B14F-4D97-AF65-F5344CB8AC3E}">
        <p14:creationId xmlns:p14="http://schemas.microsoft.com/office/powerpoint/2010/main" val="213191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918333" y="1771733"/>
            <a:ext cx="10393680" cy="120062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Jo says that the missing angles at both points are the same. Is she correct? Explain how you know.</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9" name="Rectangle: Rounded Corners 2">
            <a:extLst>
              <a:ext uri="{FF2B5EF4-FFF2-40B4-BE49-F238E27FC236}">
                <a16:creationId xmlns:a16="http://schemas.microsoft.com/office/drawing/2014/main" id="{675A7142-34F1-4E54-A85B-FF703025B360}"/>
              </a:ext>
            </a:extLst>
          </p:cNvPr>
          <p:cNvSpPr/>
          <p:nvPr/>
        </p:nvSpPr>
        <p:spPr>
          <a:xfrm>
            <a:off x="912969" y="4355086"/>
            <a:ext cx="879987"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A</a:t>
            </a:r>
          </a:p>
        </p:txBody>
      </p:sp>
      <p:sp>
        <p:nvSpPr>
          <p:cNvPr id="30" name="Rectangle: Rounded Corners 2">
            <a:extLst>
              <a:ext uri="{FF2B5EF4-FFF2-40B4-BE49-F238E27FC236}">
                <a16:creationId xmlns:a16="http://schemas.microsoft.com/office/drawing/2014/main" id="{675A7142-34F1-4E54-A85B-FF703025B360}"/>
              </a:ext>
            </a:extLst>
          </p:cNvPr>
          <p:cNvSpPr/>
          <p:nvPr/>
        </p:nvSpPr>
        <p:spPr>
          <a:xfrm>
            <a:off x="8831426" y="5949956"/>
            <a:ext cx="879987"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B</a:t>
            </a:r>
          </a:p>
        </p:txBody>
      </p:sp>
      <p:sp>
        <p:nvSpPr>
          <p:cNvPr id="18" name="Oval 17"/>
          <p:cNvSpPr/>
          <p:nvPr/>
        </p:nvSpPr>
        <p:spPr>
          <a:xfrm>
            <a:off x="7965179" y="3262404"/>
            <a:ext cx="2612483" cy="238525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a:cxnSpLocks/>
          </p:cNvCxnSpPr>
          <p:nvPr/>
        </p:nvCxnSpPr>
        <p:spPr>
          <a:xfrm>
            <a:off x="9271421" y="3277902"/>
            <a:ext cx="0" cy="11926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endCxn id="18" idx="3"/>
          </p:cNvCxnSpPr>
          <p:nvPr/>
        </p:nvCxnSpPr>
        <p:spPr>
          <a:xfrm flipH="1">
            <a:off x="8347768" y="4447601"/>
            <a:ext cx="923654" cy="8507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
            <a:extLst>
              <a:ext uri="{FF2B5EF4-FFF2-40B4-BE49-F238E27FC236}">
                <a16:creationId xmlns:a16="http://schemas.microsoft.com/office/drawing/2014/main" id="{675A7142-34F1-4E54-A85B-FF703025B360}"/>
              </a:ext>
            </a:extLst>
          </p:cNvPr>
          <p:cNvSpPr/>
          <p:nvPr/>
        </p:nvSpPr>
        <p:spPr>
          <a:xfrm>
            <a:off x="8307354" y="3922685"/>
            <a:ext cx="621891" cy="60078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?⁰</a:t>
            </a:r>
          </a:p>
        </p:txBody>
      </p:sp>
      <p:sp>
        <p:nvSpPr>
          <p:cNvPr id="22" name="Rectangle: Rounded Corners 2">
            <a:extLst>
              <a:ext uri="{FF2B5EF4-FFF2-40B4-BE49-F238E27FC236}">
                <a16:creationId xmlns:a16="http://schemas.microsoft.com/office/drawing/2014/main" id="{675A7142-34F1-4E54-A85B-FF703025B360}"/>
              </a:ext>
            </a:extLst>
          </p:cNvPr>
          <p:cNvSpPr/>
          <p:nvPr/>
        </p:nvSpPr>
        <p:spPr>
          <a:xfrm>
            <a:off x="9436548" y="4221001"/>
            <a:ext cx="1009295" cy="60493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230⁰</a:t>
            </a:r>
          </a:p>
        </p:txBody>
      </p:sp>
      <p:cxnSp>
        <p:nvCxnSpPr>
          <p:cNvPr id="35" name="Straight Connector 34"/>
          <p:cNvCxnSpPr/>
          <p:nvPr/>
        </p:nvCxnSpPr>
        <p:spPr>
          <a:xfrm flipH="1">
            <a:off x="4291039" y="3138018"/>
            <a:ext cx="1" cy="19961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91040" y="5134216"/>
            <a:ext cx="2004611"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Rounded Corners 2">
            <a:extLst>
              <a:ext uri="{FF2B5EF4-FFF2-40B4-BE49-F238E27FC236}">
                <a16:creationId xmlns:a16="http://schemas.microsoft.com/office/drawing/2014/main" id="{675A7142-34F1-4E54-A85B-FF703025B360}"/>
              </a:ext>
            </a:extLst>
          </p:cNvPr>
          <p:cNvSpPr/>
          <p:nvPr/>
        </p:nvSpPr>
        <p:spPr>
          <a:xfrm>
            <a:off x="4582487" y="4009690"/>
            <a:ext cx="899002"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90⁰</a:t>
            </a:r>
          </a:p>
        </p:txBody>
      </p:sp>
      <p:sp>
        <p:nvSpPr>
          <p:cNvPr id="42" name="Rectangle: Rounded Corners 2">
            <a:extLst>
              <a:ext uri="{FF2B5EF4-FFF2-40B4-BE49-F238E27FC236}">
                <a16:creationId xmlns:a16="http://schemas.microsoft.com/office/drawing/2014/main" id="{675A7142-34F1-4E54-A85B-FF703025B360}"/>
              </a:ext>
            </a:extLst>
          </p:cNvPr>
          <p:cNvSpPr/>
          <p:nvPr/>
        </p:nvSpPr>
        <p:spPr>
          <a:xfrm>
            <a:off x="2627720" y="4956761"/>
            <a:ext cx="869072"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?⁰</a:t>
            </a:r>
          </a:p>
        </p:txBody>
      </p:sp>
      <p:cxnSp>
        <p:nvCxnSpPr>
          <p:cNvPr id="43" name="Straight Connector 42"/>
          <p:cNvCxnSpPr/>
          <p:nvPr/>
        </p:nvCxnSpPr>
        <p:spPr>
          <a:xfrm flipH="1">
            <a:off x="3588268" y="5091726"/>
            <a:ext cx="719425" cy="16100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2903335" y="3900553"/>
            <a:ext cx="1387707" cy="122015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Rectangle: Rounded Corners 2">
            <a:extLst>
              <a:ext uri="{FF2B5EF4-FFF2-40B4-BE49-F238E27FC236}">
                <a16:creationId xmlns:a16="http://schemas.microsoft.com/office/drawing/2014/main" id="{675A7142-34F1-4E54-A85B-FF703025B360}"/>
              </a:ext>
            </a:extLst>
          </p:cNvPr>
          <p:cNvSpPr/>
          <p:nvPr/>
        </p:nvSpPr>
        <p:spPr>
          <a:xfrm>
            <a:off x="3247836" y="3293717"/>
            <a:ext cx="897480"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55⁰</a:t>
            </a:r>
          </a:p>
        </p:txBody>
      </p:sp>
      <p:sp>
        <p:nvSpPr>
          <p:cNvPr id="46" name="Rectangle: Rounded Corners 2">
            <a:extLst>
              <a:ext uri="{FF2B5EF4-FFF2-40B4-BE49-F238E27FC236}">
                <a16:creationId xmlns:a16="http://schemas.microsoft.com/office/drawing/2014/main" id="{675A7142-34F1-4E54-A85B-FF703025B360}"/>
              </a:ext>
            </a:extLst>
          </p:cNvPr>
          <p:cNvSpPr/>
          <p:nvPr/>
        </p:nvSpPr>
        <p:spPr>
          <a:xfrm>
            <a:off x="4518024" y="5405006"/>
            <a:ext cx="1030333"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105⁰</a:t>
            </a:r>
          </a:p>
        </p:txBody>
      </p:sp>
    </p:spTree>
    <p:extLst>
      <p:ext uri="{BB962C8B-B14F-4D97-AF65-F5344CB8AC3E}">
        <p14:creationId xmlns:p14="http://schemas.microsoft.com/office/powerpoint/2010/main" val="401772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500" dirty="0">
                <a:solidFill>
                  <a:srgbClr val="002060"/>
                </a:solidFill>
              </a:rPr>
              <a:t>Our Primary Edge attributes help us to become better learners and today is no exception. Before you start this activity, here are some ideas for how you will need your </a:t>
            </a:r>
            <a:r>
              <a:rPr lang="en-GB" sz="2500" u="sng" dirty="0">
                <a:solidFill>
                  <a:srgbClr val="002060"/>
                </a:solidFill>
              </a:rPr>
              <a:t>Raj Resilience</a:t>
            </a:r>
            <a:r>
              <a:rPr lang="en-GB" sz="2500" dirty="0">
                <a:solidFill>
                  <a:srgbClr val="002060"/>
                </a:solidFill>
              </a:rPr>
              <a:t> skills today: </a:t>
            </a:r>
          </a:p>
          <a:p>
            <a:pPr lvl="0"/>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Do not be put off by a difficult task.</a:t>
            </a:r>
          </a:p>
          <a:p>
            <a:pPr marL="342900" lvl="0" indent="-342900">
              <a:buFont typeface="Arial" panose="020B0604020202020204" pitchFamily="34" charset="0"/>
              <a:buChar char="•"/>
            </a:pPr>
            <a:r>
              <a:rPr lang="en-GB" sz="2500" dirty="0">
                <a:solidFill>
                  <a:srgbClr val="002060"/>
                </a:solidFill>
              </a:rPr>
              <a:t>Keep going – persevere.</a:t>
            </a:r>
          </a:p>
          <a:p>
            <a:pPr marL="342900" lvl="0" indent="-342900">
              <a:buFont typeface="Arial" panose="020B0604020202020204" pitchFamily="34" charset="0"/>
              <a:buChar char="•"/>
            </a:pPr>
            <a:r>
              <a:rPr lang="en-GB" sz="2500" dirty="0">
                <a:solidFill>
                  <a:srgbClr val="002060"/>
                </a:solidFill>
              </a:rPr>
              <a:t>Think about ways you can help yourself and others.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281343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3400" dirty="0">
              <a:solidFill>
                <a:prstClr val="black"/>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7037" y="2235548"/>
            <a:ext cx="1776148" cy="1753128"/>
          </a:xfrm>
          <a:prstGeom prst="rect">
            <a:avLst/>
          </a:prstGeom>
        </p:spPr>
      </p:pic>
      <p:sp>
        <p:nvSpPr>
          <p:cNvPr id="8" name="Rounded Rectangle 7"/>
          <p:cNvSpPr/>
          <p:nvPr/>
        </p:nvSpPr>
        <p:spPr>
          <a:xfrm>
            <a:off x="751702" y="4167998"/>
            <a:ext cx="1060046" cy="9470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2" name="TextBox 11"/>
          <p:cNvSpPr txBox="1"/>
          <p:nvPr/>
        </p:nvSpPr>
        <p:spPr>
          <a:xfrm>
            <a:off x="3042588" y="4104724"/>
            <a:ext cx="819807" cy="1015663"/>
          </a:xfrm>
          <a:prstGeom prst="rect">
            <a:avLst/>
          </a:prstGeom>
          <a:noFill/>
        </p:spPr>
        <p:txBody>
          <a:bodyPr wrap="square" rtlCol="0">
            <a:spAutoFit/>
          </a:bodyPr>
          <a:lstStyle/>
          <a:p>
            <a:pPr algn="ctr"/>
            <a:r>
              <a:rPr lang="en-GB" sz="6000" dirty="0">
                <a:solidFill>
                  <a:srgbClr val="002060"/>
                </a:solidFill>
              </a:rPr>
              <a:t>x</a:t>
            </a:r>
          </a:p>
        </p:txBody>
      </p:sp>
      <p:sp>
        <p:nvSpPr>
          <p:cNvPr id="13" name="TextBox 12"/>
          <p:cNvSpPr txBox="1"/>
          <p:nvPr/>
        </p:nvSpPr>
        <p:spPr>
          <a:xfrm>
            <a:off x="6090689" y="4187287"/>
            <a:ext cx="819807" cy="1015663"/>
          </a:xfrm>
          <a:prstGeom prst="rect">
            <a:avLst/>
          </a:prstGeom>
          <a:noFill/>
        </p:spPr>
        <p:txBody>
          <a:bodyPr wrap="square" rtlCol="0">
            <a:spAutoFit/>
          </a:bodyPr>
          <a:lstStyle/>
          <a:p>
            <a:pPr algn="ctr"/>
            <a:r>
              <a:rPr lang="en-GB" sz="6000" dirty="0">
                <a:solidFill>
                  <a:srgbClr val="002060"/>
                </a:solidFill>
              </a:rPr>
              <a:t>=</a:t>
            </a:r>
          </a:p>
        </p:txBody>
      </p:sp>
      <p:sp>
        <p:nvSpPr>
          <p:cNvPr id="15" name="TextBox 14"/>
          <p:cNvSpPr txBox="1"/>
          <p:nvPr/>
        </p:nvSpPr>
        <p:spPr>
          <a:xfrm>
            <a:off x="1018901" y="2235548"/>
            <a:ext cx="7216323" cy="1323439"/>
          </a:xfrm>
          <a:prstGeom prst="rect">
            <a:avLst/>
          </a:prstGeom>
          <a:noFill/>
        </p:spPr>
        <p:txBody>
          <a:bodyPr wrap="square" rtlCol="0">
            <a:spAutoFit/>
          </a:bodyPr>
          <a:lstStyle/>
          <a:p>
            <a:r>
              <a:rPr lang="en-GB" sz="4000" dirty="0">
                <a:solidFill>
                  <a:srgbClr val="002060"/>
                </a:solidFill>
              </a:rPr>
              <a:t>Use the numbers 3, 6, 8 and 5.</a:t>
            </a:r>
          </a:p>
          <a:p>
            <a:r>
              <a:rPr lang="en-GB" sz="4000" dirty="0">
                <a:solidFill>
                  <a:srgbClr val="002060"/>
                </a:solidFill>
              </a:rPr>
              <a:t>Make the total closest to 3,000.</a:t>
            </a:r>
          </a:p>
        </p:txBody>
      </p:sp>
      <p:sp>
        <p:nvSpPr>
          <p:cNvPr id="19" name="Rounded Rectangle 18"/>
          <p:cNvSpPr/>
          <p:nvPr/>
        </p:nvSpPr>
        <p:spPr>
          <a:xfrm>
            <a:off x="9196392" y="4216131"/>
            <a:ext cx="1060046" cy="9470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0" name="Rounded Rectangle 19"/>
          <p:cNvSpPr/>
          <p:nvPr/>
        </p:nvSpPr>
        <p:spPr>
          <a:xfrm>
            <a:off x="8050353" y="4220819"/>
            <a:ext cx="1060046" cy="9470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1" name="Rounded Rectangle 20"/>
          <p:cNvSpPr/>
          <p:nvPr/>
        </p:nvSpPr>
        <p:spPr>
          <a:xfrm>
            <a:off x="3831212" y="4193667"/>
            <a:ext cx="1060046" cy="9470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2" name="Rounded Rectangle 21"/>
          <p:cNvSpPr/>
          <p:nvPr/>
        </p:nvSpPr>
        <p:spPr>
          <a:xfrm>
            <a:off x="1935745" y="4193667"/>
            <a:ext cx="1060046" cy="9470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3" name="Rounded Rectangle 22"/>
          <p:cNvSpPr/>
          <p:nvPr/>
        </p:nvSpPr>
        <p:spPr>
          <a:xfrm>
            <a:off x="10353994" y="4203558"/>
            <a:ext cx="1060046" cy="9470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6" name="Rounded Rectangle 15"/>
          <p:cNvSpPr/>
          <p:nvPr/>
        </p:nvSpPr>
        <p:spPr>
          <a:xfrm>
            <a:off x="5061894" y="4187287"/>
            <a:ext cx="1060046" cy="9470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7" name="Rounded Rectangle 16"/>
          <p:cNvSpPr/>
          <p:nvPr/>
        </p:nvSpPr>
        <p:spPr>
          <a:xfrm>
            <a:off x="6925952" y="4193667"/>
            <a:ext cx="1060046" cy="9470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896554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identify</a:t>
            </a:r>
          </a:p>
          <a:p>
            <a:pPr lvl="0" algn="ctr"/>
            <a:r>
              <a:rPr lang="en-GB" sz="3600" dirty="0">
                <a:solidFill>
                  <a:srgbClr val="002060"/>
                </a:solidFill>
              </a:rPr>
              <a:t>whole</a:t>
            </a:r>
          </a:p>
          <a:p>
            <a:pPr lvl="0" algn="ctr"/>
            <a:r>
              <a:rPr lang="en-GB" sz="3600" dirty="0">
                <a:solidFill>
                  <a:srgbClr val="002060"/>
                </a:solidFill>
              </a:rPr>
              <a:t>point</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ALL PHASES</a:t>
            </a:r>
          </a:p>
        </p:txBody>
      </p:sp>
      <p:grpSp>
        <p:nvGrpSpPr>
          <p:cNvPr id="12" name="Group 11">
            <a:extLst>
              <a:ext uri="{FF2B5EF4-FFF2-40B4-BE49-F238E27FC236}">
                <a16:creationId xmlns:a16="http://schemas.microsoft.com/office/drawing/2014/main" id="{1B24DF2E-6318-4534-AD08-60C3079338E5}"/>
              </a:ext>
            </a:extLst>
          </p:cNvPr>
          <p:cNvGrpSpPr/>
          <p:nvPr/>
        </p:nvGrpSpPr>
        <p:grpSpPr>
          <a:xfrm>
            <a:off x="4171950" y="1919477"/>
            <a:ext cx="7445721" cy="4281133"/>
            <a:chOff x="2047733" y="835270"/>
            <a:chExt cx="8128000" cy="5880398"/>
          </a:xfrm>
        </p:grpSpPr>
        <p:sp>
          <p:nvSpPr>
            <p:cNvPr id="13" name="Hexagon 12">
              <a:extLst>
                <a:ext uri="{FF2B5EF4-FFF2-40B4-BE49-F238E27FC236}">
                  <a16:creationId xmlns:a16="http://schemas.microsoft.com/office/drawing/2014/main" id="{C6494316-A82E-475B-9B08-6E60A2F252F7}"/>
                </a:ext>
              </a:extLst>
            </p:cNvPr>
            <p:cNvSpPr/>
            <p:nvPr/>
          </p:nvSpPr>
          <p:spPr>
            <a:xfrm>
              <a:off x="2574783" y="835270"/>
              <a:ext cx="7000040" cy="5880398"/>
            </a:xfrm>
            <a:prstGeom prst="hexago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700" dirty="0"/>
            </a:p>
          </p:txBody>
        </p:sp>
        <p:graphicFrame>
          <p:nvGraphicFramePr>
            <p:cNvPr id="14" name="Diagram 13">
              <a:extLst>
                <a:ext uri="{FF2B5EF4-FFF2-40B4-BE49-F238E27FC236}">
                  <a16:creationId xmlns:a16="http://schemas.microsoft.com/office/drawing/2014/main" id="{2AD17131-0B37-4E04-9B03-4AD3CCDAC195}"/>
                </a:ext>
              </a:extLst>
            </p:cNvPr>
            <p:cNvGraphicFramePr/>
            <p:nvPr>
              <p:extLst>
                <p:ext uri="{D42A27DB-BD31-4B8C-83A1-F6EECF244321}">
                  <p14:modId xmlns:p14="http://schemas.microsoft.com/office/powerpoint/2010/main" val="1998638237"/>
                </p:ext>
              </p:extLst>
            </p:nvPr>
          </p:nvGraphicFramePr>
          <p:xfrm>
            <a:off x="2047733" y="1074208"/>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Tree>
    <p:extLst>
      <p:ext uri="{BB962C8B-B14F-4D97-AF65-F5344CB8AC3E}">
        <p14:creationId xmlns:p14="http://schemas.microsoft.com/office/powerpoint/2010/main" val="206943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906"/>
            <a:ext cx="12192000" cy="6867811"/>
          </a:xfrm>
          <a:prstGeom prst="rect">
            <a:avLst/>
          </a:prstGeom>
        </p:spPr>
      </p:pic>
    </p:spTree>
    <p:extLst>
      <p:ext uri="{BB962C8B-B14F-4D97-AF65-F5344CB8AC3E}">
        <p14:creationId xmlns:p14="http://schemas.microsoft.com/office/powerpoint/2010/main" val="42338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638278" y="2556524"/>
            <a:ext cx="4802402" cy="337755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002060"/>
                </a:solidFill>
              </a:rPr>
              <a:t>One </a:t>
            </a:r>
            <a:r>
              <a:rPr lang="en-GB" sz="5400" b="1" dirty="0">
                <a:solidFill>
                  <a:srgbClr val="002060"/>
                </a:solidFill>
              </a:rPr>
              <a:t>whole turn </a:t>
            </a:r>
            <a:r>
              <a:rPr lang="en-GB" sz="5400" dirty="0">
                <a:solidFill>
                  <a:srgbClr val="002060"/>
                </a:solidFill>
              </a:rPr>
              <a:t>is the same as </a:t>
            </a:r>
            <a:r>
              <a:rPr lang="en-GB" sz="5400" b="1" dirty="0">
                <a:solidFill>
                  <a:srgbClr val="002060"/>
                </a:solidFill>
              </a:rPr>
              <a:t>360⁰</a:t>
            </a:r>
            <a:r>
              <a:rPr lang="en-GB" sz="5400" dirty="0">
                <a:solidFill>
                  <a:srgbClr val="002060"/>
                </a:solidFill>
              </a:rPr>
              <a:t>.</a:t>
            </a:r>
          </a:p>
        </p:txBody>
      </p:sp>
      <p:sp>
        <p:nvSpPr>
          <p:cNvPr id="3" name="Oval 2"/>
          <p:cNvSpPr/>
          <p:nvPr/>
        </p:nvSpPr>
        <p:spPr>
          <a:xfrm>
            <a:off x="7590623" y="2974089"/>
            <a:ext cx="2407920" cy="237744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rved Down Arrow 5"/>
          <p:cNvSpPr/>
          <p:nvPr/>
        </p:nvSpPr>
        <p:spPr>
          <a:xfrm rot="5400000">
            <a:off x="7641582" y="3370904"/>
            <a:ext cx="4089079" cy="1783080"/>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urved Down Arrow 9"/>
          <p:cNvSpPr/>
          <p:nvPr/>
        </p:nvSpPr>
        <p:spPr>
          <a:xfrm rot="16200000">
            <a:off x="5776443" y="3162783"/>
            <a:ext cx="4089079" cy="1783080"/>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4650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516358" y="2230762"/>
            <a:ext cx="4787162" cy="41700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When </a:t>
            </a:r>
            <a:r>
              <a:rPr lang="en-GB" sz="3600" b="1" dirty="0">
                <a:solidFill>
                  <a:srgbClr val="002060"/>
                </a:solidFill>
              </a:rPr>
              <a:t>identifying an angle </a:t>
            </a:r>
            <a:r>
              <a:rPr lang="en-GB" sz="3600" dirty="0">
                <a:solidFill>
                  <a:srgbClr val="002060"/>
                </a:solidFill>
              </a:rPr>
              <a:t>at a point and one whole turn, I need to use my knowledge of a </a:t>
            </a:r>
            <a:r>
              <a:rPr lang="en-GB" sz="3600" b="1" dirty="0">
                <a:solidFill>
                  <a:srgbClr val="002060"/>
                </a:solidFill>
              </a:rPr>
              <a:t>whole turn being 360⁰</a:t>
            </a:r>
            <a:r>
              <a:rPr lang="en-GB" sz="3600" dirty="0">
                <a:solidFill>
                  <a:srgbClr val="002060"/>
                </a:solidFill>
              </a:rPr>
              <a:t>.</a:t>
            </a:r>
          </a:p>
        </p:txBody>
      </p:sp>
      <p:sp>
        <p:nvSpPr>
          <p:cNvPr id="7" name="Oval 6"/>
          <p:cNvSpPr/>
          <p:nvPr/>
        </p:nvSpPr>
        <p:spPr>
          <a:xfrm>
            <a:off x="6436620" y="2042642"/>
            <a:ext cx="4009223" cy="39923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2">
            <a:extLst>
              <a:ext uri="{FF2B5EF4-FFF2-40B4-BE49-F238E27FC236}">
                <a16:creationId xmlns:a16="http://schemas.microsoft.com/office/drawing/2014/main" id="{675A7142-34F1-4E54-A85B-FF703025B360}"/>
              </a:ext>
            </a:extLst>
          </p:cNvPr>
          <p:cNvSpPr/>
          <p:nvPr/>
        </p:nvSpPr>
        <p:spPr>
          <a:xfrm>
            <a:off x="8732678" y="2914314"/>
            <a:ext cx="114739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90⁰</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6973322" y="4038840"/>
            <a:ext cx="114739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?⁰</a:t>
            </a:r>
          </a:p>
        </p:txBody>
      </p:sp>
      <p:cxnSp>
        <p:nvCxnSpPr>
          <p:cNvPr id="11" name="Straight Connector 10">
            <a:extLst>
              <a:ext uri="{FF2B5EF4-FFF2-40B4-BE49-F238E27FC236}">
                <a16:creationId xmlns:a16="http://schemas.microsoft.com/office/drawing/2014/main" id="{4E42ECFC-547F-4CB0-B66B-BA3EE256CDCB}"/>
              </a:ext>
            </a:extLst>
          </p:cNvPr>
          <p:cNvCxnSpPr>
            <a:cxnSpLocks/>
          </p:cNvCxnSpPr>
          <p:nvPr/>
        </p:nvCxnSpPr>
        <p:spPr>
          <a:xfrm flipH="1">
            <a:off x="8441231" y="2089136"/>
            <a:ext cx="1" cy="19961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5E535E5-E0F5-4503-89AA-69110D7FAA79}"/>
              </a:ext>
            </a:extLst>
          </p:cNvPr>
          <p:cNvCxnSpPr>
            <a:cxnSpLocks/>
          </p:cNvCxnSpPr>
          <p:nvPr/>
        </p:nvCxnSpPr>
        <p:spPr>
          <a:xfrm flipV="1">
            <a:off x="8441232" y="4038841"/>
            <a:ext cx="2004611" cy="154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560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16510</TotalTime>
  <Words>1072</Words>
  <Application>Microsoft Office PowerPoint</Application>
  <PresentationFormat>Widescreen</PresentationFormat>
  <Paragraphs>147</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Teachers’ Notes</vt:lpstr>
      <vt:lpstr>Progress across amber – the 4-stage model</vt:lpstr>
      <vt:lpstr>LORIC task</vt:lpstr>
      <vt:lpstr>LORIC task</vt:lpstr>
      <vt:lpstr>Vocabulary activity</vt:lpstr>
      <vt:lpstr>PowerPoint Presentation</vt:lpstr>
      <vt:lpstr>Teach</vt:lpstr>
      <vt:lpstr>Teach</vt:lpstr>
      <vt:lpstr>Teach</vt:lpstr>
      <vt:lpstr>Model</vt:lpstr>
      <vt:lpstr>Model</vt:lpstr>
      <vt:lpstr>Apply</vt:lpstr>
      <vt:lpstr>Model</vt:lpstr>
      <vt:lpstr>Model</vt:lpstr>
      <vt:lpstr>Model</vt:lpstr>
      <vt:lpstr>Apply</vt:lpstr>
      <vt:lpstr>Apply</vt:lpstr>
      <vt:lpstr>Apply – Problem Solving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322</cp:revision>
  <dcterms:created xsi:type="dcterms:W3CDTF">2017-03-29T13:14:03Z</dcterms:created>
  <dcterms:modified xsi:type="dcterms:W3CDTF">2020-04-27T13:27:16Z</dcterms:modified>
</cp:coreProperties>
</file>