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314" r:id="rId3"/>
    <p:sldId id="274" r:id="rId4"/>
    <p:sldId id="477" r:id="rId5"/>
    <p:sldId id="478" r:id="rId6"/>
    <p:sldId id="387" r:id="rId7"/>
    <p:sldId id="388" r:id="rId8"/>
    <p:sldId id="436" r:id="rId9"/>
    <p:sldId id="479" r:id="rId10"/>
    <p:sldId id="465" r:id="rId11"/>
    <p:sldId id="469" r:id="rId12"/>
    <p:sldId id="480" r:id="rId13"/>
    <p:sldId id="471" r:id="rId14"/>
    <p:sldId id="481" r:id="rId15"/>
    <p:sldId id="483" r:id="rId16"/>
    <p:sldId id="484" r:id="rId17"/>
    <p:sldId id="473" r:id="rId18"/>
    <p:sldId id="482" r:id="rId19"/>
    <p:sldId id="475" r:id="rId20"/>
    <p:sldId id="476" r:id="rId21"/>
    <p:sldId id="467" r:id="rId22"/>
    <p:sldId id="39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ext uri="{19B8F6BF-5375-455C-9EA6-DF929625EA0E}">
        <p15:presenceInfo xmlns:p15="http://schemas.microsoft.com/office/powerpoint/2012/main" userId="49939650c274be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EDA"/>
    <a:srgbClr val="FFEBB3"/>
    <a:srgbClr val="FF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2E8BE2-F7D9-46EE-9AE7-793EBD7554FE}" v="25" dt="2020-02-02T18:47:25.1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47" autoAdjust="0"/>
    <p:restoredTop sz="85179" autoAdjust="0"/>
  </p:normalViewPr>
  <p:slideViewPr>
    <p:cSldViewPr snapToGrid="0" snapToObjects="1">
      <p:cViewPr varScale="1">
        <p:scale>
          <a:sx n="62" d="100"/>
          <a:sy n="62" d="100"/>
        </p:scale>
        <p:origin x="1152" y="60"/>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27/04/2020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3130038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462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2572095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3311227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541315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2143262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2914433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19</a:t>
            </a:fld>
            <a:endParaRPr lang="en-GB" dirty="0"/>
          </a:p>
        </p:txBody>
      </p:sp>
    </p:spTree>
    <p:extLst>
      <p:ext uri="{BB962C8B-B14F-4D97-AF65-F5344CB8AC3E}">
        <p14:creationId xmlns:p14="http://schemas.microsoft.com/office/powerpoint/2010/main" val="3494011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20</a:t>
            </a:fld>
            <a:endParaRPr lang="en-GB" dirty="0"/>
          </a:p>
        </p:txBody>
      </p:sp>
    </p:spTree>
    <p:extLst>
      <p:ext uri="{BB962C8B-B14F-4D97-AF65-F5344CB8AC3E}">
        <p14:creationId xmlns:p14="http://schemas.microsoft.com/office/powerpoint/2010/main" val="206828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21</a:t>
            </a:fld>
            <a:endParaRPr lang="en-GB" dirty="0"/>
          </a:p>
        </p:txBody>
      </p:sp>
    </p:spTree>
    <p:extLst>
      <p:ext uri="{BB962C8B-B14F-4D97-AF65-F5344CB8AC3E}">
        <p14:creationId xmlns:p14="http://schemas.microsoft.com/office/powerpoint/2010/main" val="160731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4</a:t>
            </a:fld>
            <a:endParaRPr lang="en-GB" dirty="0"/>
          </a:p>
        </p:txBody>
      </p:sp>
    </p:spTree>
    <p:extLst>
      <p:ext uri="{BB962C8B-B14F-4D97-AF65-F5344CB8AC3E}">
        <p14:creationId xmlns:p14="http://schemas.microsoft.com/office/powerpoint/2010/main" val="541184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22</a:t>
            </a:fld>
            <a:endParaRPr lang="en-GB" dirty="0"/>
          </a:p>
        </p:txBody>
      </p:sp>
    </p:spTree>
    <p:extLst>
      <p:ext uri="{BB962C8B-B14F-4D97-AF65-F5344CB8AC3E}">
        <p14:creationId xmlns:p14="http://schemas.microsoft.com/office/powerpoint/2010/main" val="703506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1048816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 this activity, pupils will be asked to reason about vocabulary. Teachers may wish to award points or rewards for ambitious choices or excellent explanations. Pupils should be encouraged to think creatively about how to ‘build the path’ between the two words. Perhaps this could be through spelling patterns, word meaning or association, words with the same roots or another pattern that they outline themselves. </a:t>
            </a:r>
          </a:p>
          <a:p>
            <a:pPr marL="0" indent="0">
              <a:buNone/>
            </a:pPr>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6</a:t>
            </a:fld>
            <a:endParaRPr lang="en-GB" dirty="0"/>
          </a:p>
        </p:txBody>
      </p:sp>
    </p:spTree>
    <p:extLst>
      <p:ext uri="{BB962C8B-B14F-4D97-AF65-F5344CB8AC3E}">
        <p14:creationId xmlns:p14="http://schemas.microsoft.com/office/powerpoint/2010/main" val="2960745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Knowledge Mats can be helpful to support learning. </a:t>
            </a:r>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2692028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3210749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3136222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3355986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2868515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tm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1527" y="1984223"/>
            <a:ext cx="9967652" cy="2054474"/>
          </a:xfrm>
        </p:spPr>
        <p:txBody>
          <a:bodyPr>
            <a:noAutofit/>
          </a:bodyPr>
          <a:lstStyle/>
          <a:p>
            <a:r>
              <a:rPr lang="en-GB" sz="4000" dirty="0">
                <a:solidFill>
                  <a:srgbClr val="002060"/>
                </a:solidFill>
              </a:rPr>
              <a:t>.</a:t>
            </a:r>
            <a:r>
              <a:rPr lang="en-GB" sz="4000" dirty="0">
                <a:solidFill>
                  <a:schemeClr val="tx2"/>
                </a:solidFill>
              </a:rPr>
              <a:t> </a:t>
            </a:r>
          </a:p>
          <a:p>
            <a:endParaRPr lang="en-GB" sz="4000" dirty="0">
              <a:solidFill>
                <a:schemeClr val="tx2"/>
              </a:solidFill>
            </a:endParaRPr>
          </a:p>
          <a:p>
            <a:endParaRPr lang="en-US" sz="4000" dirty="0">
              <a:solidFill>
                <a:schemeClr val="tx2"/>
              </a:solidFill>
            </a:endParaRPr>
          </a:p>
        </p:txBody>
      </p:sp>
      <p:sp>
        <p:nvSpPr>
          <p:cNvPr id="4" name="Text Box 4"/>
          <p:cNvSpPr txBox="1">
            <a:spLocks noChangeArrowheads="1"/>
          </p:cNvSpPr>
          <p:nvPr/>
        </p:nvSpPr>
        <p:spPr bwMode="auto">
          <a:xfrm>
            <a:off x="2933700" y="4856698"/>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a:t>PiXL Club Ltd endeavour to trace and contact copyright owners. If there are any inadvertent omissions or errors in the acknowledgements or usage, this is unintended and PiXL will remedy these on written notification.</a:t>
            </a:r>
          </a:p>
        </p:txBody>
      </p:sp>
      <p:sp>
        <p:nvSpPr>
          <p:cNvPr id="6" name="TextBox 5"/>
          <p:cNvSpPr txBox="1"/>
          <p:nvPr/>
        </p:nvSpPr>
        <p:spPr>
          <a:xfrm>
            <a:off x="4356847" y="4043446"/>
            <a:ext cx="3478306" cy="584775"/>
          </a:xfrm>
          <a:prstGeom prst="rect">
            <a:avLst/>
          </a:prstGeom>
          <a:noFill/>
        </p:spPr>
        <p:txBody>
          <a:bodyPr wrap="square" rtlCol="0">
            <a:spAutoFit/>
          </a:bodyPr>
          <a:lstStyle/>
          <a:p>
            <a:pPr algn="ctr"/>
            <a:r>
              <a:rPr lang="en-US" sz="1600" dirty="0"/>
              <a:t>Commissioned by The PiXL Club Ltd.</a:t>
            </a:r>
          </a:p>
          <a:p>
            <a:pPr algn="ctr"/>
            <a:r>
              <a:rPr lang="en-US" sz="1600" dirty="0"/>
              <a:t>January 2020</a:t>
            </a:r>
          </a:p>
        </p:txBody>
      </p:sp>
      <p:sp>
        <p:nvSpPr>
          <p:cNvPr id="7" name="TextBox 6"/>
          <p:cNvSpPr txBox="1"/>
          <p:nvPr/>
        </p:nvSpPr>
        <p:spPr>
          <a:xfrm>
            <a:off x="4213800" y="6301429"/>
            <a:ext cx="3783106" cy="338554"/>
          </a:xfrm>
          <a:prstGeom prst="rect">
            <a:avLst/>
          </a:prstGeom>
          <a:noFill/>
        </p:spPr>
        <p:txBody>
          <a:bodyPr wrap="square" rtlCol="0">
            <a:spAutoFit/>
          </a:bodyPr>
          <a:lstStyle/>
          <a:p>
            <a:r>
              <a:rPr lang="en-GB" sz="1600" dirty="0"/>
              <a:t>© Copyright The PiXL Club Limited, 2019</a:t>
            </a:r>
            <a:endParaRPr lang="en-US" sz="1600" dirty="0"/>
          </a:p>
        </p:txBody>
      </p:sp>
      <p:pic>
        <p:nvPicPr>
          <p:cNvPr id="8" name="Picture 7">
            <a:extLst>
              <a:ext uri="{FF2B5EF4-FFF2-40B4-BE49-F238E27FC236}">
                <a16:creationId xmlns:a16="http://schemas.microsoft.com/office/drawing/2014/main" id="{3F38CD9E-900A-46CB-9AE4-4E909240DE86}"/>
              </a:ext>
            </a:extLst>
          </p:cNvPr>
          <p:cNvPicPr/>
          <p:nvPr/>
        </p:nvPicPr>
        <p:blipFill>
          <a:blip r:embed="rId3">
            <a:extLst>
              <a:ext uri="{28A0092B-C50C-407E-A947-70E740481C1C}">
                <a14:useLocalDpi xmlns:a14="http://schemas.microsoft.com/office/drawing/2010/main" val="0"/>
              </a:ext>
            </a:extLst>
          </a:blip>
          <a:stretch>
            <a:fillRect/>
          </a:stretch>
        </p:blipFill>
        <p:spPr>
          <a:xfrm>
            <a:off x="600343" y="368526"/>
            <a:ext cx="1284605" cy="1410970"/>
          </a:xfrm>
          <a:prstGeom prst="rect">
            <a:avLst/>
          </a:prstGeom>
        </p:spPr>
      </p:pic>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 name="Rectangle 1">
            <a:extLst>
              <a:ext uri="{FF2B5EF4-FFF2-40B4-BE49-F238E27FC236}">
                <a16:creationId xmlns:a16="http://schemas.microsoft.com/office/drawing/2014/main" id="{7B99E886-8FA3-47AA-A500-478849FBC43B}"/>
              </a:ext>
            </a:extLst>
          </p:cNvPr>
          <p:cNvSpPr/>
          <p:nvPr/>
        </p:nvSpPr>
        <p:spPr>
          <a:xfrm>
            <a:off x="2085474" y="1984223"/>
            <a:ext cx="8712284" cy="17578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rgbClr val="002060"/>
                </a:solidFill>
              </a:rPr>
              <a:t>Y5 M6e Can identify angles at a point on  a straight line and half turn (180⁰)</a:t>
            </a:r>
            <a:endParaRPr lang="en-GB" sz="4000" dirty="0">
              <a:solidFill>
                <a:srgbClr val="002060"/>
              </a:solidFill>
            </a:endParaRPr>
          </a:p>
        </p:txBody>
      </p:sp>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cxnSp>
        <p:nvCxnSpPr>
          <p:cNvPr id="10" name="Straight Connector 9"/>
          <p:cNvCxnSpPr/>
          <p:nvPr/>
        </p:nvCxnSpPr>
        <p:spPr>
          <a:xfrm flipV="1">
            <a:off x="8114701" y="4344195"/>
            <a:ext cx="1571448" cy="123468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Rounded Corners 2">
            <a:extLst>
              <a:ext uri="{FF2B5EF4-FFF2-40B4-BE49-F238E27FC236}">
                <a16:creationId xmlns:a16="http://schemas.microsoft.com/office/drawing/2014/main" id="{675A7142-34F1-4E54-A85B-FF703025B360}"/>
              </a:ext>
            </a:extLst>
          </p:cNvPr>
          <p:cNvSpPr/>
          <p:nvPr/>
        </p:nvSpPr>
        <p:spPr>
          <a:xfrm>
            <a:off x="9560471" y="4641896"/>
            <a:ext cx="1147399"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45⁰</a:t>
            </a:r>
          </a:p>
        </p:txBody>
      </p:sp>
      <p:sp>
        <p:nvSpPr>
          <p:cNvPr id="15" name="Rectangle: Rounded Corners 2">
            <a:extLst>
              <a:ext uri="{FF2B5EF4-FFF2-40B4-BE49-F238E27FC236}">
                <a16:creationId xmlns:a16="http://schemas.microsoft.com/office/drawing/2014/main" id="{675A7142-34F1-4E54-A85B-FF703025B360}"/>
              </a:ext>
            </a:extLst>
          </p:cNvPr>
          <p:cNvSpPr/>
          <p:nvPr/>
        </p:nvSpPr>
        <p:spPr>
          <a:xfrm>
            <a:off x="6867393" y="4557646"/>
            <a:ext cx="1147399"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?⁰</a:t>
            </a:r>
          </a:p>
        </p:txBody>
      </p:sp>
      <p:cxnSp>
        <p:nvCxnSpPr>
          <p:cNvPr id="16" name="Straight Connector 15"/>
          <p:cNvCxnSpPr>
            <a:cxnSpLocks/>
          </p:cNvCxnSpPr>
          <p:nvPr/>
        </p:nvCxnSpPr>
        <p:spPr>
          <a:xfrm flipV="1">
            <a:off x="6071258" y="5546367"/>
            <a:ext cx="5658335" cy="21433"/>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D1D28678-63D1-4EFE-B404-EB1F825917EA}"/>
              </a:ext>
            </a:extLst>
          </p:cNvPr>
          <p:cNvGrpSpPr/>
          <p:nvPr/>
        </p:nvGrpSpPr>
        <p:grpSpPr>
          <a:xfrm>
            <a:off x="197883" y="2781982"/>
            <a:ext cx="5030741" cy="1421370"/>
            <a:chOff x="5612021" y="3545092"/>
            <a:chExt cx="5303677" cy="1306617"/>
          </a:xfrm>
        </p:grpSpPr>
        <p:sp>
          <p:nvSpPr>
            <p:cNvPr id="12" name="Curved Down Arrow 5">
              <a:extLst>
                <a:ext uri="{FF2B5EF4-FFF2-40B4-BE49-F238E27FC236}">
                  <a16:creationId xmlns:a16="http://schemas.microsoft.com/office/drawing/2014/main" id="{542D6CB1-3026-4D4F-BAD5-C5463A47B984}"/>
                </a:ext>
              </a:extLst>
            </p:cNvPr>
            <p:cNvSpPr/>
            <p:nvPr/>
          </p:nvSpPr>
          <p:spPr>
            <a:xfrm>
              <a:off x="6442396" y="3545092"/>
              <a:ext cx="3870254" cy="1306617"/>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Rectangle: Rounded Corners 2">
              <a:extLst>
                <a:ext uri="{FF2B5EF4-FFF2-40B4-BE49-F238E27FC236}">
                  <a16:creationId xmlns:a16="http://schemas.microsoft.com/office/drawing/2014/main" id="{E1ACEDBD-982B-49D1-A2F3-B6FA96BB738F}"/>
                </a:ext>
              </a:extLst>
            </p:cNvPr>
            <p:cNvSpPr/>
            <p:nvPr/>
          </p:nvSpPr>
          <p:spPr>
            <a:xfrm>
              <a:off x="7543219" y="3960336"/>
              <a:ext cx="1441279"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180⁰</a:t>
              </a:r>
            </a:p>
          </p:txBody>
        </p:sp>
        <p:cxnSp>
          <p:nvCxnSpPr>
            <p:cNvPr id="18" name="Straight Connector 17">
              <a:extLst>
                <a:ext uri="{FF2B5EF4-FFF2-40B4-BE49-F238E27FC236}">
                  <a16:creationId xmlns:a16="http://schemas.microsoft.com/office/drawing/2014/main" id="{E1DCABCF-0901-4606-AF5C-9248695790E1}"/>
                </a:ext>
              </a:extLst>
            </p:cNvPr>
            <p:cNvCxnSpPr>
              <a:cxnSpLocks/>
            </p:cNvCxnSpPr>
            <p:nvPr/>
          </p:nvCxnSpPr>
          <p:spPr>
            <a:xfrm>
              <a:off x="5612021" y="4851709"/>
              <a:ext cx="5303677"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9" name="Rectangle: Rounded Corners 2">
            <a:extLst>
              <a:ext uri="{FF2B5EF4-FFF2-40B4-BE49-F238E27FC236}">
                <a16:creationId xmlns:a16="http://schemas.microsoft.com/office/drawing/2014/main" id="{601CF1D8-1ED0-45F5-9039-EDD504551540}"/>
              </a:ext>
            </a:extLst>
          </p:cNvPr>
          <p:cNvSpPr/>
          <p:nvPr/>
        </p:nvSpPr>
        <p:spPr>
          <a:xfrm>
            <a:off x="6071258" y="2683861"/>
            <a:ext cx="5490559" cy="94262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060"/>
                </a:solidFill>
              </a:rPr>
              <a:t>Calculate</a:t>
            </a:r>
            <a:r>
              <a:rPr lang="en-GB" sz="3200" dirty="0">
                <a:solidFill>
                  <a:srgbClr val="002060"/>
                </a:solidFill>
              </a:rPr>
              <a:t> the missing angle.</a:t>
            </a:r>
          </a:p>
        </p:txBody>
      </p:sp>
    </p:spTree>
    <p:extLst>
      <p:ext uri="{BB962C8B-B14F-4D97-AF65-F5344CB8AC3E}">
        <p14:creationId xmlns:p14="http://schemas.microsoft.com/office/powerpoint/2010/main" val="1132560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7" name="Rectangle: Rounded Corners 2">
            <a:extLst>
              <a:ext uri="{FF2B5EF4-FFF2-40B4-BE49-F238E27FC236}">
                <a16:creationId xmlns:a16="http://schemas.microsoft.com/office/drawing/2014/main" id="{675A7142-34F1-4E54-A85B-FF703025B360}"/>
              </a:ext>
            </a:extLst>
          </p:cNvPr>
          <p:cNvSpPr/>
          <p:nvPr/>
        </p:nvSpPr>
        <p:spPr>
          <a:xfrm>
            <a:off x="876975" y="2094462"/>
            <a:ext cx="6475347" cy="154001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To work out the missing angle, I need to subtract 45⁰ from 180⁰:</a:t>
            </a:r>
          </a:p>
        </p:txBody>
      </p:sp>
      <p:cxnSp>
        <p:nvCxnSpPr>
          <p:cNvPr id="20" name="Straight Connector 19"/>
          <p:cNvCxnSpPr/>
          <p:nvPr/>
        </p:nvCxnSpPr>
        <p:spPr>
          <a:xfrm flipV="1">
            <a:off x="8383492" y="4480221"/>
            <a:ext cx="1571448" cy="123468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Rounded Corners 2">
            <a:extLst>
              <a:ext uri="{FF2B5EF4-FFF2-40B4-BE49-F238E27FC236}">
                <a16:creationId xmlns:a16="http://schemas.microsoft.com/office/drawing/2014/main" id="{675A7142-34F1-4E54-A85B-FF703025B360}"/>
              </a:ext>
            </a:extLst>
          </p:cNvPr>
          <p:cNvSpPr/>
          <p:nvPr/>
        </p:nvSpPr>
        <p:spPr>
          <a:xfrm>
            <a:off x="9742916" y="4908249"/>
            <a:ext cx="1147399"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45⁰</a:t>
            </a:r>
          </a:p>
        </p:txBody>
      </p:sp>
      <p:sp>
        <p:nvSpPr>
          <p:cNvPr id="22" name="Rectangle: Rounded Corners 2">
            <a:extLst>
              <a:ext uri="{FF2B5EF4-FFF2-40B4-BE49-F238E27FC236}">
                <a16:creationId xmlns:a16="http://schemas.microsoft.com/office/drawing/2014/main" id="{675A7142-34F1-4E54-A85B-FF703025B360}"/>
              </a:ext>
            </a:extLst>
          </p:cNvPr>
          <p:cNvSpPr/>
          <p:nvPr/>
        </p:nvSpPr>
        <p:spPr>
          <a:xfrm>
            <a:off x="7078228" y="4830562"/>
            <a:ext cx="1147399"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?⁰</a:t>
            </a:r>
          </a:p>
        </p:txBody>
      </p:sp>
      <p:cxnSp>
        <p:nvCxnSpPr>
          <p:cNvPr id="23" name="Straight Connector 22"/>
          <p:cNvCxnSpPr>
            <a:cxnSpLocks/>
          </p:cNvCxnSpPr>
          <p:nvPr/>
        </p:nvCxnSpPr>
        <p:spPr>
          <a:xfrm>
            <a:off x="5933879" y="5714902"/>
            <a:ext cx="532327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C3D55B5-87D6-412A-AA86-3C4CFA9A0E80}"/>
              </a:ext>
            </a:extLst>
          </p:cNvPr>
          <p:cNvSpPr/>
          <p:nvPr/>
        </p:nvSpPr>
        <p:spPr>
          <a:xfrm>
            <a:off x="992244" y="4571207"/>
            <a:ext cx="4121529" cy="12346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180 – 45 = 135° </a:t>
            </a:r>
          </a:p>
        </p:txBody>
      </p:sp>
    </p:spTree>
    <p:extLst>
      <p:ext uri="{BB962C8B-B14F-4D97-AF65-F5344CB8AC3E}">
        <p14:creationId xmlns:p14="http://schemas.microsoft.com/office/powerpoint/2010/main" val="135398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7" name="Rectangle: Rounded Corners 2">
            <a:extLst>
              <a:ext uri="{FF2B5EF4-FFF2-40B4-BE49-F238E27FC236}">
                <a16:creationId xmlns:a16="http://schemas.microsoft.com/office/drawing/2014/main" id="{675A7142-34F1-4E54-A85B-FF703025B360}"/>
              </a:ext>
            </a:extLst>
          </p:cNvPr>
          <p:cNvSpPr/>
          <p:nvPr/>
        </p:nvSpPr>
        <p:spPr>
          <a:xfrm>
            <a:off x="394437" y="1929128"/>
            <a:ext cx="7649180" cy="206369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This means I know the missing angle is 135⁰. I can check my working out by using the inverse operation to add the two angles together to check they total 180⁰.</a:t>
            </a:r>
          </a:p>
        </p:txBody>
      </p:sp>
      <p:cxnSp>
        <p:nvCxnSpPr>
          <p:cNvPr id="20" name="Straight Connector 19"/>
          <p:cNvCxnSpPr/>
          <p:nvPr/>
        </p:nvCxnSpPr>
        <p:spPr>
          <a:xfrm flipV="1">
            <a:off x="9366243" y="2804160"/>
            <a:ext cx="1571448" cy="123468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Rounded Corners 2">
            <a:extLst>
              <a:ext uri="{FF2B5EF4-FFF2-40B4-BE49-F238E27FC236}">
                <a16:creationId xmlns:a16="http://schemas.microsoft.com/office/drawing/2014/main" id="{675A7142-34F1-4E54-A85B-FF703025B360}"/>
              </a:ext>
            </a:extLst>
          </p:cNvPr>
          <p:cNvSpPr/>
          <p:nvPr/>
        </p:nvSpPr>
        <p:spPr>
          <a:xfrm>
            <a:off x="9520529" y="2230762"/>
            <a:ext cx="1147399"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45⁰</a:t>
            </a:r>
          </a:p>
        </p:txBody>
      </p:sp>
      <p:sp>
        <p:nvSpPr>
          <p:cNvPr id="22" name="Rectangle: Rounded Corners 2">
            <a:extLst>
              <a:ext uri="{FF2B5EF4-FFF2-40B4-BE49-F238E27FC236}">
                <a16:creationId xmlns:a16="http://schemas.microsoft.com/office/drawing/2014/main" id="{675A7142-34F1-4E54-A85B-FF703025B360}"/>
              </a:ext>
            </a:extLst>
          </p:cNvPr>
          <p:cNvSpPr/>
          <p:nvPr/>
        </p:nvSpPr>
        <p:spPr>
          <a:xfrm>
            <a:off x="9520528" y="4372157"/>
            <a:ext cx="1147399"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?⁰</a:t>
            </a:r>
          </a:p>
        </p:txBody>
      </p:sp>
      <p:cxnSp>
        <p:nvCxnSpPr>
          <p:cNvPr id="23" name="Straight Connector 22"/>
          <p:cNvCxnSpPr/>
          <p:nvPr/>
        </p:nvCxnSpPr>
        <p:spPr>
          <a:xfrm>
            <a:off x="9366243" y="1992622"/>
            <a:ext cx="0" cy="414479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956AA8D0-7CFD-4FC1-AE51-1C7A7ED56A13}"/>
              </a:ext>
            </a:extLst>
          </p:cNvPr>
          <p:cNvSpPr/>
          <p:nvPr/>
        </p:nvSpPr>
        <p:spPr>
          <a:xfrm>
            <a:off x="1449432" y="4616970"/>
            <a:ext cx="5261771" cy="12741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135 + 45 = 180°</a:t>
            </a:r>
          </a:p>
        </p:txBody>
      </p:sp>
    </p:spTree>
    <p:extLst>
      <p:ext uri="{BB962C8B-B14F-4D97-AF65-F5344CB8AC3E}">
        <p14:creationId xmlns:p14="http://schemas.microsoft.com/office/powerpoint/2010/main" val="427448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0" name="Speech Bubble: Rectangle 11">
            <a:extLst>
              <a:ext uri="{FF2B5EF4-FFF2-40B4-BE49-F238E27FC236}">
                <a16:creationId xmlns:a16="http://schemas.microsoft.com/office/drawing/2014/main" id="{754B2BB4-78FE-4590-829C-7D74AFB6860B}"/>
              </a:ext>
            </a:extLst>
          </p:cNvPr>
          <p:cNvSpPr/>
          <p:nvPr/>
        </p:nvSpPr>
        <p:spPr>
          <a:xfrm>
            <a:off x="472440" y="2025635"/>
            <a:ext cx="6126480" cy="1443504"/>
          </a:xfrm>
          <a:prstGeom prst="wedgeRectCallout">
            <a:avLst>
              <a:gd name="adj1" fmla="val 69378"/>
              <a:gd name="adj2" fmla="val -2646"/>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3200" dirty="0">
                <a:solidFill>
                  <a:srgbClr val="002060"/>
                </a:solidFill>
              </a:rPr>
              <a:t>I know that one angle is 110⁰ so I can subtract this from 180⁰ to identify the angle on the line. </a:t>
            </a:r>
          </a:p>
        </p:txBody>
      </p:sp>
      <p:cxnSp>
        <p:nvCxnSpPr>
          <p:cNvPr id="23" name="Straight Connector 22"/>
          <p:cNvCxnSpPr/>
          <p:nvPr/>
        </p:nvCxnSpPr>
        <p:spPr>
          <a:xfrm flipV="1">
            <a:off x="9249816" y="3719282"/>
            <a:ext cx="1196027" cy="179329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Rounded Corners 2">
            <a:extLst>
              <a:ext uri="{FF2B5EF4-FFF2-40B4-BE49-F238E27FC236}">
                <a16:creationId xmlns:a16="http://schemas.microsoft.com/office/drawing/2014/main" id="{675A7142-34F1-4E54-A85B-FF703025B360}"/>
              </a:ext>
            </a:extLst>
          </p:cNvPr>
          <p:cNvSpPr/>
          <p:nvPr/>
        </p:nvSpPr>
        <p:spPr>
          <a:xfrm>
            <a:off x="7604760" y="4388626"/>
            <a:ext cx="1330437"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110⁰</a:t>
            </a:r>
          </a:p>
        </p:txBody>
      </p:sp>
      <p:sp>
        <p:nvSpPr>
          <p:cNvPr id="25" name="Rectangle: Rounded Corners 2">
            <a:extLst>
              <a:ext uri="{FF2B5EF4-FFF2-40B4-BE49-F238E27FC236}">
                <a16:creationId xmlns:a16="http://schemas.microsoft.com/office/drawing/2014/main" id="{675A7142-34F1-4E54-A85B-FF703025B360}"/>
              </a:ext>
            </a:extLst>
          </p:cNvPr>
          <p:cNvSpPr/>
          <p:nvPr/>
        </p:nvSpPr>
        <p:spPr>
          <a:xfrm>
            <a:off x="10158857" y="4579318"/>
            <a:ext cx="1147399"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?⁰</a:t>
            </a:r>
          </a:p>
        </p:txBody>
      </p:sp>
      <p:cxnSp>
        <p:nvCxnSpPr>
          <p:cNvPr id="26" name="Straight Connector 25"/>
          <p:cNvCxnSpPr/>
          <p:nvPr/>
        </p:nvCxnSpPr>
        <p:spPr>
          <a:xfrm>
            <a:off x="6962952" y="5512578"/>
            <a:ext cx="457372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20CFF19-738A-470D-AA41-0E03297E4026}"/>
              </a:ext>
            </a:extLst>
          </p:cNvPr>
          <p:cNvSpPr/>
          <p:nvPr/>
        </p:nvSpPr>
        <p:spPr>
          <a:xfrm>
            <a:off x="1197332" y="4514087"/>
            <a:ext cx="5261771" cy="12741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180 – 110 = 90°</a:t>
            </a:r>
          </a:p>
        </p:txBody>
      </p:sp>
    </p:spTree>
    <p:extLst>
      <p:ext uri="{BB962C8B-B14F-4D97-AF65-F5344CB8AC3E}">
        <p14:creationId xmlns:p14="http://schemas.microsoft.com/office/powerpoint/2010/main" val="101291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cxnSp>
        <p:nvCxnSpPr>
          <p:cNvPr id="23" name="Straight Connector 22"/>
          <p:cNvCxnSpPr/>
          <p:nvPr/>
        </p:nvCxnSpPr>
        <p:spPr>
          <a:xfrm flipV="1">
            <a:off x="9249816" y="3719282"/>
            <a:ext cx="1196027" cy="179329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Rounded Corners 2">
            <a:extLst>
              <a:ext uri="{FF2B5EF4-FFF2-40B4-BE49-F238E27FC236}">
                <a16:creationId xmlns:a16="http://schemas.microsoft.com/office/drawing/2014/main" id="{675A7142-34F1-4E54-A85B-FF703025B360}"/>
              </a:ext>
            </a:extLst>
          </p:cNvPr>
          <p:cNvSpPr/>
          <p:nvPr/>
        </p:nvSpPr>
        <p:spPr>
          <a:xfrm>
            <a:off x="7604760" y="4388626"/>
            <a:ext cx="1330437"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110⁰</a:t>
            </a:r>
          </a:p>
        </p:txBody>
      </p:sp>
      <p:sp>
        <p:nvSpPr>
          <p:cNvPr id="25" name="Rectangle: Rounded Corners 2">
            <a:extLst>
              <a:ext uri="{FF2B5EF4-FFF2-40B4-BE49-F238E27FC236}">
                <a16:creationId xmlns:a16="http://schemas.microsoft.com/office/drawing/2014/main" id="{675A7142-34F1-4E54-A85B-FF703025B360}"/>
              </a:ext>
            </a:extLst>
          </p:cNvPr>
          <p:cNvSpPr/>
          <p:nvPr/>
        </p:nvSpPr>
        <p:spPr>
          <a:xfrm>
            <a:off x="10445843" y="4655309"/>
            <a:ext cx="1147399"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?⁰</a:t>
            </a:r>
          </a:p>
        </p:txBody>
      </p:sp>
      <p:cxnSp>
        <p:nvCxnSpPr>
          <p:cNvPr id="26" name="Straight Connector 25"/>
          <p:cNvCxnSpPr/>
          <p:nvPr/>
        </p:nvCxnSpPr>
        <p:spPr>
          <a:xfrm>
            <a:off x="6962952" y="5512578"/>
            <a:ext cx="4573728"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Speech Bubble: Rectangle 11">
            <a:extLst>
              <a:ext uri="{FF2B5EF4-FFF2-40B4-BE49-F238E27FC236}">
                <a16:creationId xmlns:a16="http://schemas.microsoft.com/office/drawing/2014/main" id="{754B2BB4-78FE-4590-829C-7D74AFB6860B}"/>
              </a:ext>
            </a:extLst>
          </p:cNvPr>
          <p:cNvSpPr/>
          <p:nvPr/>
        </p:nvSpPr>
        <p:spPr>
          <a:xfrm>
            <a:off x="472440" y="2025634"/>
            <a:ext cx="7879080" cy="1693648"/>
          </a:xfrm>
          <a:prstGeom prst="wedgeRectCallout">
            <a:avLst>
              <a:gd name="adj1" fmla="val 65316"/>
              <a:gd name="adj2" fmla="val 55843"/>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3200" dirty="0">
                <a:solidFill>
                  <a:srgbClr val="002060"/>
                </a:solidFill>
              </a:rPr>
              <a:t>The missing angle is 70⁰. I can also check this by using the inverse operation to add the two angles together and check they total 180⁰. </a:t>
            </a:r>
          </a:p>
        </p:txBody>
      </p:sp>
      <p:sp>
        <p:nvSpPr>
          <p:cNvPr id="18" name="Rectangle 17">
            <a:extLst>
              <a:ext uri="{FF2B5EF4-FFF2-40B4-BE49-F238E27FC236}">
                <a16:creationId xmlns:a16="http://schemas.microsoft.com/office/drawing/2014/main" id="{A7BA5607-0971-48AC-B9DC-2593E7FDF229}"/>
              </a:ext>
            </a:extLst>
          </p:cNvPr>
          <p:cNvSpPr/>
          <p:nvPr/>
        </p:nvSpPr>
        <p:spPr>
          <a:xfrm>
            <a:off x="1197332" y="4514087"/>
            <a:ext cx="5261771" cy="12741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70 + 110 = 180°</a:t>
            </a:r>
          </a:p>
        </p:txBody>
      </p:sp>
    </p:spTree>
    <p:extLst>
      <p:ext uri="{BB962C8B-B14F-4D97-AF65-F5344CB8AC3E}">
        <p14:creationId xmlns:p14="http://schemas.microsoft.com/office/powerpoint/2010/main" val="156753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7" name="Rectangle: Rounded Corners 2">
            <a:extLst>
              <a:ext uri="{FF2B5EF4-FFF2-40B4-BE49-F238E27FC236}">
                <a16:creationId xmlns:a16="http://schemas.microsoft.com/office/drawing/2014/main" id="{675A7142-34F1-4E54-A85B-FF703025B360}"/>
              </a:ext>
            </a:extLst>
          </p:cNvPr>
          <p:cNvSpPr/>
          <p:nvPr/>
        </p:nvSpPr>
        <p:spPr>
          <a:xfrm>
            <a:off x="773254" y="2708037"/>
            <a:ext cx="4712691" cy="277836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rgbClr val="002060"/>
                </a:solidFill>
              </a:rPr>
              <a:t>Identify the missing angle.</a:t>
            </a:r>
          </a:p>
        </p:txBody>
      </p:sp>
      <p:sp>
        <p:nvSpPr>
          <p:cNvPr id="25" name="Rectangle: Rounded Corners 2">
            <a:extLst>
              <a:ext uri="{FF2B5EF4-FFF2-40B4-BE49-F238E27FC236}">
                <a16:creationId xmlns:a16="http://schemas.microsoft.com/office/drawing/2014/main" id="{675A7142-34F1-4E54-A85B-FF703025B360}"/>
              </a:ext>
            </a:extLst>
          </p:cNvPr>
          <p:cNvSpPr/>
          <p:nvPr/>
        </p:nvSpPr>
        <p:spPr>
          <a:xfrm>
            <a:off x="9658382" y="3695595"/>
            <a:ext cx="780847"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?⁰</a:t>
            </a:r>
          </a:p>
        </p:txBody>
      </p:sp>
      <p:cxnSp>
        <p:nvCxnSpPr>
          <p:cNvPr id="27" name="Straight Connector 26"/>
          <p:cNvCxnSpPr>
            <a:cxnSpLocks/>
          </p:cNvCxnSpPr>
          <p:nvPr/>
        </p:nvCxnSpPr>
        <p:spPr>
          <a:xfrm flipH="1" flipV="1">
            <a:off x="7433035" y="3322320"/>
            <a:ext cx="1658013" cy="154306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Rectangle: Rounded Corners 2">
            <a:extLst>
              <a:ext uri="{FF2B5EF4-FFF2-40B4-BE49-F238E27FC236}">
                <a16:creationId xmlns:a16="http://schemas.microsoft.com/office/drawing/2014/main" id="{675A7142-34F1-4E54-A85B-FF703025B360}"/>
              </a:ext>
            </a:extLst>
          </p:cNvPr>
          <p:cNvSpPr/>
          <p:nvPr/>
        </p:nvSpPr>
        <p:spPr>
          <a:xfrm>
            <a:off x="6865701" y="3922504"/>
            <a:ext cx="902146"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65⁰</a:t>
            </a:r>
          </a:p>
        </p:txBody>
      </p:sp>
      <p:cxnSp>
        <p:nvCxnSpPr>
          <p:cNvPr id="16" name="Straight Connector 15"/>
          <p:cNvCxnSpPr/>
          <p:nvPr/>
        </p:nvCxnSpPr>
        <p:spPr>
          <a:xfrm>
            <a:off x="6642912" y="4865388"/>
            <a:ext cx="4573728"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0227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7" name="Rectangle: Rounded Corners 2">
            <a:extLst>
              <a:ext uri="{FF2B5EF4-FFF2-40B4-BE49-F238E27FC236}">
                <a16:creationId xmlns:a16="http://schemas.microsoft.com/office/drawing/2014/main" id="{675A7142-34F1-4E54-A85B-FF703025B360}"/>
              </a:ext>
            </a:extLst>
          </p:cNvPr>
          <p:cNvSpPr/>
          <p:nvPr/>
        </p:nvSpPr>
        <p:spPr>
          <a:xfrm>
            <a:off x="938462" y="3156271"/>
            <a:ext cx="4813064" cy="236845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rgbClr val="002060"/>
                </a:solidFill>
              </a:rPr>
              <a:t>Identify the missing angle.</a:t>
            </a:r>
          </a:p>
        </p:txBody>
      </p:sp>
      <p:sp>
        <p:nvSpPr>
          <p:cNvPr id="25" name="Rectangle: Rounded Corners 2">
            <a:extLst>
              <a:ext uri="{FF2B5EF4-FFF2-40B4-BE49-F238E27FC236}">
                <a16:creationId xmlns:a16="http://schemas.microsoft.com/office/drawing/2014/main" id="{675A7142-34F1-4E54-A85B-FF703025B360}"/>
              </a:ext>
            </a:extLst>
          </p:cNvPr>
          <p:cNvSpPr/>
          <p:nvPr/>
        </p:nvSpPr>
        <p:spPr>
          <a:xfrm>
            <a:off x="7839684" y="3776927"/>
            <a:ext cx="780847"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?⁰</a:t>
            </a:r>
          </a:p>
        </p:txBody>
      </p:sp>
      <p:cxnSp>
        <p:nvCxnSpPr>
          <p:cNvPr id="27" name="Straight Connector 26"/>
          <p:cNvCxnSpPr>
            <a:cxnSpLocks/>
          </p:cNvCxnSpPr>
          <p:nvPr/>
        </p:nvCxnSpPr>
        <p:spPr>
          <a:xfrm flipV="1">
            <a:off x="9091049" y="2956560"/>
            <a:ext cx="662551" cy="190882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Rectangle: Rounded Corners 2">
            <a:extLst>
              <a:ext uri="{FF2B5EF4-FFF2-40B4-BE49-F238E27FC236}">
                <a16:creationId xmlns:a16="http://schemas.microsoft.com/office/drawing/2014/main" id="{675A7142-34F1-4E54-A85B-FF703025B360}"/>
              </a:ext>
            </a:extLst>
          </p:cNvPr>
          <p:cNvSpPr/>
          <p:nvPr/>
        </p:nvSpPr>
        <p:spPr>
          <a:xfrm>
            <a:off x="9966641" y="3776928"/>
            <a:ext cx="902146"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72⁰</a:t>
            </a:r>
          </a:p>
        </p:txBody>
      </p:sp>
      <p:cxnSp>
        <p:nvCxnSpPr>
          <p:cNvPr id="16" name="Straight Connector 15"/>
          <p:cNvCxnSpPr/>
          <p:nvPr/>
        </p:nvCxnSpPr>
        <p:spPr>
          <a:xfrm>
            <a:off x="6642912" y="4865388"/>
            <a:ext cx="4573728"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4517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cxnSp>
        <p:nvCxnSpPr>
          <p:cNvPr id="6" name="Straight Connector 5"/>
          <p:cNvCxnSpPr/>
          <p:nvPr/>
        </p:nvCxnSpPr>
        <p:spPr>
          <a:xfrm flipH="1">
            <a:off x="8546024" y="1894069"/>
            <a:ext cx="1" cy="199619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546025" y="3890267"/>
            <a:ext cx="2004611" cy="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Rounded Corners 2">
            <a:extLst>
              <a:ext uri="{FF2B5EF4-FFF2-40B4-BE49-F238E27FC236}">
                <a16:creationId xmlns:a16="http://schemas.microsoft.com/office/drawing/2014/main" id="{675A7142-34F1-4E54-A85B-FF703025B360}"/>
              </a:ext>
            </a:extLst>
          </p:cNvPr>
          <p:cNvSpPr/>
          <p:nvPr/>
        </p:nvSpPr>
        <p:spPr>
          <a:xfrm>
            <a:off x="8837472" y="2765741"/>
            <a:ext cx="899002"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90⁰</a:t>
            </a:r>
          </a:p>
        </p:txBody>
      </p:sp>
      <p:sp>
        <p:nvSpPr>
          <p:cNvPr id="15" name="Rectangle: Rounded Corners 2">
            <a:extLst>
              <a:ext uri="{FF2B5EF4-FFF2-40B4-BE49-F238E27FC236}">
                <a16:creationId xmlns:a16="http://schemas.microsoft.com/office/drawing/2014/main" id="{675A7142-34F1-4E54-A85B-FF703025B360}"/>
              </a:ext>
            </a:extLst>
          </p:cNvPr>
          <p:cNvSpPr/>
          <p:nvPr/>
        </p:nvSpPr>
        <p:spPr>
          <a:xfrm>
            <a:off x="8719485" y="5663917"/>
            <a:ext cx="780847"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?⁰</a:t>
            </a:r>
          </a:p>
        </p:txBody>
      </p:sp>
      <p:cxnSp>
        <p:nvCxnSpPr>
          <p:cNvPr id="20" name="Straight Connector 19"/>
          <p:cNvCxnSpPr/>
          <p:nvPr/>
        </p:nvCxnSpPr>
        <p:spPr>
          <a:xfrm>
            <a:off x="8546027" y="3876755"/>
            <a:ext cx="0" cy="225355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8546024" y="3903779"/>
            <a:ext cx="1190450" cy="200972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Rounded Corners 2">
            <a:extLst>
              <a:ext uri="{FF2B5EF4-FFF2-40B4-BE49-F238E27FC236}">
                <a16:creationId xmlns:a16="http://schemas.microsoft.com/office/drawing/2014/main" id="{675A7142-34F1-4E54-A85B-FF703025B360}"/>
              </a:ext>
            </a:extLst>
          </p:cNvPr>
          <p:cNvSpPr/>
          <p:nvPr/>
        </p:nvSpPr>
        <p:spPr>
          <a:xfrm>
            <a:off x="9673790" y="4273646"/>
            <a:ext cx="902146"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55⁰</a:t>
            </a:r>
          </a:p>
        </p:txBody>
      </p:sp>
      <p:sp>
        <p:nvSpPr>
          <p:cNvPr id="25" name="Speech Bubble: Rectangle 11">
            <a:extLst>
              <a:ext uri="{FF2B5EF4-FFF2-40B4-BE49-F238E27FC236}">
                <a16:creationId xmlns:a16="http://schemas.microsoft.com/office/drawing/2014/main" id="{754B2BB4-78FE-4590-829C-7D74AFB6860B}"/>
              </a:ext>
            </a:extLst>
          </p:cNvPr>
          <p:cNvSpPr/>
          <p:nvPr/>
        </p:nvSpPr>
        <p:spPr>
          <a:xfrm>
            <a:off x="459803" y="2191215"/>
            <a:ext cx="5223803" cy="1699052"/>
          </a:xfrm>
          <a:prstGeom prst="wedgeRectCallout">
            <a:avLst>
              <a:gd name="adj1" fmla="val 69378"/>
              <a:gd name="adj2" fmla="val -2646"/>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3200" dirty="0">
                <a:solidFill>
                  <a:srgbClr val="002060"/>
                </a:solidFill>
              </a:rPr>
              <a:t>I know with this problem I have to identify the missing angle.</a:t>
            </a:r>
          </a:p>
        </p:txBody>
      </p:sp>
      <p:sp>
        <p:nvSpPr>
          <p:cNvPr id="26" name="Speech Bubble: Rectangle 11">
            <a:extLst>
              <a:ext uri="{FF2B5EF4-FFF2-40B4-BE49-F238E27FC236}">
                <a16:creationId xmlns:a16="http://schemas.microsoft.com/office/drawing/2014/main" id="{754B2BB4-78FE-4590-829C-7D74AFB6860B}"/>
              </a:ext>
            </a:extLst>
          </p:cNvPr>
          <p:cNvSpPr/>
          <p:nvPr/>
        </p:nvSpPr>
        <p:spPr>
          <a:xfrm>
            <a:off x="459802" y="4611306"/>
            <a:ext cx="5223803" cy="1450766"/>
          </a:xfrm>
          <a:prstGeom prst="wedgeRectCallout">
            <a:avLst>
              <a:gd name="adj1" fmla="val 67044"/>
              <a:gd name="adj2" fmla="val -49918"/>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3200" dirty="0">
                <a:solidFill>
                  <a:srgbClr val="002060"/>
                </a:solidFill>
              </a:rPr>
              <a:t>I know if I add 90⁰ + 55⁰ the answer is 145⁰.</a:t>
            </a:r>
          </a:p>
        </p:txBody>
      </p:sp>
    </p:spTree>
    <p:extLst>
      <p:ext uri="{BB962C8B-B14F-4D97-AF65-F5344CB8AC3E}">
        <p14:creationId xmlns:p14="http://schemas.microsoft.com/office/powerpoint/2010/main" val="257056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cxnSp>
        <p:nvCxnSpPr>
          <p:cNvPr id="6" name="Straight Connector 5"/>
          <p:cNvCxnSpPr/>
          <p:nvPr/>
        </p:nvCxnSpPr>
        <p:spPr>
          <a:xfrm flipH="1">
            <a:off x="8546024" y="1894069"/>
            <a:ext cx="1" cy="199619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546025" y="3890267"/>
            <a:ext cx="2004611" cy="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Rounded Corners 2">
            <a:extLst>
              <a:ext uri="{FF2B5EF4-FFF2-40B4-BE49-F238E27FC236}">
                <a16:creationId xmlns:a16="http://schemas.microsoft.com/office/drawing/2014/main" id="{675A7142-34F1-4E54-A85B-FF703025B360}"/>
              </a:ext>
            </a:extLst>
          </p:cNvPr>
          <p:cNvSpPr/>
          <p:nvPr/>
        </p:nvSpPr>
        <p:spPr>
          <a:xfrm>
            <a:off x="8837472" y="2765741"/>
            <a:ext cx="899002"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90⁰</a:t>
            </a:r>
          </a:p>
        </p:txBody>
      </p:sp>
      <p:sp>
        <p:nvSpPr>
          <p:cNvPr id="15" name="Rectangle: Rounded Corners 2">
            <a:extLst>
              <a:ext uri="{FF2B5EF4-FFF2-40B4-BE49-F238E27FC236}">
                <a16:creationId xmlns:a16="http://schemas.microsoft.com/office/drawing/2014/main" id="{675A7142-34F1-4E54-A85B-FF703025B360}"/>
              </a:ext>
            </a:extLst>
          </p:cNvPr>
          <p:cNvSpPr/>
          <p:nvPr/>
        </p:nvSpPr>
        <p:spPr>
          <a:xfrm>
            <a:off x="8719485" y="5663917"/>
            <a:ext cx="780847"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?⁰</a:t>
            </a:r>
          </a:p>
        </p:txBody>
      </p:sp>
      <p:cxnSp>
        <p:nvCxnSpPr>
          <p:cNvPr id="20" name="Straight Connector 19"/>
          <p:cNvCxnSpPr/>
          <p:nvPr/>
        </p:nvCxnSpPr>
        <p:spPr>
          <a:xfrm>
            <a:off x="8546027" y="3876755"/>
            <a:ext cx="0" cy="225355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8546024" y="3903779"/>
            <a:ext cx="1190450" cy="200972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Rounded Corners 2">
            <a:extLst>
              <a:ext uri="{FF2B5EF4-FFF2-40B4-BE49-F238E27FC236}">
                <a16:creationId xmlns:a16="http://schemas.microsoft.com/office/drawing/2014/main" id="{675A7142-34F1-4E54-A85B-FF703025B360}"/>
              </a:ext>
            </a:extLst>
          </p:cNvPr>
          <p:cNvSpPr/>
          <p:nvPr/>
        </p:nvSpPr>
        <p:spPr>
          <a:xfrm>
            <a:off x="9673790" y="4273646"/>
            <a:ext cx="902146"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55⁰</a:t>
            </a:r>
          </a:p>
        </p:txBody>
      </p:sp>
      <p:sp>
        <p:nvSpPr>
          <p:cNvPr id="17" name="Speech Bubble: Rectangle 11">
            <a:extLst>
              <a:ext uri="{FF2B5EF4-FFF2-40B4-BE49-F238E27FC236}">
                <a16:creationId xmlns:a16="http://schemas.microsoft.com/office/drawing/2014/main" id="{754B2BB4-78FE-4590-829C-7D74AFB6860B}"/>
              </a:ext>
            </a:extLst>
          </p:cNvPr>
          <p:cNvSpPr/>
          <p:nvPr/>
        </p:nvSpPr>
        <p:spPr>
          <a:xfrm>
            <a:off x="491197" y="1745188"/>
            <a:ext cx="5223803" cy="1947786"/>
          </a:xfrm>
          <a:prstGeom prst="wedgeRectCallout">
            <a:avLst>
              <a:gd name="adj1" fmla="val 69378"/>
              <a:gd name="adj2" fmla="val -2646"/>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3200" dirty="0">
                <a:solidFill>
                  <a:srgbClr val="002060"/>
                </a:solidFill>
              </a:rPr>
              <a:t>To work out the missing number, I now need to subtract 145⁰ from 180⁰.</a:t>
            </a:r>
          </a:p>
        </p:txBody>
      </p:sp>
      <p:sp>
        <p:nvSpPr>
          <p:cNvPr id="25" name="Rectangle 24">
            <a:extLst>
              <a:ext uri="{FF2B5EF4-FFF2-40B4-BE49-F238E27FC236}">
                <a16:creationId xmlns:a16="http://schemas.microsoft.com/office/drawing/2014/main" id="{3658A316-4C7E-45BF-8E08-F4C8BD3846EA}"/>
              </a:ext>
            </a:extLst>
          </p:cNvPr>
          <p:cNvSpPr/>
          <p:nvPr/>
        </p:nvSpPr>
        <p:spPr>
          <a:xfrm>
            <a:off x="1197332" y="4514087"/>
            <a:ext cx="5261771" cy="12741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180 – 145 = 35°</a:t>
            </a:r>
          </a:p>
        </p:txBody>
      </p:sp>
    </p:spTree>
    <p:extLst>
      <p:ext uri="{BB962C8B-B14F-4D97-AF65-F5344CB8AC3E}">
        <p14:creationId xmlns:p14="http://schemas.microsoft.com/office/powerpoint/2010/main" val="365873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3" name="Rectangle 2"/>
          <p:cNvSpPr/>
          <p:nvPr/>
        </p:nvSpPr>
        <p:spPr>
          <a:xfrm>
            <a:off x="1603717" y="4025328"/>
            <a:ext cx="2301240" cy="830997"/>
          </a:xfrm>
          <a:prstGeom prst="rect">
            <a:avLst/>
          </a:prstGeom>
        </p:spPr>
        <p:txBody>
          <a:bodyPr wrap="square">
            <a:spAutoFit/>
          </a:bodyPr>
          <a:lstStyle/>
          <a:p>
            <a:r>
              <a:rPr lang="en-GB" sz="4800" dirty="0">
                <a:solidFill>
                  <a:srgbClr val="002060"/>
                </a:solidFill>
              </a:rPr>
              <a:t>	</a:t>
            </a:r>
          </a:p>
        </p:txBody>
      </p:sp>
      <p:sp>
        <p:nvSpPr>
          <p:cNvPr id="25" name="Speech Bubble: Rectangle 11">
            <a:extLst>
              <a:ext uri="{FF2B5EF4-FFF2-40B4-BE49-F238E27FC236}">
                <a16:creationId xmlns:a16="http://schemas.microsoft.com/office/drawing/2014/main" id="{754B2BB4-78FE-4590-829C-7D74AFB6860B}"/>
              </a:ext>
            </a:extLst>
          </p:cNvPr>
          <p:cNvSpPr/>
          <p:nvPr/>
        </p:nvSpPr>
        <p:spPr>
          <a:xfrm>
            <a:off x="491197" y="2240280"/>
            <a:ext cx="5223803" cy="1452694"/>
          </a:xfrm>
          <a:prstGeom prst="wedgeRectCallout">
            <a:avLst>
              <a:gd name="adj1" fmla="val 69378"/>
              <a:gd name="adj2" fmla="val -2646"/>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3200" dirty="0">
                <a:solidFill>
                  <a:srgbClr val="002060"/>
                </a:solidFill>
              </a:rPr>
              <a:t>This means the missing angle is 35⁰.</a:t>
            </a:r>
          </a:p>
        </p:txBody>
      </p:sp>
      <p:sp>
        <p:nvSpPr>
          <p:cNvPr id="17" name="Speech Bubble: Rectangle 11">
            <a:extLst>
              <a:ext uri="{FF2B5EF4-FFF2-40B4-BE49-F238E27FC236}">
                <a16:creationId xmlns:a16="http://schemas.microsoft.com/office/drawing/2014/main" id="{754B2BB4-78FE-4590-829C-7D74AFB6860B}"/>
              </a:ext>
            </a:extLst>
          </p:cNvPr>
          <p:cNvSpPr/>
          <p:nvPr/>
        </p:nvSpPr>
        <p:spPr>
          <a:xfrm>
            <a:off x="491196" y="4145722"/>
            <a:ext cx="5452398" cy="2347153"/>
          </a:xfrm>
          <a:prstGeom prst="wedgeRectCallout">
            <a:avLst>
              <a:gd name="adj1" fmla="val 66752"/>
              <a:gd name="adj2" fmla="val -42511"/>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3200" dirty="0">
                <a:solidFill>
                  <a:srgbClr val="002060"/>
                </a:solidFill>
              </a:rPr>
              <a:t>I can check my answer by adding all of the angles together. They add up to 180⁰ in total, so I know I am correct.</a:t>
            </a:r>
          </a:p>
        </p:txBody>
      </p:sp>
      <p:cxnSp>
        <p:nvCxnSpPr>
          <p:cNvPr id="19" name="Straight Connector 18"/>
          <p:cNvCxnSpPr/>
          <p:nvPr/>
        </p:nvCxnSpPr>
        <p:spPr>
          <a:xfrm flipH="1">
            <a:off x="8546024" y="1894069"/>
            <a:ext cx="1" cy="199619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546025" y="3890267"/>
            <a:ext cx="2004611" cy="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ectangle: Rounded Corners 2">
            <a:extLst>
              <a:ext uri="{FF2B5EF4-FFF2-40B4-BE49-F238E27FC236}">
                <a16:creationId xmlns:a16="http://schemas.microsoft.com/office/drawing/2014/main" id="{675A7142-34F1-4E54-A85B-FF703025B360}"/>
              </a:ext>
            </a:extLst>
          </p:cNvPr>
          <p:cNvSpPr/>
          <p:nvPr/>
        </p:nvSpPr>
        <p:spPr>
          <a:xfrm>
            <a:off x="8837472" y="2765741"/>
            <a:ext cx="899002"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90⁰</a:t>
            </a:r>
          </a:p>
        </p:txBody>
      </p:sp>
      <p:sp>
        <p:nvSpPr>
          <p:cNvPr id="27" name="Rectangle: Rounded Corners 2">
            <a:extLst>
              <a:ext uri="{FF2B5EF4-FFF2-40B4-BE49-F238E27FC236}">
                <a16:creationId xmlns:a16="http://schemas.microsoft.com/office/drawing/2014/main" id="{675A7142-34F1-4E54-A85B-FF703025B360}"/>
              </a:ext>
            </a:extLst>
          </p:cNvPr>
          <p:cNvSpPr/>
          <p:nvPr/>
        </p:nvSpPr>
        <p:spPr>
          <a:xfrm>
            <a:off x="8719485" y="5663917"/>
            <a:ext cx="780847"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?⁰</a:t>
            </a:r>
          </a:p>
        </p:txBody>
      </p:sp>
      <p:cxnSp>
        <p:nvCxnSpPr>
          <p:cNvPr id="28" name="Straight Connector 27"/>
          <p:cNvCxnSpPr/>
          <p:nvPr/>
        </p:nvCxnSpPr>
        <p:spPr>
          <a:xfrm>
            <a:off x="8546027" y="3876755"/>
            <a:ext cx="0" cy="225355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8546024" y="3903779"/>
            <a:ext cx="1190450" cy="200972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Rectangle: Rounded Corners 2">
            <a:extLst>
              <a:ext uri="{FF2B5EF4-FFF2-40B4-BE49-F238E27FC236}">
                <a16:creationId xmlns:a16="http://schemas.microsoft.com/office/drawing/2014/main" id="{675A7142-34F1-4E54-A85B-FF703025B360}"/>
              </a:ext>
            </a:extLst>
          </p:cNvPr>
          <p:cNvSpPr/>
          <p:nvPr/>
        </p:nvSpPr>
        <p:spPr>
          <a:xfrm>
            <a:off x="9673790" y="4273646"/>
            <a:ext cx="902146"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55⁰</a:t>
            </a:r>
          </a:p>
        </p:txBody>
      </p:sp>
    </p:spTree>
    <p:extLst>
      <p:ext uri="{BB962C8B-B14F-4D97-AF65-F5344CB8AC3E}">
        <p14:creationId xmlns:p14="http://schemas.microsoft.com/office/powerpoint/2010/main" val="279232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9376D-388B-42B4-8FDC-F31CA81FB1ED}"/>
              </a:ext>
            </a:extLst>
          </p:cNvPr>
          <p:cNvSpPr>
            <a:spLocks noGrp="1"/>
          </p:cNvSpPr>
          <p:nvPr>
            <p:ph type="title"/>
          </p:nvPr>
        </p:nvSpPr>
        <p:spPr>
          <a:xfrm>
            <a:off x="838200" y="365126"/>
            <a:ext cx="10515600" cy="886234"/>
          </a:xfrm>
        </p:spPr>
        <p:txBody>
          <a:bodyPr>
            <a:normAutofit/>
          </a:bodyPr>
          <a:lstStyle/>
          <a:p>
            <a:pPr algn="ctr"/>
            <a:r>
              <a:rPr lang="en-GB" sz="4000" b="1" dirty="0">
                <a:solidFill>
                  <a:srgbClr val="002060"/>
                </a:solidFill>
                <a:latin typeface="+mn-lt"/>
              </a:rPr>
              <a:t>Teachers’ Notes</a:t>
            </a:r>
          </a:p>
        </p:txBody>
      </p:sp>
      <p:sp>
        <p:nvSpPr>
          <p:cNvPr id="3" name="Content Placeholder 2">
            <a:extLst>
              <a:ext uri="{FF2B5EF4-FFF2-40B4-BE49-F238E27FC236}">
                <a16:creationId xmlns:a16="http://schemas.microsoft.com/office/drawing/2014/main" id="{175A3911-D43C-4A93-B4BD-61D5D7DCE8E0}"/>
              </a:ext>
            </a:extLst>
          </p:cNvPr>
          <p:cNvSpPr>
            <a:spLocks noGrp="1"/>
          </p:cNvSpPr>
          <p:nvPr>
            <p:ph idx="1"/>
          </p:nvPr>
        </p:nvSpPr>
        <p:spPr>
          <a:xfrm>
            <a:off x="672353" y="1318522"/>
            <a:ext cx="10681447" cy="5068209"/>
          </a:xfrm>
          <a:solidFill>
            <a:srgbClr val="FFFED8"/>
          </a:solidFill>
        </p:spPr>
        <p:txBody>
          <a:bodyPr>
            <a:normAutofit/>
          </a:bodyPr>
          <a:lstStyle/>
          <a:p>
            <a:pPr>
              <a:buFont typeface="Wingdings" panose="05000000000000000000" pitchFamily="2" charset="2"/>
              <a:buChar char="q"/>
            </a:pPr>
            <a:endParaRPr lang="en-GB" sz="2400" dirty="0">
              <a:solidFill>
                <a:srgbClr val="002060"/>
              </a:solidFill>
            </a:endParaRPr>
          </a:p>
          <a:p>
            <a:pPr>
              <a:buFont typeface="Wingdings" panose="05000000000000000000" pitchFamily="2" charset="2"/>
              <a:buChar char="q"/>
            </a:pPr>
            <a:r>
              <a:rPr lang="en-GB" sz="2400" dirty="0">
                <a:solidFill>
                  <a:srgbClr val="002060"/>
                </a:solidFill>
              </a:rPr>
              <a:t>The PiXL therapies can be taught to a whole class or a target group. Year 3-5 therapies are designed to take approximately 30-40 minutes. However, this is flexible: it may be that only part of the therapy is taught or it could, of course, be adapted or extended.</a:t>
            </a:r>
          </a:p>
          <a:p>
            <a:pPr>
              <a:buFont typeface="Wingdings" panose="05000000000000000000" pitchFamily="2" charset="2"/>
              <a:buChar char="q"/>
            </a:pPr>
            <a:r>
              <a:rPr lang="en-GB" sz="2400" dirty="0">
                <a:solidFill>
                  <a:srgbClr val="002060"/>
                </a:solidFill>
              </a:rPr>
              <a:t>Each therapy begins with a LORIC activity to develop relevant learning behaviours. </a:t>
            </a:r>
          </a:p>
          <a:p>
            <a:pPr>
              <a:buFont typeface="Wingdings" panose="05000000000000000000" pitchFamily="2" charset="2"/>
              <a:buChar char="q"/>
            </a:pPr>
            <a:r>
              <a:rPr lang="en-GB" sz="2400" dirty="0">
                <a:solidFill>
                  <a:srgbClr val="002060"/>
                </a:solidFill>
              </a:rPr>
              <a:t>This is followed by a vocabulary task, which uses the PiXL 5-phase approach to teach key mathematical vocabulary. Further resources to develop vocabulary can be found in the Whole School area. </a:t>
            </a:r>
          </a:p>
          <a:p>
            <a:pPr>
              <a:buFont typeface="Wingdings" panose="05000000000000000000" pitchFamily="2" charset="2"/>
              <a:buChar char="q"/>
            </a:pPr>
            <a:r>
              <a:rPr lang="en-GB" sz="2400" dirty="0">
                <a:solidFill>
                  <a:srgbClr val="002060"/>
                </a:solidFill>
              </a:rPr>
              <a:t>Each therapy adopts the ‘Teach, model and apply’ process with opportunities for pupils to demonstrate the taught skill independently.</a:t>
            </a:r>
          </a:p>
          <a:p>
            <a:pPr>
              <a:buFont typeface="Wingdings" panose="05000000000000000000" pitchFamily="2" charset="2"/>
              <a:buChar char="q"/>
            </a:pPr>
            <a:r>
              <a:rPr lang="en-GB" sz="2400" dirty="0">
                <a:solidFill>
                  <a:srgbClr val="002060"/>
                </a:solidFill>
              </a:rPr>
              <a:t>Problem solving and reasoning activities are an integral part of each therapy.</a:t>
            </a:r>
          </a:p>
        </p:txBody>
      </p:sp>
      <p:sp>
        <p:nvSpPr>
          <p:cNvPr id="4" name="5-Point Star 4">
            <a:extLst>
              <a:ext uri="{FF2B5EF4-FFF2-40B4-BE49-F238E27FC236}">
                <a16:creationId xmlns:a16="http://schemas.microsoft.com/office/drawing/2014/main" id="{8B3E8FF2-5177-4593-ACA3-98E208BBB75E}"/>
              </a:ext>
            </a:extLst>
          </p:cNvPr>
          <p:cNvSpPr/>
          <p:nvPr/>
        </p:nvSpPr>
        <p:spPr>
          <a:xfrm>
            <a:off x="3480964" y="365126"/>
            <a:ext cx="859708" cy="780090"/>
          </a:xfrm>
          <a:prstGeom prst="star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Tree>
    <p:extLst>
      <p:ext uri="{BB962C8B-B14F-4D97-AF65-F5344CB8AC3E}">
        <p14:creationId xmlns:p14="http://schemas.microsoft.com/office/powerpoint/2010/main" val="1715725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7" name="Rectangle: Rounded Corners 2">
            <a:extLst>
              <a:ext uri="{FF2B5EF4-FFF2-40B4-BE49-F238E27FC236}">
                <a16:creationId xmlns:a16="http://schemas.microsoft.com/office/drawing/2014/main" id="{675A7142-34F1-4E54-A85B-FF703025B360}"/>
              </a:ext>
            </a:extLst>
          </p:cNvPr>
          <p:cNvSpPr/>
          <p:nvPr/>
        </p:nvSpPr>
        <p:spPr>
          <a:xfrm>
            <a:off x="1825873" y="2827856"/>
            <a:ext cx="3861724" cy="199619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rgbClr val="002060"/>
                </a:solidFill>
              </a:rPr>
              <a:t>Identify the missing angle.</a:t>
            </a:r>
          </a:p>
        </p:txBody>
      </p:sp>
      <p:cxnSp>
        <p:nvCxnSpPr>
          <p:cNvPr id="22" name="Straight Connector 21"/>
          <p:cNvCxnSpPr/>
          <p:nvPr/>
        </p:nvCxnSpPr>
        <p:spPr>
          <a:xfrm flipH="1">
            <a:off x="8546024" y="1894069"/>
            <a:ext cx="1" cy="199619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p:nvCxnSpPr>
        <p:spPr>
          <a:xfrm flipV="1">
            <a:off x="8546025" y="3464375"/>
            <a:ext cx="2031637" cy="42589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Rounded Corners 2">
            <a:extLst>
              <a:ext uri="{FF2B5EF4-FFF2-40B4-BE49-F238E27FC236}">
                <a16:creationId xmlns:a16="http://schemas.microsoft.com/office/drawing/2014/main" id="{675A7142-34F1-4E54-A85B-FF703025B360}"/>
              </a:ext>
            </a:extLst>
          </p:cNvPr>
          <p:cNvSpPr/>
          <p:nvPr/>
        </p:nvSpPr>
        <p:spPr>
          <a:xfrm>
            <a:off x="8889004" y="2622917"/>
            <a:ext cx="899002"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73⁰</a:t>
            </a:r>
          </a:p>
        </p:txBody>
      </p:sp>
      <p:sp>
        <p:nvSpPr>
          <p:cNvPr id="25" name="Rectangle: Rounded Corners 2">
            <a:extLst>
              <a:ext uri="{FF2B5EF4-FFF2-40B4-BE49-F238E27FC236}">
                <a16:creationId xmlns:a16="http://schemas.microsoft.com/office/drawing/2014/main" id="{675A7142-34F1-4E54-A85B-FF703025B360}"/>
              </a:ext>
            </a:extLst>
          </p:cNvPr>
          <p:cNvSpPr/>
          <p:nvPr/>
        </p:nvSpPr>
        <p:spPr>
          <a:xfrm>
            <a:off x="8894669" y="5166118"/>
            <a:ext cx="780847"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?⁰</a:t>
            </a:r>
          </a:p>
        </p:txBody>
      </p:sp>
      <p:cxnSp>
        <p:nvCxnSpPr>
          <p:cNvPr id="26" name="Straight Connector 25"/>
          <p:cNvCxnSpPr/>
          <p:nvPr/>
        </p:nvCxnSpPr>
        <p:spPr>
          <a:xfrm>
            <a:off x="8546027" y="3876755"/>
            <a:ext cx="0" cy="225355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p:cNvCxnSpPr>
          <p:nvPr/>
        </p:nvCxnSpPr>
        <p:spPr>
          <a:xfrm flipH="1" flipV="1">
            <a:off x="8546024" y="3903780"/>
            <a:ext cx="1992823" cy="130365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Rectangle: Rounded Corners 2">
            <a:extLst>
              <a:ext uri="{FF2B5EF4-FFF2-40B4-BE49-F238E27FC236}">
                <a16:creationId xmlns:a16="http://schemas.microsoft.com/office/drawing/2014/main" id="{675A7142-34F1-4E54-A85B-FF703025B360}"/>
              </a:ext>
            </a:extLst>
          </p:cNvPr>
          <p:cNvSpPr/>
          <p:nvPr/>
        </p:nvSpPr>
        <p:spPr>
          <a:xfrm>
            <a:off x="9675516" y="3825955"/>
            <a:ext cx="902146"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48⁰</a:t>
            </a:r>
          </a:p>
        </p:txBody>
      </p:sp>
    </p:spTree>
    <p:extLst>
      <p:ext uri="{BB962C8B-B14F-4D97-AF65-F5344CB8AC3E}">
        <p14:creationId xmlns:p14="http://schemas.microsoft.com/office/powerpoint/2010/main" val="2242294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7" name="Rectangle: Rounded Corners 2">
            <a:extLst>
              <a:ext uri="{FF2B5EF4-FFF2-40B4-BE49-F238E27FC236}">
                <a16:creationId xmlns:a16="http://schemas.microsoft.com/office/drawing/2014/main" id="{675A7142-34F1-4E54-A85B-FF703025B360}"/>
              </a:ext>
            </a:extLst>
          </p:cNvPr>
          <p:cNvSpPr/>
          <p:nvPr/>
        </p:nvSpPr>
        <p:spPr>
          <a:xfrm>
            <a:off x="739997" y="1755499"/>
            <a:ext cx="10791722" cy="116304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solidFill>
                  <a:srgbClr val="002060"/>
                </a:solidFill>
              </a:rPr>
              <a:t>Bernie is using a compass. He makes a number of statements. Complete the following table to show which ones are correct and which ones are not:</a:t>
            </a:r>
          </a:p>
        </p:txBody>
      </p:sp>
      <p:graphicFrame>
        <p:nvGraphicFramePr>
          <p:cNvPr id="5" name="Table 4"/>
          <p:cNvGraphicFramePr>
            <a:graphicFrameLocks noGrp="1"/>
          </p:cNvGraphicFramePr>
          <p:nvPr>
            <p:extLst>
              <p:ext uri="{D42A27DB-BD31-4B8C-83A1-F6EECF244321}">
                <p14:modId xmlns:p14="http://schemas.microsoft.com/office/powerpoint/2010/main" val="294686265"/>
              </p:ext>
            </p:extLst>
          </p:nvPr>
        </p:nvGraphicFramePr>
        <p:xfrm>
          <a:off x="739997" y="3153410"/>
          <a:ext cx="7401559" cy="3361056"/>
        </p:xfrm>
        <a:graphic>
          <a:graphicData uri="http://schemas.openxmlformats.org/drawingml/2006/table">
            <a:tbl>
              <a:tblPr firstRow="1" bandRow="1">
                <a:tableStyleId>{5940675A-B579-460E-94D1-54222C63F5DA}</a:tableStyleId>
              </a:tblPr>
              <a:tblGrid>
                <a:gridCol w="5374639">
                  <a:extLst>
                    <a:ext uri="{9D8B030D-6E8A-4147-A177-3AD203B41FA5}">
                      <a16:colId xmlns:a16="http://schemas.microsoft.com/office/drawing/2014/main" val="1001129976"/>
                    </a:ext>
                  </a:extLst>
                </a:gridCol>
                <a:gridCol w="914400">
                  <a:extLst>
                    <a:ext uri="{9D8B030D-6E8A-4147-A177-3AD203B41FA5}">
                      <a16:colId xmlns:a16="http://schemas.microsoft.com/office/drawing/2014/main" val="2188099083"/>
                    </a:ext>
                  </a:extLst>
                </a:gridCol>
                <a:gridCol w="1112520">
                  <a:extLst>
                    <a:ext uri="{9D8B030D-6E8A-4147-A177-3AD203B41FA5}">
                      <a16:colId xmlns:a16="http://schemas.microsoft.com/office/drawing/2014/main" val="4217355237"/>
                    </a:ext>
                  </a:extLst>
                </a:gridCol>
              </a:tblGrid>
              <a:tr h="735648">
                <a:tc>
                  <a:txBody>
                    <a:bodyPr/>
                    <a:lstStyle/>
                    <a:p>
                      <a:endParaRPr lang="en-GB" sz="2800" dirty="0">
                        <a:solidFill>
                          <a:srgbClr val="002060"/>
                        </a:solidFill>
                      </a:endParaRPr>
                    </a:p>
                  </a:txBody>
                  <a:tcPr/>
                </a:tc>
                <a:tc>
                  <a:txBody>
                    <a:bodyPr/>
                    <a:lstStyle/>
                    <a:p>
                      <a:r>
                        <a:rPr lang="en-GB" sz="2800" dirty="0">
                          <a:solidFill>
                            <a:srgbClr val="002060"/>
                          </a:solidFill>
                        </a:rPr>
                        <a:t>True</a:t>
                      </a:r>
                    </a:p>
                  </a:txBody>
                  <a:tcPr/>
                </a:tc>
                <a:tc>
                  <a:txBody>
                    <a:bodyPr/>
                    <a:lstStyle/>
                    <a:p>
                      <a:r>
                        <a:rPr lang="en-GB" sz="2800" dirty="0">
                          <a:solidFill>
                            <a:srgbClr val="002060"/>
                          </a:solidFill>
                        </a:rPr>
                        <a:t>False</a:t>
                      </a:r>
                    </a:p>
                  </a:txBody>
                  <a:tcPr/>
                </a:tc>
                <a:extLst>
                  <a:ext uri="{0D108BD9-81ED-4DB2-BD59-A6C34878D82A}">
                    <a16:rowId xmlns:a16="http://schemas.microsoft.com/office/drawing/2014/main" val="84281672"/>
                  </a:ext>
                </a:extLst>
              </a:tr>
              <a:tr h="735648">
                <a:tc>
                  <a:txBody>
                    <a:bodyPr/>
                    <a:lstStyle/>
                    <a:p>
                      <a:r>
                        <a:rPr lang="en-GB" sz="2800" dirty="0">
                          <a:solidFill>
                            <a:srgbClr val="002060"/>
                          </a:solidFill>
                        </a:rPr>
                        <a:t>A straight line is 180⁰.</a:t>
                      </a:r>
                    </a:p>
                  </a:txBody>
                  <a:tcPr/>
                </a:tc>
                <a:tc>
                  <a:txBody>
                    <a:bodyPr/>
                    <a:lstStyle/>
                    <a:p>
                      <a:endParaRPr lang="en-GB" sz="2800">
                        <a:solidFill>
                          <a:srgbClr val="002060"/>
                        </a:solidFill>
                      </a:endParaRPr>
                    </a:p>
                  </a:txBody>
                  <a:tcPr/>
                </a:tc>
                <a:tc>
                  <a:txBody>
                    <a:bodyPr/>
                    <a:lstStyle/>
                    <a:p>
                      <a:endParaRPr lang="en-GB" sz="2800">
                        <a:solidFill>
                          <a:srgbClr val="002060"/>
                        </a:solidFill>
                      </a:endParaRPr>
                    </a:p>
                  </a:txBody>
                  <a:tcPr/>
                </a:tc>
                <a:extLst>
                  <a:ext uri="{0D108BD9-81ED-4DB2-BD59-A6C34878D82A}">
                    <a16:rowId xmlns:a16="http://schemas.microsoft.com/office/drawing/2014/main" val="2423989248"/>
                  </a:ext>
                </a:extLst>
              </a:tr>
              <a:tr h="735648">
                <a:tc>
                  <a:txBody>
                    <a:bodyPr/>
                    <a:lstStyle/>
                    <a:p>
                      <a:r>
                        <a:rPr lang="en-GB" sz="2800" dirty="0">
                          <a:solidFill>
                            <a:srgbClr val="002060"/>
                          </a:solidFill>
                        </a:rPr>
                        <a:t>North-East to North-West is the same as 180⁰.</a:t>
                      </a:r>
                    </a:p>
                  </a:txBody>
                  <a:tcPr/>
                </a:tc>
                <a:tc>
                  <a:txBody>
                    <a:bodyPr/>
                    <a:lstStyle/>
                    <a:p>
                      <a:endParaRPr lang="en-GB" sz="2800">
                        <a:solidFill>
                          <a:srgbClr val="002060"/>
                        </a:solidFill>
                      </a:endParaRPr>
                    </a:p>
                  </a:txBody>
                  <a:tcPr/>
                </a:tc>
                <a:tc>
                  <a:txBody>
                    <a:bodyPr/>
                    <a:lstStyle/>
                    <a:p>
                      <a:endParaRPr lang="en-GB" sz="2800">
                        <a:solidFill>
                          <a:srgbClr val="002060"/>
                        </a:solidFill>
                      </a:endParaRPr>
                    </a:p>
                  </a:txBody>
                  <a:tcPr/>
                </a:tc>
                <a:extLst>
                  <a:ext uri="{0D108BD9-81ED-4DB2-BD59-A6C34878D82A}">
                    <a16:rowId xmlns:a16="http://schemas.microsoft.com/office/drawing/2014/main" val="1958287539"/>
                  </a:ext>
                </a:extLst>
              </a:tr>
              <a:tr h="7356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rPr>
                        <a:t>North-East to South-West is the same as 180⁰.</a:t>
                      </a:r>
                    </a:p>
                  </a:txBody>
                  <a:tcPr/>
                </a:tc>
                <a:tc>
                  <a:txBody>
                    <a:bodyPr/>
                    <a:lstStyle/>
                    <a:p>
                      <a:endParaRPr lang="en-GB" sz="2800">
                        <a:solidFill>
                          <a:srgbClr val="002060"/>
                        </a:solidFill>
                      </a:endParaRPr>
                    </a:p>
                  </a:txBody>
                  <a:tcPr/>
                </a:tc>
                <a:tc>
                  <a:txBody>
                    <a:bodyPr/>
                    <a:lstStyle/>
                    <a:p>
                      <a:endParaRPr lang="en-GB" sz="2800" dirty="0">
                        <a:solidFill>
                          <a:srgbClr val="002060"/>
                        </a:solidFill>
                      </a:endParaRPr>
                    </a:p>
                  </a:txBody>
                  <a:tcPr/>
                </a:tc>
                <a:extLst>
                  <a:ext uri="{0D108BD9-81ED-4DB2-BD59-A6C34878D82A}">
                    <a16:rowId xmlns:a16="http://schemas.microsoft.com/office/drawing/2014/main" val="976377631"/>
                  </a:ext>
                </a:extLst>
              </a:tr>
            </a:tbl>
          </a:graphicData>
        </a:graphic>
      </p:graphicFrame>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5397" y="3577297"/>
            <a:ext cx="2854643" cy="2800009"/>
          </a:xfrm>
          <a:prstGeom prst="rect">
            <a:avLst/>
          </a:prstGeom>
        </p:spPr>
      </p:pic>
    </p:spTree>
    <p:extLst>
      <p:ext uri="{BB962C8B-B14F-4D97-AF65-F5344CB8AC3E}">
        <p14:creationId xmlns:p14="http://schemas.microsoft.com/office/powerpoint/2010/main" val="2131910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Reasoning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918333" y="1771733"/>
            <a:ext cx="10393680" cy="120062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Eric says that the missing angles on both points are the same. Is he correct? Explain how you know.</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9" name="Rectangle: Rounded Corners 2">
            <a:extLst>
              <a:ext uri="{FF2B5EF4-FFF2-40B4-BE49-F238E27FC236}">
                <a16:creationId xmlns:a16="http://schemas.microsoft.com/office/drawing/2014/main" id="{675A7142-34F1-4E54-A85B-FF703025B360}"/>
              </a:ext>
            </a:extLst>
          </p:cNvPr>
          <p:cNvSpPr/>
          <p:nvPr/>
        </p:nvSpPr>
        <p:spPr>
          <a:xfrm>
            <a:off x="1267367" y="4302448"/>
            <a:ext cx="879987"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A</a:t>
            </a:r>
          </a:p>
        </p:txBody>
      </p:sp>
      <p:sp>
        <p:nvSpPr>
          <p:cNvPr id="30" name="Rectangle: Rounded Corners 2">
            <a:extLst>
              <a:ext uri="{FF2B5EF4-FFF2-40B4-BE49-F238E27FC236}">
                <a16:creationId xmlns:a16="http://schemas.microsoft.com/office/drawing/2014/main" id="{675A7142-34F1-4E54-A85B-FF703025B360}"/>
              </a:ext>
            </a:extLst>
          </p:cNvPr>
          <p:cNvSpPr/>
          <p:nvPr/>
        </p:nvSpPr>
        <p:spPr>
          <a:xfrm>
            <a:off x="8224085" y="5882739"/>
            <a:ext cx="879987"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B</a:t>
            </a:r>
          </a:p>
        </p:txBody>
      </p:sp>
      <p:cxnSp>
        <p:nvCxnSpPr>
          <p:cNvPr id="19" name="Straight Connector 18"/>
          <p:cNvCxnSpPr>
            <a:cxnSpLocks/>
          </p:cNvCxnSpPr>
          <p:nvPr/>
        </p:nvCxnSpPr>
        <p:spPr>
          <a:xfrm>
            <a:off x="8224085" y="3513377"/>
            <a:ext cx="329545" cy="191448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8553630" y="3651703"/>
            <a:ext cx="1044472" cy="172303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Rounded Corners 2">
            <a:extLst>
              <a:ext uri="{FF2B5EF4-FFF2-40B4-BE49-F238E27FC236}">
                <a16:creationId xmlns:a16="http://schemas.microsoft.com/office/drawing/2014/main" id="{675A7142-34F1-4E54-A85B-FF703025B360}"/>
              </a:ext>
            </a:extLst>
          </p:cNvPr>
          <p:cNvSpPr/>
          <p:nvPr/>
        </p:nvSpPr>
        <p:spPr>
          <a:xfrm>
            <a:off x="6995425" y="4259273"/>
            <a:ext cx="621891" cy="60078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?⁰</a:t>
            </a:r>
          </a:p>
        </p:txBody>
      </p:sp>
      <p:sp>
        <p:nvSpPr>
          <p:cNvPr id="22" name="Rectangle: Rounded Corners 2">
            <a:extLst>
              <a:ext uri="{FF2B5EF4-FFF2-40B4-BE49-F238E27FC236}">
                <a16:creationId xmlns:a16="http://schemas.microsoft.com/office/drawing/2014/main" id="{675A7142-34F1-4E54-A85B-FF703025B360}"/>
              </a:ext>
            </a:extLst>
          </p:cNvPr>
          <p:cNvSpPr/>
          <p:nvPr/>
        </p:nvSpPr>
        <p:spPr>
          <a:xfrm>
            <a:off x="9489945" y="4494959"/>
            <a:ext cx="800495" cy="60493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67⁰</a:t>
            </a:r>
          </a:p>
        </p:txBody>
      </p:sp>
      <p:cxnSp>
        <p:nvCxnSpPr>
          <p:cNvPr id="38" name="Straight Connector 37"/>
          <p:cNvCxnSpPr>
            <a:cxnSpLocks/>
          </p:cNvCxnSpPr>
          <p:nvPr/>
        </p:nvCxnSpPr>
        <p:spPr>
          <a:xfrm flipV="1">
            <a:off x="2994686" y="3866966"/>
            <a:ext cx="1779575" cy="79346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Rectangle: Rounded Corners 2">
            <a:extLst>
              <a:ext uri="{FF2B5EF4-FFF2-40B4-BE49-F238E27FC236}">
                <a16:creationId xmlns:a16="http://schemas.microsoft.com/office/drawing/2014/main" id="{675A7142-34F1-4E54-A85B-FF703025B360}"/>
              </a:ext>
            </a:extLst>
          </p:cNvPr>
          <p:cNvSpPr/>
          <p:nvPr/>
        </p:nvSpPr>
        <p:spPr>
          <a:xfrm>
            <a:off x="3798811" y="4502070"/>
            <a:ext cx="869072"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?⁰</a:t>
            </a:r>
          </a:p>
        </p:txBody>
      </p:sp>
      <p:cxnSp>
        <p:nvCxnSpPr>
          <p:cNvPr id="43" name="Straight Connector 42"/>
          <p:cNvCxnSpPr>
            <a:cxnSpLocks/>
          </p:cNvCxnSpPr>
          <p:nvPr/>
        </p:nvCxnSpPr>
        <p:spPr>
          <a:xfrm flipH="1" flipV="1">
            <a:off x="3055505" y="4660435"/>
            <a:ext cx="878443" cy="158029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6607203" y="5427859"/>
            <a:ext cx="3922199" cy="1"/>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
        <p:nvSpPr>
          <p:cNvPr id="45" name="Rectangle: Rounded Corners 2">
            <a:extLst>
              <a:ext uri="{FF2B5EF4-FFF2-40B4-BE49-F238E27FC236}">
                <a16:creationId xmlns:a16="http://schemas.microsoft.com/office/drawing/2014/main" id="{675A7142-34F1-4E54-A85B-FF703025B360}"/>
              </a:ext>
            </a:extLst>
          </p:cNvPr>
          <p:cNvSpPr/>
          <p:nvPr/>
        </p:nvSpPr>
        <p:spPr>
          <a:xfrm>
            <a:off x="3307863" y="3251117"/>
            <a:ext cx="848783"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55⁰</a:t>
            </a:r>
          </a:p>
        </p:txBody>
      </p:sp>
      <p:sp>
        <p:nvSpPr>
          <p:cNvPr id="46" name="Rectangle: Rounded Corners 2">
            <a:extLst>
              <a:ext uri="{FF2B5EF4-FFF2-40B4-BE49-F238E27FC236}">
                <a16:creationId xmlns:a16="http://schemas.microsoft.com/office/drawing/2014/main" id="{675A7142-34F1-4E54-A85B-FF703025B360}"/>
              </a:ext>
            </a:extLst>
          </p:cNvPr>
          <p:cNvSpPr/>
          <p:nvPr/>
        </p:nvSpPr>
        <p:spPr>
          <a:xfrm>
            <a:off x="3175515" y="5896085"/>
            <a:ext cx="792401" cy="58556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38⁰</a:t>
            </a:r>
          </a:p>
        </p:txBody>
      </p:sp>
      <p:cxnSp>
        <p:nvCxnSpPr>
          <p:cNvPr id="47" name="Straight Connector 46"/>
          <p:cNvCxnSpPr/>
          <p:nvPr/>
        </p:nvCxnSpPr>
        <p:spPr>
          <a:xfrm>
            <a:off x="2997632" y="3233837"/>
            <a:ext cx="0" cy="2860917"/>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
        <p:nvSpPr>
          <p:cNvPr id="48" name="Rectangle: Rounded Corners 2">
            <a:extLst>
              <a:ext uri="{FF2B5EF4-FFF2-40B4-BE49-F238E27FC236}">
                <a16:creationId xmlns:a16="http://schemas.microsoft.com/office/drawing/2014/main" id="{675A7142-34F1-4E54-A85B-FF703025B360}"/>
              </a:ext>
            </a:extLst>
          </p:cNvPr>
          <p:cNvSpPr/>
          <p:nvPr/>
        </p:nvSpPr>
        <p:spPr>
          <a:xfrm>
            <a:off x="8534315" y="3110686"/>
            <a:ext cx="800495" cy="60493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26⁰</a:t>
            </a:r>
          </a:p>
        </p:txBody>
      </p:sp>
    </p:spTree>
    <p:extLst>
      <p:ext uri="{BB962C8B-B14F-4D97-AF65-F5344CB8AC3E}">
        <p14:creationId xmlns:p14="http://schemas.microsoft.com/office/powerpoint/2010/main" val="4017728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4689F8-0C3A-4726-BA8E-75FFDFF2B471}"/>
              </a:ext>
            </a:extLst>
          </p:cNvPr>
          <p:cNvSpPr>
            <a:spLocks noGrp="1"/>
          </p:cNvSpPr>
          <p:nvPr>
            <p:ph type="title"/>
          </p:nvPr>
        </p:nvSpPr>
        <p:spPr>
          <a:xfrm>
            <a:off x="698500" y="393700"/>
            <a:ext cx="10777538" cy="1143000"/>
          </a:xfrm>
        </p:spPr>
        <p:txBody>
          <a:bodyPr>
            <a:normAutofit/>
          </a:bodyPr>
          <a:lstStyle/>
          <a:p>
            <a:pPr algn="ctr"/>
            <a:r>
              <a:rPr lang="en-GB" sz="4000" b="1" dirty="0">
                <a:solidFill>
                  <a:srgbClr val="002060"/>
                </a:solidFill>
                <a:latin typeface="+mn-lt"/>
              </a:rPr>
              <a:t>Progress across amber – the 4-stage model</a:t>
            </a:r>
          </a:p>
        </p:txBody>
      </p:sp>
      <p:graphicFrame>
        <p:nvGraphicFramePr>
          <p:cNvPr id="5" name="Table 4">
            <a:extLst>
              <a:ext uri="{FF2B5EF4-FFF2-40B4-BE49-F238E27FC236}">
                <a16:creationId xmlns:a16="http://schemas.microsoft.com/office/drawing/2014/main" id="{CAC7E47D-C58C-4734-8F8A-588C184F595A}"/>
              </a:ext>
            </a:extLst>
          </p:cNvPr>
          <p:cNvGraphicFramePr>
            <a:graphicFrameLocks noGrp="1"/>
          </p:cNvGraphicFramePr>
          <p:nvPr>
            <p:extLst>
              <p:ext uri="{D42A27DB-BD31-4B8C-83A1-F6EECF244321}">
                <p14:modId xmlns:p14="http://schemas.microsoft.com/office/powerpoint/2010/main" val="3291175689"/>
              </p:ext>
            </p:extLst>
          </p:nvPr>
        </p:nvGraphicFramePr>
        <p:xfrm>
          <a:off x="2373306" y="2708007"/>
          <a:ext cx="9397218" cy="3291840"/>
        </p:xfrm>
        <a:graphic>
          <a:graphicData uri="http://schemas.openxmlformats.org/drawingml/2006/table">
            <a:tbl>
              <a:tblPr firstRow="1" bandRow="1">
                <a:tableStyleId>{93296810-A885-4BE3-A3E7-6D5BEEA58F35}</a:tableStyleId>
              </a:tblPr>
              <a:tblGrid>
                <a:gridCol w="9397218">
                  <a:extLst>
                    <a:ext uri="{9D8B030D-6E8A-4147-A177-3AD203B41FA5}">
                      <a16:colId xmlns:a16="http://schemas.microsoft.com/office/drawing/2014/main" val="2951888512"/>
                    </a:ext>
                  </a:extLst>
                </a:gridCol>
              </a:tblGrid>
              <a:tr h="370840">
                <a:tc>
                  <a:txBody>
                    <a:bodyPr/>
                    <a:lstStyle/>
                    <a:p>
                      <a:r>
                        <a:rPr lang="en-GB" sz="2400" b="0" dirty="0">
                          <a:solidFill>
                            <a:schemeClr val="tx1"/>
                          </a:solidFill>
                        </a:rPr>
                        <a:t>A child has successfully completed a therapy test independently, following a set of therapy sessions.</a:t>
                      </a:r>
                      <a:endParaRPr lang="en-GB" sz="2400" dirty="0">
                        <a:solidFill>
                          <a:schemeClr val="tx1"/>
                        </a:solidFill>
                      </a:endParaRPr>
                    </a:p>
                  </a:txBody>
                  <a:tcPr>
                    <a:solidFill>
                      <a:srgbClr val="FFC000"/>
                    </a:solidFill>
                  </a:tcPr>
                </a:tc>
                <a:extLst>
                  <a:ext uri="{0D108BD9-81ED-4DB2-BD59-A6C34878D82A}">
                    <a16:rowId xmlns:a16="http://schemas.microsoft.com/office/drawing/2014/main" val="1017021122"/>
                  </a:ext>
                </a:extLst>
              </a:tr>
              <a:tr h="370840">
                <a:tc>
                  <a:txBody>
                    <a:bodyPr/>
                    <a:lstStyle/>
                    <a:p>
                      <a:r>
                        <a:rPr lang="en-GB" sz="2400" b="0" dirty="0"/>
                        <a:t>A child has successfully completed a therapy test independently, a period after the relevant therapy sessions – we would advise about 2 weeks.</a:t>
                      </a:r>
                      <a:endParaRPr lang="en-GB" sz="2400" dirty="0"/>
                    </a:p>
                  </a:txBody>
                  <a:tcPr>
                    <a:solidFill>
                      <a:srgbClr val="FFC000"/>
                    </a:solidFill>
                  </a:tcPr>
                </a:tc>
                <a:extLst>
                  <a:ext uri="{0D108BD9-81ED-4DB2-BD59-A6C34878D82A}">
                    <a16:rowId xmlns:a16="http://schemas.microsoft.com/office/drawing/2014/main" val="173225754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solidFill>
                            <a:schemeClr val="tx1"/>
                          </a:solidFill>
                        </a:rPr>
                        <a:t>A child has successfully applied their knowledge or skill in an unfamiliar context. This may be application across the curriculum or in a problem.</a:t>
                      </a:r>
                    </a:p>
                  </a:txBody>
                  <a:tcPr>
                    <a:solidFill>
                      <a:srgbClr val="F89A10"/>
                    </a:solidFill>
                  </a:tcPr>
                </a:tc>
                <a:extLst>
                  <a:ext uri="{0D108BD9-81ED-4DB2-BD59-A6C34878D82A}">
                    <a16:rowId xmlns:a16="http://schemas.microsoft.com/office/drawing/2014/main" val="318303656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t>A pupil has </a:t>
                      </a:r>
                      <a:r>
                        <a:rPr lang="en-GB" sz="2400" b="0" u="sng" dirty="0">
                          <a:solidFill>
                            <a:schemeClr val="tx1"/>
                          </a:solidFill>
                        </a:rPr>
                        <a:t>successfully re-visited the skills at a later point, and applies these in an unfamiliar context or problem, or across the curriculum.</a:t>
                      </a:r>
                    </a:p>
                  </a:txBody>
                  <a:tcPr>
                    <a:solidFill>
                      <a:srgbClr val="66FF66"/>
                    </a:solidFill>
                  </a:tcPr>
                </a:tc>
                <a:extLst>
                  <a:ext uri="{0D108BD9-81ED-4DB2-BD59-A6C34878D82A}">
                    <a16:rowId xmlns:a16="http://schemas.microsoft.com/office/drawing/2014/main" val="731018175"/>
                  </a:ext>
                </a:extLst>
              </a:tr>
            </a:tbl>
          </a:graphicData>
        </a:graphic>
      </p:graphicFrame>
      <p:sp>
        <p:nvSpPr>
          <p:cNvPr id="6" name="Oval 5">
            <a:extLst>
              <a:ext uri="{FF2B5EF4-FFF2-40B4-BE49-F238E27FC236}">
                <a16:creationId xmlns:a16="http://schemas.microsoft.com/office/drawing/2014/main" id="{B7C6A851-0154-48F5-8207-47FA4C6FFC67}"/>
              </a:ext>
            </a:extLst>
          </p:cNvPr>
          <p:cNvSpPr/>
          <p:nvPr/>
        </p:nvSpPr>
        <p:spPr>
          <a:xfrm>
            <a:off x="1426867" y="2742122"/>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0" name="Oval 9">
            <a:extLst>
              <a:ext uri="{FF2B5EF4-FFF2-40B4-BE49-F238E27FC236}">
                <a16:creationId xmlns:a16="http://schemas.microsoft.com/office/drawing/2014/main" id="{FA476F67-0853-4B67-BCBA-F468BCCBAFBC}"/>
              </a:ext>
            </a:extLst>
          </p:cNvPr>
          <p:cNvSpPr/>
          <p:nvPr/>
        </p:nvSpPr>
        <p:spPr>
          <a:xfrm>
            <a:off x="1425920" y="3576591"/>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1" name="Oval 10">
            <a:extLst>
              <a:ext uri="{FF2B5EF4-FFF2-40B4-BE49-F238E27FC236}">
                <a16:creationId xmlns:a16="http://schemas.microsoft.com/office/drawing/2014/main" id="{E8C30849-73C6-4D5A-8148-C862E000E0AA}"/>
              </a:ext>
            </a:extLst>
          </p:cNvPr>
          <p:cNvSpPr/>
          <p:nvPr/>
        </p:nvSpPr>
        <p:spPr>
          <a:xfrm>
            <a:off x="1425920" y="4374839"/>
            <a:ext cx="769888" cy="724729"/>
          </a:xfrm>
          <a:prstGeom prst="ellipse">
            <a:avLst/>
          </a:prstGeom>
          <a:solidFill>
            <a:srgbClr val="F89A1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sym typeface="Wingdings" panose="05000000000000000000" pitchFamily="2" charset="2"/>
              </a:rPr>
              <a:t>DA</a:t>
            </a:r>
            <a:endParaRPr lang="en-GB" sz="2400" dirty="0">
              <a:solidFill>
                <a:schemeClr val="tx1"/>
              </a:solidFill>
            </a:endParaRPr>
          </a:p>
        </p:txBody>
      </p:sp>
      <p:sp>
        <p:nvSpPr>
          <p:cNvPr id="12" name="Oval 11">
            <a:extLst>
              <a:ext uri="{FF2B5EF4-FFF2-40B4-BE49-F238E27FC236}">
                <a16:creationId xmlns:a16="http://schemas.microsoft.com/office/drawing/2014/main" id="{A2101EFF-0E1F-42A3-9F84-B574E6CBEF5C}"/>
              </a:ext>
            </a:extLst>
          </p:cNvPr>
          <p:cNvSpPr/>
          <p:nvPr/>
        </p:nvSpPr>
        <p:spPr>
          <a:xfrm>
            <a:off x="1426867" y="5231056"/>
            <a:ext cx="769888" cy="724729"/>
          </a:xfrm>
          <a:prstGeom prst="ellipse">
            <a:avLst/>
          </a:prstGeom>
          <a:solidFill>
            <a:srgbClr val="66FF66"/>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G</a:t>
            </a:r>
            <a:endParaRPr lang="en-GB" sz="3200" dirty="0">
              <a:solidFill>
                <a:schemeClr val="tx1"/>
              </a:solidFill>
            </a:endParaRPr>
          </a:p>
        </p:txBody>
      </p:sp>
      <p:sp>
        <p:nvSpPr>
          <p:cNvPr id="2" name="Rectangle 1">
            <a:extLst>
              <a:ext uri="{FF2B5EF4-FFF2-40B4-BE49-F238E27FC236}">
                <a16:creationId xmlns:a16="http://schemas.microsoft.com/office/drawing/2014/main" id="{9E5E9217-7DF5-41CB-84D4-48056C3F206A}"/>
              </a:ext>
            </a:extLst>
          </p:cNvPr>
          <p:cNvSpPr/>
          <p:nvPr/>
        </p:nvSpPr>
        <p:spPr>
          <a:xfrm>
            <a:off x="698500" y="1379620"/>
            <a:ext cx="10948068" cy="110354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400" dirty="0">
                <a:solidFill>
                  <a:srgbClr val="002060"/>
                </a:solidFill>
              </a:rPr>
              <a:t>The three therapy tests which accompany this resource can be used to revisit the taught skill to check that the pupil is able to perform it independently and consistently. </a:t>
            </a:r>
          </a:p>
        </p:txBody>
      </p:sp>
    </p:spTree>
    <p:extLst>
      <p:ext uri="{BB962C8B-B14F-4D97-AF65-F5344CB8AC3E}">
        <p14:creationId xmlns:p14="http://schemas.microsoft.com/office/powerpoint/2010/main" val="3495078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46462" y="3441394"/>
            <a:ext cx="11154988" cy="303560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500" dirty="0">
                <a:solidFill>
                  <a:srgbClr val="002060"/>
                </a:solidFill>
              </a:rPr>
              <a:t>Our Primary Edge attributes help us to become better learners and today is no exception. Before you start this activity, here are some ideas for how you will need your </a:t>
            </a:r>
            <a:r>
              <a:rPr lang="en-GB" sz="2500" u="sng" dirty="0">
                <a:solidFill>
                  <a:srgbClr val="002060"/>
                </a:solidFill>
              </a:rPr>
              <a:t>Charlie Communication</a:t>
            </a:r>
            <a:r>
              <a:rPr lang="en-GB" sz="2500" dirty="0">
                <a:solidFill>
                  <a:srgbClr val="002060"/>
                </a:solidFill>
              </a:rPr>
              <a:t> skills today: </a:t>
            </a:r>
          </a:p>
          <a:p>
            <a:pPr lvl="0"/>
            <a:endParaRPr lang="en-GB" sz="2500" dirty="0">
              <a:solidFill>
                <a:srgbClr val="002060"/>
              </a:solidFill>
            </a:endParaRPr>
          </a:p>
          <a:p>
            <a:pPr marL="342900" lvl="0" indent="-342900">
              <a:buFont typeface="Arial" panose="020B0604020202020204" pitchFamily="34" charset="0"/>
              <a:buChar char="•"/>
            </a:pPr>
            <a:r>
              <a:rPr lang="en-GB" sz="2500" dirty="0">
                <a:solidFill>
                  <a:srgbClr val="002060"/>
                </a:solidFill>
              </a:rPr>
              <a:t>Speak clearly.</a:t>
            </a:r>
          </a:p>
          <a:p>
            <a:pPr marL="342900" lvl="0" indent="-342900">
              <a:buFont typeface="Arial" panose="020B0604020202020204" pitchFamily="34" charset="0"/>
              <a:buChar char="•"/>
            </a:pPr>
            <a:r>
              <a:rPr lang="en-GB" sz="2500" dirty="0">
                <a:solidFill>
                  <a:srgbClr val="002060"/>
                </a:solidFill>
              </a:rPr>
              <a:t>Discuss ideas by taking turns.</a:t>
            </a:r>
          </a:p>
          <a:p>
            <a:pPr marL="342900" lvl="0" indent="-342900">
              <a:buFont typeface="Arial" panose="020B0604020202020204" pitchFamily="34" charset="0"/>
              <a:buChar char="•"/>
            </a:pPr>
            <a:r>
              <a:rPr lang="en-GB" sz="2500" dirty="0">
                <a:solidFill>
                  <a:srgbClr val="002060"/>
                </a:solidFill>
              </a:rPr>
              <a:t>Listen carefully.</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11" name="Content Placeholder 6" descr="Screen Clipping">
            <a:extLst>
              <a:ext uri="{FF2B5EF4-FFF2-40B4-BE49-F238E27FC236}">
                <a16:creationId xmlns:a16="http://schemas.microsoft.com/office/drawing/2014/main" id="{43BD575D-BFED-4C2F-A00C-749D5C3F689C}"/>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712747" y="1704608"/>
            <a:ext cx="6370872" cy="1453566"/>
          </a:xfrm>
        </p:spPr>
      </p:pic>
    </p:spTree>
    <p:extLst>
      <p:ext uri="{BB962C8B-B14F-4D97-AF65-F5344CB8AC3E}">
        <p14:creationId xmlns:p14="http://schemas.microsoft.com/office/powerpoint/2010/main" val="3701553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13195" y="1932970"/>
            <a:ext cx="11154988" cy="440476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b="1" dirty="0">
                <a:solidFill>
                  <a:srgbClr val="002060"/>
                </a:solidFill>
              </a:rPr>
              <a:t>Which is the odd one out? </a:t>
            </a:r>
          </a:p>
          <a:p>
            <a:pPr lvl="0" algn="ctr"/>
            <a:endParaRPr lang="en-GB" sz="3200" b="1" dirty="0">
              <a:solidFill>
                <a:srgbClr val="002060"/>
              </a:solidFill>
            </a:endParaRPr>
          </a:p>
          <a:p>
            <a:pPr algn="ctr"/>
            <a:r>
              <a:rPr lang="en-GB" sz="6000" i="1" dirty="0">
                <a:solidFill>
                  <a:srgbClr val="002060"/>
                </a:solidFill>
              </a:rPr>
              <a:t>45⁰		90⁰</a:t>
            </a:r>
            <a:r>
              <a:rPr lang="en-GB" sz="3200" i="1" dirty="0">
                <a:solidFill>
                  <a:srgbClr val="002060"/>
                </a:solidFill>
              </a:rPr>
              <a:t> 		</a:t>
            </a:r>
            <a:r>
              <a:rPr lang="en-GB" sz="6000" i="1" dirty="0">
                <a:solidFill>
                  <a:srgbClr val="002060"/>
                </a:solidFill>
              </a:rPr>
              <a:t>180⁰		</a:t>
            </a:r>
            <a:r>
              <a:rPr lang="en-GB" sz="3200" i="1" dirty="0">
                <a:solidFill>
                  <a:srgbClr val="002060"/>
                </a:solidFill>
              </a:rPr>
              <a:t> </a:t>
            </a:r>
            <a:r>
              <a:rPr lang="en-GB" sz="6000" i="1" dirty="0">
                <a:solidFill>
                  <a:srgbClr val="002060"/>
                </a:solidFill>
              </a:rPr>
              <a:t>270⁰</a:t>
            </a:r>
            <a:br>
              <a:rPr lang="en-GB" sz="3200" i="1" dirty="0">
                <a:solidFill>
                  <a:srgbClr val="002060"/>
                </a:solidFill>
              </a:rPr>
            </a:br>
            <a:endParaRPr lang="en-GB" sz="3200" i="1" dirty="0">
              <a:solidFill>
                <a:srgbClr val="002060"/>
              </a:solidFill>
            </a:endParaRPr>
          </a:p>
          <a:p>
            <a:pPr algn="ctr"/>
            <a:r>
              <a:rPr lang="en-GB" sz="3200" dirty="0">
                <a:solidFill>
                  <a:srgbClr val="002060"/>
                </a:solidFill>
              </a:rPr>
              <a:t>Use your Charlie Communication skills to explain your reason. </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37364" y="2179621"/>
            <a:ext cx="1931088" cy="1640939"/>
          </a:xfrm>
          <a:prstGeom prst="rect">
            <a:avLst/>
          </a:prstGeom>
        </p:spPr>
      </p:pic>
    </p:spTree>
    <p:extLst>
      <p:ext uri="{BB962C8B-B14F-4D97-AF65-F5344CB8AC3E}">
        <p14:creationId xmlns:p14="http://schemas.microsoft.com/office/powerpoint/2010/main" val="1870945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Vocabulary activity</a:t>
            </a:r>
            <a:endParaRPr lang="en-GB" sz="2400" b="1"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22525" y="1826748"/>
            <a:ext cx="288813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solidFill>
                  <a:srgbClr val="002060"/>
                </a:solidFill>
              </a:rPr>
              <a:t>point</a:t>
            </a:r>
          </a:p>
          <a:p>
            <a:pPr lvl="0" algn="ctr"/>
            <a:r>
              <a:rPr lang="en-GB" sz="3600" dirty="0">
                <a:solidFill>
                  <a:srgbClr val="002060"/>
                </a:solidFill>
              </a:rPr>
              <a:t>straight line</a:t>
            </a: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3752193" y="1828797"/>
            <a:ext cx="789852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dirty="0">
              <a:solidFill>
                <a:srgbClr val="002060"/>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0" name="Rectangle 9">
            <a:extLst>
              <a:ext uri="{FF2B5EF4-FFF2-40B4-BE49-F238E27FC236}">
                <a16:creationId xmlns:a16="http://schemas.microsoft.com/office/drawing/2014/main" id="{A8EBD060-C3FF-4DAF-967B-5CFC308C7EA5}"/>
              </a:ext>
            </a:extLst>
          </p:cNvPr>
          <p:cNvSpPr/>
          <p:nvPr/>
        </p:nvSpPr>
        <p:spPr>
          <a:xfrm>
            <a:off x="4027733" y="2058753"/>
            <a:ext cx="485057" cy="4085565"/>
          </a:xfrm>
          <a:prstGeom prst="rect">
            <a:avLst/>
          </a:prstGeom>
        </p:spPr>
        <p:style>
          <a:lnRef idx="2">
            <a:schemeClr val="accent2"/>
          </a:lnRef>
          <a:fillRef idx="1">
            <a:schemeClr val="lt1"/>
          </a:fillRef>
          <a:effectRef idx="0">
            <a:schemeClr val="accent2"/>
          </a:effectRef>
          <a:fontRef idx="minor">
            <a:schemeClr val="dk1"/>
          </a:fontRef>
        </p:style>
        <p:txBody>
          <a:bodyPr vert="vert270" rtlCol="0" anchor="ctr"/>
          <a:lstStyle/>
          <a:p>
            <a:pPr algn="ctr"/>
            <a:r>
              <a:rPr lang="en-GB" sz="3500" dirty="0">
                <a:solidFill>
                  <a:srgbClr val="002060"/>
                </a:solidFill>
              </a:rPr>
              <a:t>LINK IT</a:t>
            </a:r>
          </a:p>
        </p:txBody>
      </p:sp>
      <p:pic>
        <p:nvPicPr>
          <p:cNvPr id="15" name="Picture 14"/>
          <p:cNvPicPr>
            <a:picLocks noChangeAspect="1"/>
          </p:cNvPicPr>
          <p:nvPr/>
        </p:nvPicPr>
        <p:blipFill>
          <a:blip r:embed="rId5"/>
          <a:stretch>
            <a:fillRect/>
          </a:stretch>
        </p:blipFill>
        <p:spPr>
          <a:xfrm>
            <a:off x="4620689" y="2330210"/>
            <a:ext cx="6733111" cy="3620278"/>
          </a:xfrm>
          <a:prstGeom prst="rect">
            <a:avLst/>
          </a:prstGeom>
        </p:spPr>
      </p:pic>
    </p:spTree>
    <p:extLst>
      <p:ext uri="{BB962C8B-B14F-4D97-AF65-F5344CB8AC3E}">
        <p14:creationId xmlns:p14="http://schemas.microsoft.com/office/powerpoint/2010/main" val="2069439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4906"/>
            <a:ext cx="12192000" cy="6867811"/>
          </a:xfrm>
          <a:prstGeom prst="rect">
            <a:avLst/>
          </a:prstGeom>
        </p:spPr>
      </p:pic>
    </p:spTree>
    <p:extLst>
      <p:ext uri="{BB962C8B-B14F-4D97-AF65-F5344CB8AC3E}">
        <p14:creationId xmlns:p14="http://schemas.microsoft.com/office/powerpoint/2010/main" val="4233859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7" name="Rectangle: Rounded Corners 2">
            <a:extLst>
              <a:ext uri="{FF2B5EF4-FFF2-40B4-BE49-F238E27FC236}">
                <a16:creationId xmlns:a16="http://schemas.microsoft.com/office/drawing/2014/main" id="{675A7142-34F1-4E54-A85B-FF703025B360}"/>
              </a:ext>
            </a:extLst>
          </p:cNvPr>
          <p:cNvSpPr/>
          <p:nvPr/>
        </p:nvSpPr>
        <p:spPr>
          <a:xfrm>
            <a:off x="638278" y="2556524"/>
            <a:ext cx="4802402" cy="337755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solidFill>
                  <a:srgbClr val="002060"/>
                </a:solidFill>
              </a:rPr>
              <a:t>One </a:t>
            </a:r>
            <a:r>
              <a:rPr lang="en-GB" sz="5400" b="1" dirty="0">
                <a:solidFill>
                  <a:srgbClr val="002060"/>
                </a:solidFill>
              </a:rPr>
              <a:t>whole turn </a:t>
            </a:r>
            <a:r>
              <a:rPr lang="en-GB" sz="5400" dirty="0">
                <a:solidFill>
                  <a:srgbClr val="002060"/>
                </a:solidFill>
              </a:rPr>
              <a:t>is the same as </a:t>
            </a:r>
            <a:r>
              <a:rPr lang="en-GB" sz="5400" b="1" dirty="0">
                <a:solidFill>
                  <a:srgbClr val="002060"/>
                </a:solidFill>
              </a:rPr>
              <a:t>360⁰</a:t>
            </a:r>
            <a:r>
              <a:rPr lang="en-GB" sz="5400" dirty="0">
                <a:solidFill>
                  <a:srgbClr val="002060"/>
                </a:solidFill>
              </a:rPr>
              <a:t>.</a:t>
            </a:r>
          </a:p>
        </p:txBody>
      </p:sp>
      <p:sp>
        <p:nvSpPr>
          <p:cNvPr id="3" name="Oval 2"/>
          <p:cNvSpPr/>
          <p:nvPr/>
        </p:nvSpPr>
        <p:spPr>
          <a:xfrm>
            <a:off x="7590623" y="2865603"/>
            <a:ext cx="2407920" cy="237744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urved Down Arrow 5"/>
          <p:cNvSpPr/>
          <p:nvPr/>
        </p:nvSpPr>
        <p:spPr>
          <a:xfrm rot="5400000">
            <a:off x="7641582" y="3370904"/>
            <a:ext cx="4089079" cy="1783080"/>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Curved Down Arrow 9"/>
          <p:cNvSpPr/>
          <p:nvPr/>
        </p:nvSpPr>
        <p:spPr>
          <a:xfrm rot="16200000">
            <a:off x="5776443" y="3162783"/>
            <a:ext cx="4089079" cy="1783080"/>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Rounded Corners 2">
            <a:extLst>
              <a:ext uri="{FF2B5EF4-FFF2-40B4-BE49-F238E27FC236}">
                <a16:creationId xmlns:a16="http://schemas.microsoft.com/office/drawing/2014/main" id="{675A7142-34F1-4E54-A85B-FF703025B360}"/>
              </a:ext>
            </a:extLst>
          </p:cNvPr>
          <p:cNvSpPr/>
          <p:nvPr/>
        </p:nvSpPr>
        <p:spPr>
          <a:xfrm>
            <a:off x="8220881" y="3696336"/>
            <a:ext cx="1441279"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360⁰</a:t>
            </a:r>
          </a:p>
        </p:txBody>
      </p:sp>
    </p:spTree>
    <p:extLst>
      <p:ext uri="{BB962C8B-B14F-4D97-AF65-F5344CB8AC3E}">
        <p14:creationId xmlns:p14="http://schemas.microsoft.com/office/powerpoint/2010/main" val="1946501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7" name="Rectangle: Rounded Corners 2">
            <a:extLst>
              <a:ext uri="{FF2B5EF4-FFF2-40B4-BE49-F238E27FC236}">
                <a16:creationId xmlns:a16="http://schemas.microsoft.com/office/drawing/2014/main" id="{675A7142-34F1-4E54-A85B-FF703025B360}"/>
              </a:ext>
            </a:extLst>
          </p:cNvPr>
          <p:cNvSpPr/>
          <p:nvPr/>
        </p:nvSpPr>
        <p:spPr>
          <a:xfrm>
            <a:off x="638278" y="2065165"/>
            <a:ext cx="4143584" cy="415575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One </a:t>
            </a:r>
            <a:r>
              <a:rPr lang="en-GB" sz="3600" b="1" dirty="0">
                <a:solidFill>
                  <a:srgbClr val="002060"/>
                </a:solidFill>
              </a:rPr>
              <a:t>half turn </a:t>
            </a:r>
            <a:r>
              <a:rPr lang="en-GB" sz="3600" dirty="0">
                <a:solidFill>
                  <a:srgbClr val="002060"/>
                </a:solidFill>
              </a:rPr>
              <a:t>is the same as </a:t>
            </a:r>
            <a:r>
              <a:rPr lang="en-GB" sz="3600" b="1" dirty="0">
                <a:solidFill>
                  <a:srgbClr val="002060"/>
                </a:solidFill>
              </a:rPr>
              <a:t>180⁰</a:t>
            </a:r>
            <a:r>
              <a:rPr lang="en-GB" sz="3600" dirty="0">
                <a:solidFill>
                  <a:srgbClr val="002060"/>
                </a:solidFill>
              </a:rPr>
              <a:t>.</a:t>
            </a:r>
          </a:p>
          <a:p>
            <a:pPr algn="ctr"/>
            <a:endParaRPr lang="en-GB" sz="3600" dirty="0">
              <a:solidFill>
                <a:srgbClr val="002060"/>
              </a:solidFill>
            </a:endParaRPr>
          </a:p>
          <a:p>
            <a:pPr algn="ctr"/>
            <a:r>
              <a:rPr lang="en-GB" sz="3600" dirty="0">
                <a:solidFill>
                  <a:srgbClr val="002060"/>
                </a:solidFill>
              </a:rPr>
              <a:t>We can use this information to solve missing angle problems.</a:t>
            </a:r>
          </a:p>
        </p:txBody>
      </p:sp>
      <p:grpSp>
        <p:nvGrpSpPr>
          <p:cNvPr id="14" name="Group 13">
            <a:extLst>
              <a:ext uri="{FF2B5EF4-FFF2-40B4-BE49-F238E27FC236}">
                <a16:creationId xmlns:a16="http://schemas.microsoft.com/office/drawing/2014/main" id="{EF1514F9-893E-471B-9D5E-0BAE02C93C54}"/>
              </a:ext>
            </a:extLst>
          </p:cNvPr>
          <p:cNvGrpSpPr/>
          <p:nvPr/>
        </p:nvGrpSpPr>
        <p:grpSpPr>
          <a:xfrm>
            <a:off x="5612021" y="3545092"/>
            <a:ext cx="5303677" cy="1306617"/>
            <a:chOff x="5612021" y="3545092"/>
            <a:chExt cx="5303677" cy="1306617"/>
          </a:xfrm>
        </p:grpSpPr>
        <p:sp>
          <p:nvSpPr>
            <p:cNvPr id="6" name="Curved Down Arrow 5"/>
            <p:cNvSpPr/>
            <p:nvPr/>
          </p:nvSpPr>
          <p:spPr>
            <a:xfrm>
              <a:off x="6442396" y="3545092"/>
              <a:ext cx="3870254" cy="1306617"/>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Rounded Corners 2">
              <a:extLst>
                <a:ext uri="{FF2B5EF4-FFF2-40B4-BE49-F238E27FC236}">
                  <a16:creationId xmlns:a16="http://schemas.microsoft.com/office/drawing/2014/main" id="{675A7142-34F1-4E54-A85B-FF703025B360}"/>
                </a:ext>
              </a:extLst>
            </p:cNvPr>
            <p:cNvSpPr/>
            <p:nvPr/>
          </p:nvSpPr>
          <p:spPr>
            <a:xfrm>
              <a:off x="7543219" y="3960336"/>
              <a:ext cx="1441279" cy="71597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180⁰</a:t>
              </a:r>
            </a:p>
          </p:txBody>
        </p:sp>
        <p:cxnSp>
          <p:nvCxnSpPr>
            <p:cNvPr id="7" name="Straight Connector 6">
              <a:extLst>
                <a:ext uri="{FF2B5EF4-FFF2-40B4-BE49-F238E27FC236}">
                  <a16:creationId xmlns:a16="http://schemas.microsoft.com/office/drawing/2014/main" id="{14419DE1-B26A-44F6-AEDD-C6E38C6C1FAF}"/>
                </a:ext>
              </a:extLst>
            </p:cNvPr>
            <p:cNvCxnSpPr>
              <a:cxnSpLocks/>
            </p:cNvCxnSpPr>
            <p:nvPr/>
          </p:nvCxnSpPr>
          <p:spPr>
            <a:xfrm>
              <a:off x="5612021" y="4851709"/>
              <a:ext cx="5303677" cy="0"/>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52989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16573</TotalTime>
  <Words>1081</Words>
  <Application>Microsoft Office PowerPoint</Application>
  <PresentationFormat>Widescreen</PresentationFormat>
  <Paragraphs>144</Paragraphs>
  <Slides>22</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Wingdings</vt:lpstr>
      <vt:lpstr>Office Theme</vt:lpstr>
      <vt:lpstr>PowerPoint Presentation</vt:lpstr>
      <vt:lpstr>Teachers’ Notes</vt:lpstr>
      <vt:lpstr>Progress across amber – the 4-stage model</vt:lpstr>
      <vt:lpstr>LORIC task</vt:lpstr>
      <vt:lpstr>LORIC task</vt:lpstr>
      <vt:lpstr>Vocabulary activity</vt:lpstr>
      <vt:lpstr>PowerPoint Presentation</vt:lpstr>
      <vt:lpstr>Teach</vt:lpstr>
      <vt:lpstr>Teach</vt:lpstr>
      <vt:lpstr>Teach</vt:lpstr>
      <vt:lpstr>Teach</vt:lpstr>
      <vt:lpstr>Teach</vt:lpstr>
      <vt:lpstr>Model</vt:lpstr>
      <vt:lpstr>Model</vt:lpstr>
      <vt:lpstr>Apply</vt:lpstr>
      <vt:lpstr>Apply</vt:lpstr>
      <vt:lpstr>Model</vt:lpstr>
      <vt:lpstr>Model</vt:lpstr>
      <vt:lpstr>Model</vt:lpstr>
      <vt:lpstr>Apply</vt:lpstr>
      <vt:lpstr>Apply – Problem Solving</vt:lpstr>
      <vt:lpstr>Apply – Reasoning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Jessica Flisher</cp:lastModifiedBy>
  <cp:revision>323</cp:revision>
  <dcterms:created xsi:type="dcterms:W3CDTF">2017-03-29T13:14:03Z</dcterms:created>
  <dcterms:modified xsi:type="dcterms:W3CDTF">2020-04-27T13:27:50Z</dcterms:modified>
</cp:coreProperties>
</file>