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14" r:id="rId3"/>
    <p:sldId id="274" r:id="rId4"/>
    <p:sldId id="477" r:id="rId5"/>
    <p:sldId id="478" r:id="rId6"/>
    <p:sldId id="387" r:id="rId7"/>
    <p:sldId id="388" r:id="rId8"/>
    <p:sldId id="436" r:id="rId9"/>
    <p:sldId id="484" r:id="rId10"/>
    <p:sldId id="483" r:id="rId11"/>
    <p:sldId id="485" r:id="rId12"/>
    <p:sldId id="486" r:id="rId13"/>
    <p:sldId id="489" r:id="rId14"/>
    <p:sldId id="490" r:id="rId15"/>
    <p:sldId id="491" r:id="rId16"/>
    <p:sldId id="497" r:id="rId17"/>
    <p:sldId id="496" r:id="rId18"/>
    <p:sldId id="493" r:id="rId19"/>
    <p:sldId id="494" r:id="rId20"/>
    <p:sldId id="495" r:id="rId21"/>
    <p:sldId id="467" r:id="rId22"/>
    <p:sldId id="488" r:id="rId23"/>
    <p:sldId id="487" r:id="rId24"/>
    <p:sldId id="4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C6CD0F-5B1F-4D3D-8653-228B9943A1D0}" v="15" dt="2020-01-30T19:28:44.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2931" autoAdjust="0"/>
  </p:normalViewPr>
  <p:slideViewPr>
    <p:cSldViewPr snapToGrid="0" snapToObjects="1">
      <p:cViewPr varScale="1">
        <p:scale>
          <a:sx n="60" d="100"/>
          <a:sy n="60" d="100"/>
        </p:scale>
        <p:origin x="1236"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50775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160359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51289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154540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825278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98111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4239628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506571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03125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16073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541184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1736223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2627111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322878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04881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Give pupils a list of relevant and challenging vocabulary. Ask them to make connections between two words on the list and explain this using the sentence frame provided. </a:t>
            </a:r>
          </a:p>
          <a:p>
            <a:pPr marL="0" indent="0">
              <a:buNone/>
            </a:pPr>
            <a:r>
              <a:rPr lang="en-GB" dirty="0"/>
              <a:t>To challenge pupils further, ask them to change one word and then reconnect this to their original word. How much do they have to change the connection that they made? Can they connect three?</a:t>
            </a:r>
          </a:p>
          <a:p>
            <a:pPr marL="0" indent="0">
              <a:buNone/>
            </a:pPr>
            <a:r>
              <a:rPr lang="en-GB" dirty="0"/>
              <a:t>Encourage pupils to use ambitious conjunctions to explain the connections such as: although, however, further, despite</a:t>
            </a:r>
          </a:p>
          <a:p>
            <a:pPr marL="0" indent="0">
              <a:buNone/>
            </a:pP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21074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72854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145650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822883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Y5 M6f Can use properties of rectangles, including diagonals, to deduce related facts and find missing lengths and angles</a:t>
            </a:r>
            <a:endParaRPr lang="en-GB" sz="36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420402" y="3640786"/>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771552" y="4544126"/>
            <a:ext cx="5579642" cy="185578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The </a:t>
            </a:r>
            <a:r>
              <a:rPr lang="en-GB" sz="4000" b="1" dirty="0">
                <a:solidFill>
                  <a:srgbClr val="002060"/>
                </a:solidFill>
              </a:rPr>
              <a:t>interior angles </a:t>
            </a:r>
            <a:r>
              <a:rPr lang="en-GB" sz="4000" dirty="0">
                <a:solidFill>
                  <a:srgbClr val="002060"/>
                </a:solidFill>
              </a:rPr>
              <a:t>of a </a:t>
            </a:r>
            <a:r>
              <a:rPr lang="en-GB" sz="4000" b="1" dirty="0">
                <a:solidFill>
                  <a:srgbClr val="002060"/>
                </a:solidFill>
              </a:rPr>
              <a:t>rectangle</a:t>
            </a:r>
            <a:r>
              <a:rPr lang="en-GB" sz="4000" dirty="0">
                <a:solidFill>
                  <a:srgbClr val="002060"/>
                </a:solidFill>
              </a:rPr>
              <a:t> total </a:t>
            </a:r>
            <a:r>
              <a:rPr lang="en-GB" sz="4000" b="1" dirty="0">
                <a:solidFill>
                  <a:srgbClr val="002060"/>
                </a:solidFill>
              </a:rPr>
              <a:t>360⁰</a:t>
            </a:r>
            <a:r>
              <a:rPr lang="en-GB" sz="4000" dirty="0">
                <a:solidFill>
                  <a:srgbClr val="002060"/>
                </a:solidFill>
              </a:rPr>
              <a:t>.</a:t>
            </a:r>
          </a:p>
        </p:txBody>
      </p:sp>
      <p:sp>
        <p:nvSpPr>
          <p:cNvPr id="11" name="Rectangle: Rounded Corners 2">
            <a:extLst>
              <a:ext uri="{FF2B5EF4-FFF2-40B4-BE49-F238E27FC236}">
                <a16:creationId xmlns:a16="http://schemas.microsoft.com/office/drawing/2014/main" id="{675A7142-34F1-4E54-A85B-FF703025B360}"/>
              </a:ext>
            </a:extLst>
          </p:cNvPr>
          <p:cNvSpPr/>
          <p:nvPr/>
        </p:nvSpPr>
        <p:spPr>
          <a:xfrm>
            <a:off x="8673342" y="2740517"/>
            <a:ext cx="144127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360⁰</a:t>
            </a:r>
          </a:p>
        </p:txBody>
      </p:sp>
      <p:sp>
        <p:nvSpPr>
          <p:cNvPr id="12" name="Rectangle: Rounded Corners 2">
            <a:extLst>
              <a:ext uri="{FF2B5EF4-FFF2-40B4-BE49-F238E27FC236}">
                <a16:creationId xmlns:a16="http://schemas.microsoft.com/office/drawing/2014/main" id="{675A7142-34F1-4E54-A85B-FF703025B360}"/>
              </a:ext>
            </a:extLst>
          </p:cNvPr>
          <p:cNvSpPr/>
          <p:nvPr/>
        </p:nvSpPr>
        <p:spPr>
          <a:xfrm>
            <a:off x="723098" y="1902475"/>
            <a:ext cx="5579642" cy="23406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The </a:t>
            </a:r>
            <a:r>
              <a:rPr lang="en-GB" sz="3600" b="1" dirty="0">
                <a:solidFill>
                  <a:srgbClr val="002060"/>
                </a:solidFill>
              </a:rPr>
              <a:t>interior angles </a:t>
            </a:r>
            <a:r>
              <a:rPr lang="en-GB" sz="3600" dirty="0">
                <a:solidFill>
                  <a:srgbClr val="002060"/>
                </a:solidFill>
              </a:rPr>
              <a:t>of a</a:t>
            </a:r>
            <a:r>
              <a:rPr lang="en-GB" sz="3600" b="1" dirty="0">
                <a:solidFill>
                  <a:srgbClr val="002060"/>
                </a:solidFill>
              </a:rPr>
              <a:t> rectangle </a:t>
            </a:r>
            <a:r>
              <a:rPr lang="en-GB" sz="3600" dirty="0">
                <a:solidFill>
                  <a:srgbClr val="002060"/>
                </a:solidFill>
              </a:rPr>
              <a:t>are those angles at each</a:t>
            </a:r>
            <a:r>
              <a:rPr lang="en-GB" sz="3600" b="1" dirty="0">
                <a:solidFill>
                  <a:srgbClr val="002060"/>
                </a:solidFill>
              </a:rPr>
              <a:t> vertex </a:t>
            </a:r>
            <a:r>
              <a:rPr lang="en-GB" sz="3600" dirty="0">
                <a:solidFill>
                  <a:srgbClr val="002060"/>
                </a:solidFill>
              </a:rPr>
              <a:t>that are on the </a:t>
            </a:r>
            <a:r>
              <a:rPr lang="en-GB" sz="3600" b="1" dirty="0">
                <a:solidFill>
                  <a:srgbClr val="002060"/>
                </a:solidFill>
              </a:rPr>
              <a:t>inside</a:t>
            </a:r>
            <a:r>
              <a:rPr lang="en-GB" sz="3600" dirty="0">
                <a:solidFill>
                  <a:srgbClr val="002060"/>
                </a:solidFill>
              </a:rPr>
              <a:t>.</a:t>
            </a:r>
          </a:p>
        </p:txBody>
      </p:sp>
      <p:sp>
        <p:nvSpPr>
          <p:cNvPr id="16" name="Rectangle 15"/>
          <p:cNvSpPr/>
          <p:nvPr/>
        </p:nvSpPr>
        <p:spPr>
          <a:xfrm>
            <a:off x="10889106" y="3651936"/>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0888304" y="2140651"/>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412782" y="2151801"/>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420402" y="2151801"/>
            <a:ext cx="3947160" cy="18934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2">
            <a:extLst>
              <a:ext uri="{FF2B5EF4-FFF2-40B4-BE49-F238E27FC236}">
                <a16:creationId xmlns:a16="http://schemas.microsoft.com/office/drawing/2014/main" id="{675A7142-34F1-4E54-A85B-FF703025B360}"/>
              </a:ext>
            </a:extLst>
          </p:cNvPr>
          <p:cNvSpPr/>
          <p:nvPr/>
        </p:nvSpPr>
        <p:spPr>
          <a:xfrm>
            <a:off x="6899296" y="4541055"/>
            <a:ext cx="4989369" cy="185578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Each</a:t>
            </a:r>
            <a:r>
              <a:rPr lang="en-GB" sz="3200" dirty="0">
                <a:solidFill>
                  <a:srgbClr val="FF0000"/>
                </a:solidFill>
              </a:rPr>
              <a:t> red </a:t>
            </a:r>
            <a:r>
              <a:rPr lang="en-GB" sz="3200" dirty="0">
                <a:solidFill>
                  <a:srgbClr val="002060"/>
                </a:solidFill>
              </a:rPr>
              <a:t>square represents a 90⁰ right angle.</a:t>
            </a:r>
          </a:p>
          <a:p>
            <a:pPr algn="ctr"/>
            <a:r>
              <a:rPr lang="en-GB" sz="3200" dirty="0">
                <a:solidFill>
                  <a:srgbClr val="002060"/>
                </a:solidFill>
              </a:rPr>
              <a:t> 90⁰ x 4 = 360⁰</a:t>
            </a:r>
          </a:p>
        </p:txBody>
      </p:sp>
    </p:spTree>
    <p:extLst>
      <p:ext uri="{BB962C8B-B14F-4D97-AF65-F5344CB8AC3E}">
        <p14:creationId xmlns:p14="http://schemas.microsoft.com/office/powerpoint/2010/main" val="38633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511252" y="2009783"/>
            <a:ext cx="11055908" cy="12972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If working out the </a:t>
            </a:r>
            <a:r>
              <a:rPr lang="en-GB" sz="3200" b="1" dirty="0">
                <a:solidFill>
                  <a:srgbClr val="002060"/>
                </a:solidFill>
              </a:rPr>
              <a:t>missing length </a:t>
            </a:r>
            <a:r>
              <a:rPr lang="en-GB" sz="3200" dirty="0">
                <a:solidFill>
                  <a:srgbClr val="002060"/>
                </a:solidFill>
              </a:rPr>
              <a:t>of a </a:t>
            </a:r>
            <a:r>
              <a:rPr lang="en-GB" sz="3200" b="1" dirty="0">
                <a:solidFill>
                  <a:srgbClr val="002060"/>
                </a:solidFill>
              </a:rPr>
              <a:t>rectangle</a:t>
            </a:r>
            <a:r>
              <a:rPr lang="en-GB" sz="3200" dirty="0">
                <a:solidFill>
                  <a:srgbClr val="002060"/>
                </a:solidFill>
              </a:rPr>
              <a:t>, it is important to remember how to calculate the </a:t>
            </a:r>
            <a:r>
              <a:rPr lang="en-GB" sz="3200" b="1" dirty="0">
                <a:solidFill>
                  <a:srgbClr val="002060"/>
                </a:solidFill>
              </a:rPr>
              <a:t>perimeter</a:t>
            </a:r>
            <a:r>
              <a:rPr lang="en-GB" sz="3200" dirty="0">
                <a:solidFill>
                  <a:srgbClr val="002060"/>
                </a:solidFill>
              </a:rPr>
              <a:t> of a </a:t>
            </a:r>
            <a:r>
              <a:rPr lang="en-GB" sz="3200" b="1" dirty="0">
                <a:solidFill>
                  <a:srgbClr val="002060"/>
                </a:solidFill>
              </a:rPr>
              <a:t>rectangle</a:t>
            </a:r>
            <a:r>
              <a:rPr lang="en-GB" sz="3200" dirty="0">
                <a:solidFill>
                  <a:srgbClr val="002060"/>
                </a:solidFill>
              </a:rPr>
              <a:t>.</a:t>
            </a:r>
          </a:p>
        </p:txBody>
      </p:sp>
      <p:sp>
        <p:nvSpPr>
          <p:cNvPr id="5" name="Rectangle 4"/>
          <p:cNvSpPr/>
          <p:nvPr/>
        </p:nvSpPr>
        <p:spPr>
          <a:xfrm>
            <a:off x="7996202" y="4511040"/>
            <a:ext cx="3006213" cy="147963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2">
            <a:extLst>
              <a:ext uri="{FF2B5EF4-FFF2-40B4-BE49-F238E27FC236}">
                <a16:creationId xmlns:a16="http://schemas.microsoft.com/office/drawing/2014/main" id="{675A7142-34F1-4E54-A85B-FF703025B360}"/>
              </a:ext>
            </a:extLst>
          </p:cNvPr>
          <p:cNvSpPr/>
          <p:nvPr/>
        </p:nvSpPr>
        <p:spPr>
          <a:xfrm>
            <a:off x="511252" y="3626176"/>
            <a:ext cx="6270548" cy="292702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To do this, you have to add the </a:t>
            </a:r>
            <a:r>
              <a:rPr lang="en-GB" sz="3200" b="1" dirty="0">
                <a:solidFill>
                  <a:srgbClr val="002060"/>
                </a:solidFill>
              </a:rPr>
              <a:t>lengths</a:t>
            </a:r>
            <a:r>
              <a:rPr lang="en-GB" sz="3200" dirty="0">
                <a:solidFill>
                  <a:srgbClr val="002060"/>
                </a:solidFill>
              </a:rPr>
              <a:t> of all 4 sides of a </a:t>
            </a:r>
            <a:r>
              <a:rPr lang="en-GB" sz="3200" b="1" dirty="0">
                <a:solidFill>
                  <a:srgbClr val="002060"/>
                </a:solidFill>
              </a:rPr>
              <a:t>rectangle</a:t>
            </a:r>
            <a:r>
              <a:rPr lang="en-GB" sz="3200" dirty="0">
                <a:solidFill>
                  <a:srgbClr val="002060"/>
                </a:solidFill>
              </a:rPr>
              <a:t>. The </a:t>
            </a:r>
            <a:r>
              <a:rPr lang="en-GB" sz="3200" b="1" dirty="0">
                <a:solidFill>
                  <a:srgbClr val="002060"/>
                </a:solidFill>
              </a:rPr>
              <a:t>perimeter</a:t>
            </a:r>
            <a:r>
              <a:rPr lang="en-GB" sz="3200" dirty="0">
                <a:solidFill>
                  <a:srgbClr val="002060"/>
                </a:solidFill>
              </a:rPr>
              <a:t> of this </a:t>
            </a:r>
            <a:r>
              <a:rPr lang="en-GB" sz="3200" b="1" dirty="0">
                <a:solidFill>
                  <a:srgbClr val="002060"/>
                </a:solidFill>
              </a:rPr>
              <a:t>rectangle</a:t>
            </a:r>
            <a:r>
              <a:rPr lang="en-GB" sz="3200" dirty="0">
                <a:solidFill>
                  <a:srgbClr val="002060"/>
                </a:solidFill>
              </a:rPr>
              <a:t> would be 18cm as it would be 6cm + 6cm + 3cm + 3cm.</a:t>
            </a:r>
          </a:p>
        </p:txBody>
      </p:sp>
      <p:sp>
        <p:nvSpPr>
          <p:cNvPr id="8" name="TextBox 7"/>
          <p:cNvSpPr txBox="1"/>
          <p:nvPr/>
        </p:nvSpPr>
        <p:spPr>
          <a:xfrm>
            <a:off x="9165995" y="5968425"/>
            <a:ext cx="899160" cy="584775"/>
          </a:xfrm>
          <a:prstGeom prst="rect">
            <a:avLst/>
          </a:prstGeom>
          <a:noFill/>
        </p:spPr>
        <p:txBody>
          <a:bodyPr wrap="square" rtlCol="0">
            <a:spAutoFit/>
          </a:bodyPr>
          <a:lstStyle/>
          <a:p>
            <a:r>
              <a:rPr lang="en-GB" sz="3200" dirty="0">
                <a:solidFill>
                  <a:srgbClr val="002060"/>
                </a:solidFill>
              </a:rPr>
              <a:t>6cm</a:t>
            </a:r>
          </a:p>
        </p:txBody>
      </p:sp>
      <p:sp>
        <p:nvSpPr>
          <p:cNvPr id="10" name="TextBox 9"/>
          <p:cNvSpPr txBox="1"/>
          <p:nvPr/>
        </p:nvSpPr>
        <p:spPr>
          <a:xfrm>
            <a:off x="9165995" y="3835174"/>
            <a:ext cx="899160" cy="584775"/>
          </a:xfrm>
          <a:prstGeom prst="rect">
            <a:avLst/>
          </a:prstGeom>
          <a:noFill/>
        </p:spPr>
        <p:txBody>
          <a:bodyPr wrap="square" rtlCol="0">
            <a:spAutoFit/>
          </a:bodyPr>
          <a:lstStyle/>
          <a:p>
            <a:r>
              <a:rPr lang="en-GB" sz="3200" dirty="0">
                <a:solidFill>
                  <a:srgbClr val="002060"/>
                </a:solidFill>
              </a:rPr>
              <a:t>6cm</a:t>
            </a:r>
          </a:p>
        </p:txBody>
      </p:sp>
      <p:sp>
        <p:nvSpPr>
          <p:cNvPr id="11" name="TextBox 10"/>
          <p:cNvSpPr txBox="1"/>
          <p:nvPr/>
        </p:nvSpPr>
        <p:spPr>
          <a:xfrm>
            <a:off x="7097042" y="4958467"/>
            <a:ext cx="899160" cy="584775"/>
          </a:xfrm>
          <a:prstGeom prst="rect">
            <a:avLst/>
          </a:prstGeom>
          <a:noFill/>
        </p:spPr>
        <p:txBody>
          <a:bodyPr wrap="square" rtlCol="0">
            <a:spAutoFit/>
          </a:bodyPr>
          <a:lstStyle/>
          <a:p>
            <a:r>
              <a:rPr lang="en-GB" sz="3200" dirty="0">
                <a:solidFill>
                  <a:srgbClr val="002060"/>
                </a:solidFill>
              </a:rPr>
              <a:t>3cm</a:t>
            </a:r>
          </a:p>
        </p:txBody>
      </p:sp>
      <p:sp>
        <p:nvSpPr>
          <p:cNvPr id="12" name="TextBox 11"/>
          <p:cNvSpPr txBox="1"/>
          <p:nvPr/>
        </p:nvSpPr>
        <p:spPr>
          <a:xfrm>
            <a:off x="11089057" y="4958467"/>
            <a:ext cx="899160" cy="584775"/>
          </a:xfrm>
          <a:prstGeom prst="rect">
            <a:avLst/>
          </a:prstGeom>
          <a:noFill/>
        </p:spPr>
        <p:txBody>
          <a:bodyPr wrap="square" rtlCol="0">
            <a:spAutoFit/>
          </a:bodyPr>
          <a:lstStyle/>
          <a:p>
            <a:r>
              <a:rPr lang="en-GB" sz="3200" dirty="0">
                <a:solidFill>
                  <a:srgbClr val="002060"/>
                </a:solidFill>
              </a:rPr>
              <a:t>3cm</a:t>
            </a:r>
          </a:p>
        </p:txBody>
      </p:sp>
    </p:spTree>
    <p:extLst>
      <p:ext uri="{BB962C8B-B14F-4D97-AF65-F5344CB8AC3E}">
        <p14:creationId xmlns:p14="http://schemas.microsoft.com/office/powerpoint/2010/main" val="201333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Rectangle 4"/>
          <p:cNvSpPr/>
          <p:nvPr/>
        </p:nvSpPr>
        <p:spPr>
          <a:xfrm>
            <a:off x="1032119" y="4221480"/>
            <a:ext cx="3288913" cy="142295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Rectangle 11">
            <a:extLst>
              <a:ext uri="{FF2B5EF4-FFF2-40B4-BE49-F238E27FC236}">
                <a16:creationId xmlns:a16="http://schemas.microsoft.com/office/drawing/2014/main" id="{754B2BB4-78FE-4590-829C-7D74AFB6860B}"/>
              </a:ext>
            </a:extLst>
          </p:cNvPr>
          <p:cNvSpPr/>
          <p:nvPr/>
        </p:nvSpPr>
        <p:spPr>
          <a:xfrm>
            <a:off x="5410200" y="3675192"/>
            <a:ext cx="6126480" cy="2341162"/>
          </a:xfrm>
          <a:prstGeom prst="wedgeRectCallout">
            <a:avLst>
              <a:gd name="adj1" fmla="val -60970"/>
              <a:gd name="adj2" fmla="val 2827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To work out this problem, I will first label each side. I know that there are 2 sets of parallel sides. Each pair of sides is the same length.</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617932" y="1866250"/>
            <a:ext cx="11055908" cy="12972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The perimeter of this rectangle is 12cm. </a:t>
            </a:r>
          </a:p>
          <a:p>
            <a:pPr algn="ctr"/>
            <a:r>
              <a:rPr lang="en-GB" sz="3200" dirty="0">
                <a:solidFill>
                  <a:srgbClr val="002060"/>
                </a:solidFill>
              </a:rPr>
              <a:t>Both sides are multiples of 2. What are the missing lengths?</a:t>
            </a:r>
          </a:p>
        </p:txBody>
      </p:sp>
      <p:sp>
        <p:nvSpPr>
          <p:cNvPr id="11" name="TextBox 10"/>
          <p:cNvSpPr txBox="1"/>
          <p:nvPr/>
        </p:nvSpPr>
        <p:spPr>
          <a:xfrm>
            <a:off x="2481239" y="3513594"/>
            <a:ext cx="490511" cy="707886"/>
          </a:xfrm>
          <a:prstGeom prst="rect">
            <a:avLst/>
          </a:prstGeom>
          <a:noFill/>
        </p:spPr>
        <p:txBody>
          <a:bodyPr wrap="square" rtlCol="0">
            <a:spAutoFit/>
          </a:bodyPr>
          <a:lstStyle/>
          <a:p>
            <a:r>
              <a:rPr lang="en-GB" sz="4000" dirty="0">
                <a:solidFill>
                  <a:srgbClr val="FF0000"/>
                </a:solidFill>
              </a:rPr>
              <a:t>a</a:t>
            </a:r>
          </a:p>
        </p:txBody>
      </p:sp>
      <p:sp>
        <p:nvSpPr>
          <p:cNvPr id="12" name="TextBox 11"/>
          <p:cNvSpPr txBox="1"/>
          <p:nvPr/>
        </p:nvSpPr>
        <p:spPr>
          <a:xfrm>
            <a:off x="2417182" y="5662411"/>
            <a:ext cx="490511" cy="707886"/>
          </a:xfrm>
          <a:prstGeom prst="rect">
            <a:avLst/>
          </a:prstGeom>
          <a:noFill/>
        </p:spPr>
        <p:txBody>
          <a:bodyPr wrap="square" rtlCol="0">
            <a:spAutoFit/>
          </a:bodyPr>
          <a:lstStyle/>
          <a:p>
            <a:r>
              <a:rPr lang="en-GB" sz="4000" dirty="0">
                <a:solidFill>
                  <a:srgbClr val="FF0000"/>
                </a:solidFill>
              </a:rPr>
              <a:t>a</a:t>
            </a:r>
          </a:p>
        </p:txBody>
      </p:sp>
      <p:sp>
        <p:nvSpPr>
          <p:cNvPr id="13" name="TextBox 12"/>
          <p:cNvSpPr txBox="1"/>
          <p:nvPr/>
        </p:nvSpPr>
        <p:spPr>
          <a:xfrm>
            <a:off x="343391" y="4720260"/>
            <a:ext cx="490511" cy="707886"/>
          </a:xfrm>
          <a:prstGeom prst="rect">
            <a:avLst/>
          </a:prstGeom>
          <a:noFill/>
        </p:spPr>
        <p:txBody>
          <a:bodyPr wrap="square" rtlCol="0">
            <a:spAutoFit/>
          </a:bodyPr>
          <a:lstStyle/>
          <a:p>
            <a:r>
              <a:rPr lang="en-GB" sz="4000" dirty="0">
                <a:solidFill>
                  <a:srgbClr val="FF0000"/>
                </a:solidFill>
              </a:rPr>
              <a:t>b</a:t>
            </a:r>
          </a:p>
        </p:txBody>
      </p:sp>
      <p:sp>
        <p:nvSpPr>
          <p:cNvPr id="14" name="TextBox 13"/>
          <p:cNvSpPr txBox="1"/>
          <p:nvPr/>
        </p:nvSpPr>
        <p:spPr>
          <a:xfrm>
            <a:off x="4400064" y="4491830"/>
            <a:ext cx="490511" cy="707886"/>
          </a:xfrm>
          <a:prstGeom prst="rect">
            <a:avLst/>
          </a:prstGeom>
          <a:noFill/>
        </p:spPr>
        <p:txBody>
          <a:bodyPr wrap="square" rtlCol="0">
            <a:spAutoFit/>
          </a:bodyPr>
          <a:lstStyle/>
          <a:p>
            <a:r>
              <a:rPr lang="en-GB" sz="4000" dirty="0">
                <a:solidFill>
                  <a:srgbClr val="FF0000"/>
                </a:solidFill>
              </a:rPr>
              <a:t>b</a:t>
            </a:r>
          </a:p>
        </p:txBody>
      </p:sp>
      <p:sp>
        <p:nvSpPr>
          <p:cNvPr id="15" name="Rectangle 14">
            <a:extLst>
              <a:ext uri="{FF2B5EF4-FFF2-40B4-BE49-F238E27FC236}">
                <a16:creationId xmlns:a16="http://schemas.microsoft.com/office/drawing/2014/main" id="{C5498A0A-3084-44F6-B922-0969469763C1}"/>
              </a:ext>
            </a:extLst>
          </p:cNvPr>
          <p:cNvSpPr/>
          <p:nvPr/>
        </p:nvSpPr>
        <p:spPr>
          <a:xfrm rot="16200000">
            <a:off x="109202" y="4642601"/>
            <a:ext cx="1766806" cy="5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2060"/>
                </a:solidFill>
              </a:rPr>
              <a:t>&gt; &gt;                    </a:t>
            </a:r>
          </a:p>
        </p:txBody>
      </p:sp>
      <p:sp>
        <p:nvSpPr>
          <p:cNvPr id="16" name="Rectangle 15">
            <a:extLst>
              <a:ext uri="{FF2B5EF4-FFF2-40B4-BE49-F238E27FC236}">
                <a16:creationId xmlns:a16="http://schemas.microsoft.com/office/drawing/2014/main" id="{DA5C7E51-1903-43E0-AC4C-22342C0FADC6}"/>
              </a:ext>
            </a:extLst>
          </p:cNvPr>
          <p:cNvSpPr/>
          <p:nvPr/>
        </p:nvSpPr>
        <p:spPr>
          <a:xfrm rot="16200000">
            <a:off x="3385572" y="4659015"/>
            <a:ext cx="1766806" cy="5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2060"/>
                </a:solidFill>
              </a:rPr>
              <a:t>&gt; &gt;                    </a:t>
            </a:r>
          </a:p>
        </p:txBody>
      </p:sp>
      <p:sp>
        <p:nvSpPr>
          <p:cNvPr id="17" name="Rectangle 16">
            <a:extLst>
              <a:ext uri="{FF2B5EF4-FFF2-40B4-BE49-F238E27FC236}">
                <a16:creationId xmlns:a16="http://schemas.microsoft.com/office/drawing/2014/main" id="{5451B08D-39F7-4363-B65B-9BD81757B2F7}"/>
              </a:ext>
            </a:extLst>
          </p:cNvPr>
          <p:cNvSpPr/>
          <p:nvPr/>
        </p:nvSpPr>
        <p:spPr>
          <a:xfrm>
            <a:off x="2351111" y="3911022"/>
            <a:ext cx="650928" cy="580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2060"/>
                </a:solidFill>
              </a:rPr>
              <a:t>&gt;</a:t>
            </a:r>
          </a:p>
        </p:txBody>
      </p:sp>
      <p:sp>
        <p:nvSpPr>
          <p:cNvPr id="18" name="Rectangle 17">
            <a:extLst>
              <a:ext uri="{FF2B5EF4-FFF2-40B4-BE49-F238E27FC236}">
                <a16:creationId xmlns:a16="http://schemas.microsoft.com/office/drawing/2014/main" id="{ADC6AAD3-1CAA-4B31-9F5E-3001D33F447F}"/>
              </a:ext>
            </a:extLst>
          </p:cNvPr>
          <p:cNvSpPr/>
          <p:nvPr/>
        </p:nvSpPr>
        <p:spPr>
          <a:xfrm>
            <a:off x="2336973" y="5322497"/>
            <a:ext cx="650928" cy="580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2060"/>
                </a:solidFill>
              </a:rPr>
              <a:t>&gt;</a:t>
            </a:r>
          </a:p>
        </p:txBody>
      </p:sp>
    </p:spTree>
    <p:extLst>
      <p:ext uri="{BB962C8B-B14F-4D97-AF65-F5344CB8AC3E}">
        <p14:creationId xmlns:p14="http://schemas.microsoft.com/office/powerpoint/2010/main" val="50976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Rectangle 4"/>
          <p:cNvSpPr/>
          <p:nvPr/>
        </p:nvSpPr>
        <p:spPr>
          <a:xfrm>
            <a:off x="1032119" y="4221480"/>
            <a:ext cx="3288913" cy="142295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Rectangle 11">
            <a:extLst>
              <a:ext uri="{FF2B5EF4-FFF2-40B4-BE49-F238E27FC236}">
                <a16:creationId xmlns:a16="http://schemas.microsoft.com/office/drawing/2014/main" id="{754B2BB4-78FE-4590-829C-7D74AFB6860B}"/>
              </a:ext>
            </a:extLst>
          </p:cNvPr>
          <p:cNvSpPr/>
          <p:nvPr/>
        </p:nvSpPr>
        <p:spPr>
          <a:xfrm>
            <a:off x="5410200" y="3357428"/>
            <a:ext cx="6126480" cy="1186368"/>
          </a:xfrm>
          <a:prstGeom prst="wedgeRectCallout">
            <a:avLst>
              <a:gd name="adj1" fmla="val -60970"/>
              <a:gd name="adj2" fmla="val 2827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This means that a + a + b + b = 12cm.</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617932" y="1866250"/>
            <a:ext cx="11055908" cy="12972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The perimeter of this rectangle is 12cm. </a:t>
            </a:r>
          </a:p>
          <a:p>
            <a:pPr algn="ctr"/>
            <a:r>
              <a:rPr lang="en-GB" sz="3200" dirty="0">
                <a:solidFill>
                  <a:srgbClr val="002060"/>
                </a:solidFill>
              </a:rPr>
              <a:t>Both sides are multiples of 2. What are the missing lengths?</a:t>
            </a:r>
          </a:p>
        </p:txBody>
      </p:sp>
      <p:sp>
        <p:nvSpPr>
          <p:cNvPr id="11" name="TextBox 10"/>
          <p:cNvSpPr txBox="1"/>
          <p:nvPr/>
        </p:nvSpPr>
        <p:spPr>
          <a:xfrm>
            <a:off x="2481239" y="3513594"/>
            <a:ext cx="490511" cy="707886"/>
          </a:xfrm>
          <a:prstGeom prst="rect">
            <a:avLst/>
          </a:prstGeom>
          <a:noFill/>
        </p:spPr>
        <p:txBody>
          <a:bodyPr wrap="square" rtlCol="0">
            <a:spAutoFit/>
          </a:bodyPr>
          <a:lstStyle/>
          <a:p>
            <a:r>
              <a:rPr lang="en-GB" sz="4000" dirty="0">
                <a:solidFill>
                  <a:srgbClr val="FF0000"/>
                </a:solidFill>
              </a:rPr>
              <a:t>a</a:t>
            </a:r>
          </a:p>
        </p:txBody>
      </p:sp>
      <p:sp>
        <p:nvSpPr>
          <p:cNvPr id="12" name="TextBox 11"/>
          <p:cNvSpPr txBox="1"/>
          <p:nvPr/>
        </p:nvSpPr>
        <p:spPr>
          <a:xfrm>
            <a:off x="2464533" y="5598713"/>
            <a:ext cx="490511" cy="707886"/>
          </a:xfrm>
          <a:prstGeom prst="rect">
            <a:avLst/>
          </a:prstGeom>
          <a:noFill/>
        </p:spPr>
        <p:txBody>
          <a:bodyPr wrap="square" rtlCol="0">
            <a:spAutoFit/>
          </a:bodyPr>
          <a:lstStyle/>
          <a:p>
            <a:r>
              <a:rPr lang="en-GB" sz="4000" dirty="0">
                <a:solidFill>
                  <a:srgbClr val="FF0000"/>
                </a:solidFill>
              </a:rPr>
              <a:t>a</a:t>
            </a:r>
          </a:p>
        </p:txBody>
      </p:sp>
      <p:sp>
        <p:nvSpPr>
          <p:cNvPr id="13" name="TextBox 12"/>
          <p:cNvSpPr txBox="1"/>
          <p:nvPr/>
        </p:nvSpPr>
        <p:spPr>
          <a:xfrm>
            <a:off x="588647" y="4543796"/>
            <a:ext cx="490511" cy="707886"/>
          </a:xfrm>
          <a:prstGeom prst="rect">
            <a:avLst/>
          </a:prstGeom>
          <a:noFill/>
        </p:spPr>
        <p:txBody>
          <a:bodyPr wrap="square" rtlCol="0">
            <a:spAutoFit/>
          </a:bodyPr>
          <a:lstStyle/>
          <a:p>
            <a:r>
              <a:rPr lang="en-GB" sz="4000" dirty="0">
                <a:solidFill>
                  <a:srgbClr val="FF0000"/>
                </a:solidFill>
              </a:rPr>
              <a:t>b</a:t>
            </a:r>
          </a:p>
        </p:txBody>
      </p:sp>
      <p:sp>
        <p:nvSpPr>
          <p:cNvPr id="14" name="TextBox 13"/>
          <p:cNvSpPr txBox="1"/>
          <p:nvPr/>
        </p:nvSpPr>
        <p:spPr>
          <a:xfrm>
            <a:off x="4400064" y="4491830"/>
            <a:ext cx="490511" cy="707886"/>
          </a:xfrm>
          <a:prstGeom prst="rect">
            <a:avLst/>
          </a:prstGeom>
          <a:noFill/>
        </p:spPr>
        <p:txBody>
          <a:bodyPr wrap="square" rtlCol="0">
            <a:spAutoFit/>
          </a:bodyPr>
          <a:lstStyle/>
          <a:p>
            <a:r>
              <a:rPr lang="en-GB" sz="4000" dirty="0">
                <a:solidFill>
                  <a:srgbClr val="FF0000"/>
                </a:solidFill>
              </a:rPr>
              <a:t>b</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5410200" y="4897738"/>
            <a:ext cx="6126480" cy="1701181"/>
          </a:xfrm>
          <a:prstGeom prst="wedgeRectCallout">
            <a:avLst>
              <a:gd name="adj1" fmla="val -64453"/>
              <a:gd name="adj2" fmla="val 900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also know that both sides are multiples of 2, meaning they will be even numbers.</a:t>
            </a:r>
          </a:p>
        </p:txBody>
      </p:sp>
    </p:spTree>
    <p:extLst>
      <p:ext uri="{BB962C8B-B14F-4D97-AF65-F5344CB8AC3E}">
        <p14:creationId xmlns:p14="http://schemas.microsoft.com/office/powerpoint/2010/main" val="272520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Rectangle 4"/>
          <p:cNvSpPr/>
          <p:nvPr/>
        </p:nvSpPr>
        <p:spPr>
          <a:xfrm>
            <a:off x="1032119" y="4221480"/>
            <a:ext cx="3288913" cy="142295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Rectangle 11">
            <a:extLst>
              <a:ext uri="{FF2B5EF4-FFF2-40B4-BE49-F238E27FC236}">
                <a16:creationId xmlns:a16="http://schemas.microsoft.com/office/drawing/2014/main" id="{754B2BB4-78FE-4590-829C-7D74AFB6860B}"/>
              </a:ext>
            </a:extLst>
          </p:cNvPr>
          <p:cNvSpPr/>
          <p:nvPr/>
        </p:nvSpPr>
        <p:spPr>
          <a:xfrm>
            <a:off x="5410200" y="3511976"/>
            <a:ext cx="6126480" cy="1186368"/>
          </a:xfrm>
          <a:prstGeom prst="wedgeRectCallout">
            <a:avLst>
              <a:gd name="adj1" fmla="val -60970"/>
              <a:gd name="adj2" fmla="val 2827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know that a + b will equal half of 12. Half of 12 is 6.</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617932" y="1866250"/>
            <a:ext cx="11055908" cy="12972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The perimeter of this rectangle is 12cm. </a:t>
            </a:r>
          </a:p>
          <a:p>
            <a:pPr algn="ctr"/>
            <a:r>
              <a:rPr lang="en-GB" sz="3200" dirty="0">
                <a:solidFill>
                  <a:srgbClr val="002060"/>
                </a:solidFill>
              </a:rPr>
              <a:t>Both sides are multiples of 2. What are the missing lengths?</a:t>
            </a:r>
          </a:p>
        </p:txBody>
      </p:sp>
      <p:sp>
        <p:nvSpPr>
          <p:cNvPr id="11" name="TextBox 10"/>
          <p:cNvSpPr txBox="1"/>
          <p:nvPr/>
        </p:nvSpPr>
        <p:spPr>
          <a:xfrm>
            <a:off x="2481239" y="3513594"/>
            <a:ext cx="490511" cy="707886"/>
          </a:xfrm>
          <a:prstGeom prst="rect">
            <a:avLst/>
          </a:prstGeom>
          <a:noFill/>
        </p:spPr>
        <p:txBody>
          <a:bodyPr wrap="square" rtlCol="0">
            <a:spAutoFit/>
          </a:bodyPr>
          <a:lstStyle/>
          <a:p>
            <a:r>
              <a:rPr lang="en-GB" sz="4000" dirty="0">
                <a:solidFill>
                  <a:srgbClr val="FF0000"/>
                </a:solidFill>
              </a:rPr>
              <a:t>a</a:t>
            </a:r>
          </a:p>
        </p:txBody>
      </p:sp>
      <p:sp>
        <p:nvSpPr>
          <p:cNvPr id="12" name="TextBox 11"/>
          <p:cNvSpPr txBox="1"/>
          <p:nvPr/>
        </p:nvSpPr>
        <p:spPr>
          <a:xfrm>
            <a:off x="2464533" y="5598713"/>
            <a:ext cx="490511" cy="707886"/>
          </a:xfrm>
          <a:prstGeom prst="rect">
            <a:avLst/>
          </a:prstGeom>
          <a:noFill/>
        </p:spPr>
        <p:txBody>
          <a:bodyPr wrap="square" rtlCol="0">
            <a:spAutoFit/>
          </a:bodyPr>
          <a:lstStyle/>
          <a:p>
            <a:r>
              <a:rPr lang="en-GB" sz="4000" dirty="0">
                <a:solidFill>
                  <a:srgbClr val="FF0000"/>
                </a:solidFill>
              </a:rPr>
              <a:t>a</a:t>
            </a:r>
          </a:p>
        </p:txBody>
      </p:sp>
      <p:sp>
        <p:nvSpPr>
          <p:cNvPr id="13" name="TextBox 12"/>
          <p:cNvSpPr txBox="1"/>
          <p:nvPr/>
        </p:nvSpPr>
        <p:spPr>
          <a:xfrm>
            <a:off x="588647" y="4543796"/>
            <a:ext cx="490511" cy="707886"/>
          </a:xfrm>
          <a:prstGeom prst="rect">
            <a:avLst/>
          </a:prstGeom>
          <a:noFill/>
        </p:spPr>
        <p:txBody>
          <a:bodyPr wrap="square" rtlCol="0">
            <a:spAutoFit/>
          </a:bodyPr>
          <a:lstStyle/>
          <a:p>
            <a:r>
              <a:rPr lang="en-GB" sz="4000" dirty="0">
                <a:solidFill>
                  <a:srgbClr val="FF0000"/>
                </a:solidFill>
              </a:rPr>
              <a:t>b</a:t>
            </a:r>
          </a:p>
        </p:txBody>
      </p:sp>
      <p:sp>
        <p:nvSpPr>
          <p:cNvPr id="14" name="TextBox 13"/>
          <p:cNvSpPr txBox="1"/>
          <p:nvPr/>
        </p:nvSpPr>
        <p:spPr>
          <a:xfrm>
            <a:off x="4400064" y="4491830"/>
            <a:ext cx="490511" cy="707886"/>
          </a:xfrm>
          <a:prstGeom prst="rect">
            <a:avLst/>
          </a:prstGeom>
          <a:noFill/>
        </p:spPr>
        <p:txBody>
          <a:bodyPr wrap="square" rtlCol="0">
            <a:spAutoFit/>
          </a:bodyPr>
          <a:lstStyle/>
          <a:p>
            <a:r>
              <a:rPr lang="en-GB" sz="4000" dirty="0">
                <a:solidFill>
                  <a:srgbClr val="FF0000"/>
                </a:solidFill>
              </a:rPr>
              <a:t>b</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5410200" y="5046773"/>
            <a:ext cx="6126480" cy="1391277"/>
          </a:xfrm>
          <a:prstGeom prst="wedgeRectCallout">
            <a:avLst>
              <a:gd name="adj1" fmla="val -64453"/>
              <a:gd name="adj2" fmla="val 900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This means that a + b = 6. I know that neither a or b could be 0.</a:t>
            </a:r>
          </a:p>
        </p:txBody>
      </p:sp>
    </p:spTree>
    <p:extLst>
      <p:ext uri="{BB962C8B-B14F-4D97-AF65-F5344CB8AC3E}">
        <p14:creationId xmlns:p14="http://schemas.microsoft.com/office/powerpoint/2010/main" val="13038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Rectangle 4"/>
          <p:cNvSpPr/>
          <p:nvPr/>
        </p:nvSpPr>
        <p:spPr>
          <a:xfrm>
            <a:off x="1032119" y="4221480"/>
            <a:ext cx="3288913" cy="142295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Rectangle 11">
            <a:extLst>
              <a:ext uri="{FF2B5EF4-FFF2-40B4-BE49-F238E27FC236}">
                <a16:creationId xmlns:a16="http://schemas.microsoft.com/office/drawing/2014/main" id="{754B2BB4-78FE-4590-829C-7D74AFB6860B}"/>
              </a:ext>
            </a:extLst>
          </p:cNvPr>
          <p:cNvSpPr/>
          <p:nvPr/>
        </p:nvSpPr>
        <p:spPr>
          <a:xfrm>
            <a:off x="5593451" y="3361852"/>
            <a:ext cx="6126480" cy="1186368"/>
          </a:xfrm>
          <a:prstGeom prst="wedgeRectCallout">
            <a:avLst>
              <a:gd name="adj1" fmla="val -60970"/>
              <a:gd name="adj2" fmla="val 2827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also know that a is longer than b so a will be the larger number.</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617932" y="1866250"/>
            <a:ext cx="11055908" cy="12972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The perimeter of this rectangle is 12cm. </a:t>
            </a:r>
          </a:p>
          <a:p>
            <a:pPr algn="ctr"/>
            <a:r>
              <a:rPr lang="en-GB" sz="3200" dirty="0">
                <a:solidFill>
                  <a:srgbClr val="002060"/>
                </a:solidFill>
              </a:rPr>
              <a:t>Both sides are multiples of 2. What are the missing lengths?</a:t>
            </a:r>
          </a:p>
        </p:txBody>
      </p:sp>
      <p:sp>
        <p:nvSpPr>
          <p:cNvPr id="11" name="TextBox 10"/>
          <p:cNvSpPr txBox="1"/>
          <p:nvPr/>
        </p:nvSpPr>
        <p:spPr>
          <a:xfrm>
            <a:off x="2304538" y="3513594"/>
            <a:ext cx="1267801" cy="707886"/>
          </a:xfrm>
          <a:prstGeom prst="rect">
            <a:avLst/>
          </a:prstGeom>
          <a:noFill/>
        </p:spPr>
        <p:txBody>
          <a:bodyPr wrap="square" rtlCol="0">
            <a:spAutoFit/>
          </a:bodyPr>
          <a:lstStyle/>
          <a:p>
            <a:r>
              <a:rPr lang="en-GB" sz="4000" dirty="0">
                <a:solidFill>
                  <a:srgbClr val="FF0000"/>
                </a:solidFill>
              </a:rPr>
              <a:t>4cm</a:t>
            </a:r>
          </a:p>
        </p:txBody>
      </p:sp>
      <p:sp>
        <p:nvSpPr>
          <p:cNvPr id="13" name="TextBox 12"/>
          <p:cNvSpPr txBox="1"/>
          <p:nvPr/>
        </p:nvSpPr>
        <p:spPr>
          <a:xfrm>
            <a:off x="17879" y="4543796"/>
            <a:ext cx="1113887" cy="707886"/>
          </a:xfrm>
          <a:prstGeom prst="rect">
            <a:avLst/>
          </a:prstGeom>
          <a:noFill/>
        </p:spPr>
        <p:txBody>
          <a:bodyPr wrap="square" rtlCol="0">
            <a:spAutoFit/>
          </a:bodyPr>
          <a:lstStyle/>
          <a:p>
            <a:r>
              <a:rPr lang="en-GB" sz="4000" dirty="0">
                <a:solidFill>
                  <a:srgbClr val="FF0000"/>
                </a:solidFill>
              </a:rPr>
              <a:t>2cm</a:t>
            </a:r>
          </a:p>
        </p:txBody>
      </p:sp>
      <p:sp>
        <p:nvSpPr>
          <p:cNvPr id="14" name="TextBox 13"/>
          <p:cNvSpPr txBox="1"/>
          <p:nvPr/>
        </p:nvSpPr>
        <p:spPr>
          <a:xfrm>
            <a:off x="4400064" y="4491830"/>
            <a:ext cx="1208256" cy="707886"/>
          </a:xfrm>
          <a:prstGeom prst="rect">
            <a:avLst/>
          </a:prstGeom>
          <a:noFill/>
        </p:spPr>
        <p:txBody>
          <a:bodyPr wrap="square" rtlCol="0">
            <a:spAutoFit/>
          </a:bodyPr>
          <a:lstStyle/>
          <a:p>
            <a:r>
              <a:rPr lang="en-GB" sz="4000" dirty="0">
                <a:solidFill>
                  <a:srgbClr val="FF0000"/>
                </a:solidFill>
              </a:rPr>
              <a:t>2cm</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5547360" y="4892041"/>
            <a:ext cx="6126480" cy="1546010"/>
          </a:xfrm>
          <a:prstGeom prst="wedgeRectCallout">
            <a:avLst>
              <a:gd name="adj1" fmla="val -64453"/>
              <a:gd name="adj2" fmla="val 900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If a = 4 and b = 2, this would total 6. If I then add 4 + 2 + 4 + 2 it equals 12cm. Therefore, this is the answer.</a:t>
            </a:r>
          </a:p>
        </p:txBody>
      </p:sp>
      <p:sp>
        <p:nvSpPr>
          <p:cNvPr id="16" name="TextBox 15"/>
          <p:cNvSpPr txBox="1"/>
          <p:nvPr/>
        </p:nvSpPr>
        <p:spPr>
          <a:xfrm>
            <a:off x="2222159" y="5674913"/>
            <a:ext cx="1267801" cy="707886"/>
          </a:xfrm>
          <a:prstGeom prst="rect">
            <a:avLst/>
          </a:prstGeom>
          <a:noFill/>
        </p:spPr>
        <p:txBody>
          <a:bodyPr wrap="square" rtlCol="0">
            <a:spAutoFit/>
          </a:bodyPr>
          <a:lstStyle/>
          <a:p>
            <a:r>
              <a:rPr lang="en-GB" sz="4000" dirty="0">
                <a:solidFill>
                  <a:srgbClr val="FF0000"/>
                </a:solidFill>
              </a:rPr>
              <a:t>4cm</a:t>
            </a:r>
          </a:p>
        </p:txBody>
      </p:sp>
    </p:spTree>
    <p:extLst>
      <p:ext uri="{BB962C8B-B14F-4D97-AF65-F5344CB8AC3E}">
        <p14:creationId xmlns:p14="http://schemas.microsoft.com/office/powerpoint/2010/main" val="42309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Rectangle 4"/>
          <p:cNvSpPr/>
          <p:nvPr/>
        </p:nvSpPr>
        <p:spPr>
          <a:xfrm>
            <a:off x="7310743" y="3513594"/>
            <a:ext cx="3899338" cy="1694197"/>
          </a:xfrm>
          <a:prstGeom prst="rect">
            <a:avLst/>
          </a:prstGeom>
          <a:solidFill>
            <a:schemeClr val="accent1">
              <a:lumMod val="60000"/>
              <a:lumOff val="4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2">
            <a:extLst>
              <a:ext uri="{FF2B5EF4-FFF2-40B4-BE49-F238E27FC236}">
                <a16:creationId xmlns:a16="http://schemas.microsoft.com/office/drawing/2014/main" id="{675A7142-34F1-4E54-A85B-FF703025B360}"/>
              </a:ext>
            </a:extLst>
          </p:cNvPr>
          <p:cNvSpPr/>
          <p:nvPr/>
        </p:nvSpPr>
        <p:spPr>
          <a:xfrm>
            <a:off x="639730" y="1995156"/>
            <a:ext cx="5365619" cy="446870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The perimeter of this rectangle is 14cm. </a:t>
            </a:r>
          </a:p>
          <a:p>
            <a:pPr algn="ctr"/>
            <a:r>
              <a:rPr lang="en-GB" sz="4000" dirty="0">
                <a:solidFill>
                  <a:srgbClr val="002060"/>
                </a:solidFill>
              </a:rPr>
              <a:t>Both sides are whole numbers.</a:t>
            </a:r>
          </a:p>
          <a:p>
            <a:pPr algn="ctr"/>
            <a:r>
              <a:rPr lang="en-GB" sz="4000" dirty="0">
                <a:solidFill>
                  <a:srgbClr val="002060"/>
                </a:solidFill>
              </a:rPr>
              <a:t>Write down all the possible lengths of side a and side b.</a:t>
            </a:r>
          </a:p>
        </p:txBody>
      </p:sp>
      <p:sp>
        <p:nvSpPr>
          <p:cNvPr id="8" name="TextBox 7"/>
          <p:cNvSpPr txBox="1"/>
          <p:nvPr/>
        </p:nvSpPr>
        <p:spPr>
          <a:xfrm>
            <a:off x="9015156" y="2688344"/>
            <a:ext cx="490511" cy="707886"/>
          </a:xfrm>
          <a:prstGeom prst="rect">
            <a:avLst/>
          </a:prstGeom>
          <a:noFill/>
        </p:spPr>
        <p:txBody>
          <a:bodyPr wrap="square" rtlCol="0">
            <a:spAutoFit/>
          </a:bodyPr>
          <a:lstStyle/>
          <a:p>
            <a:r>
              <a:rPr lang="en-GB" sz="4000" dirty="0">
                <a:solidFill>
                  <a:srgbClr val="FF0000"/>
                </a:solidFill>
              </a:rPr>
              <a:t>a</a:t>
            </a:r>
          </a:p>
        </p:txBody>
      </p:sp>
      <p:sp>
        <p:nvSpPr>
          <p:cNvPr id="10" name="TextBox 9"/>
          <p:cNvSpPr txBox="1"/>
          <p:nvPr/>
        </p:nvSpPr>
        <p:spPr>
          <a:xfrm>
            <a:off x="6595310" y="4006749"/>
            <a:ext cx="490511" cy="707886"/>
          </a:xfrm>
          <a:prstGeom prst="rect">
            <a:avLst/>
          </a:prstGeom>
          <a:noFill/>
        </p:spPr>
        <p:txBody>
          <a:bodyPr wrap="square" rtlCol="0">
            <a:spAutoFit/>
          </a:bodyPr>
          <a:lstStyle/>
          <a:p>
            <a:r>
              <a:rPr lang="en-GB" sz="4000" dirty="0">
                <a:solidFill>
                  <a:srgbClr val="FF0000"/>
                </a:solidFill>
              </a:rPr>
              <a:t>b</a:t>
            </a:r>
          </a:p>
        </p:txBody>
      </p:sp>
    </p:spTree>
    <p:extLst>
      <p:ext uri="{BB962C8B-B14F-4D97-AF65-F5344CB8AC3E}">
        <p14:creationId xmlns:p14="http://schemas.microsoft.com/office/powerpoint/2010/main" val="301132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Rectangle 4"/>
          <p:cNvSpPr/>
          <p:nvPr/>
        </p:nvSpPr>
        <p:spPr>
          <a:xfrm>
            <a:off x="3090042" y="4498230"/>
            <a:ext cx="5830614" cy="1775860"/>
          </a:xfrm>
          <a:prstGeom prst="rect">
            <a:avLst/>
          </a:prstGeom>
          <a:solidFill>
            <a:schemeClr val="accent1">
              <a:lumMod val="60000"/>
              <a:lumOff val="4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2">
            <a:extLst>
              <a:ext uri="{FF2B5EF4-FFF2-40B4-BE49-F238E27FC236}">
                <a16:creationId xmlns:a16="http://schemas.microsoft.com/office/drawing/2014/main" id="{675A7142-34F1-4E54-A85B-FF703025B360}"/>
              </a:ext>
            </a:extLst>
          </p:cNvPr>
          <p:cNvSpPr/>
          <p:nvPr/>
        </p:nvSpPr>
        <p:spPr>
          <a:xfrm>
            <a:off x="639730" y="1995156"/>
            <a:ext cx="10973150" cy="18989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The perimeter of this rectangle is 18cm. </a:t>
            </a:r>
          </a:p>
          <a:p>
            <a:pPr algn="ctr"/>
            <a:r>
              <a:rPr lang="en-GB" sz="3600" dirty="0">
                <a:solidFill>
                  <a:srgbClr val="002060"/>
                </a:solidFill>
              </a:rPr>
              <a:t>Both sides are multiples of 3. </a:t>
            </a:r>
          </a:p>
          <a:p>
            <a:pPr algn="ctr"/>
            <a:r>
              <a:rPr lang="en-GB" sz="3600" dirty="0">
                <a:solidFill>
                  <a:srgbClr val="002060"/>
                </a:solidFill>
              </a:rPr>
              <a:t>What are the missing lengths?</a:t>
            </a:r>
          </a:p>
        </p:txBody>
      </p:sp>
    </p:spTree>
    <p:extLst>
      <p:ext uri="{BB962C8B-B14F-4D97-AF65-F5344CB8AC3E}">
        <p14:creationId xmlns:p14="http://schemas.microsoft.com/office/powerpoint/2010/main" val="1029236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Speech Bubble: Rectangle 11">
            <a:extLst>
              <a:ext uri="{FF2B5EF4-FFF2-40B4-BE49-F238E27FC236}">
                <a16:creationId xmlns:a16="http://schemas.microsoft.com/office/drawing/2014/main" id="{754B2BB4-78FE-4590-829C-7D74AFB6860B}"/>
              </a:ext>
            </a:extLst>
          </p:cNvPr>
          <p:cNvSpPr/>
          <p:nvPr/>
        </p:nvSpPr>
        <p:spPr>
          <a:xfrm>
            <a:off x="617932" y="2984414"/>
            <a:ext cx="6361988" cy="1572345"/>
          </a:xfrm>
          <a:prstGeom prst="wedgeRectCallout">
            <a:avLst>
              <a:gd name="adj1" fmla="val 62055"/>
              <a:gd name="adj2" fmla="val -156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To solve this problem, I first of all need to identify each of the angles.</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617932" y="1866251"/>
            <a:ext cx="11055908" cy="75503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Identify the angles that are equal in this shape.</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617932" y="4785359"/>
            <a:ext cx="6361988" cy="1408851"/>
          </a:xfrm>
          <a:prstGeom prst="wedgeRectCallout">
            <a:avLst>
              <a:gd name="adj1" fmla="val 61666"/>
              <a:gd name="adj2" fmla="val 604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know a rectangle has </a:t>
            </a:r>
            <a:r>
              <a:rPr lang="en-GB" sz="3200" b="1" dirty="0">
                <a:solidFill>
                  <a:srgbClr val="002060"/>
                </a:solidFill>
              </a:rPr>
              <a:t>4 right angles </a:t>
            </a:r>
            <a:r>
              <a:rPr lang="en-GB" sz="3200" dirty="0">
                <a:solidFill>
                  <a:srgbClr val="002060"/>
                </a:solidFill>
              </a:rPr>
              <a:t>so I will identify these first.</a:t>
            </a:r>
          </a:p>
        </p:txBody>
      </p:sp>
      <p:cxnSp>
        <p:nvCxnSpPr>
          <p:cNvPr id="17" name="Straight Connector 16"/>
          <p:cNvCxnSpPr/>
          <p:nvPr/>
        </p:nvCxnSpPr>
        <p:spPr>
          <a:xfrm>
            <a:off x="8167215" y="3734716"/>
            <a:ext cx="3506624" cy="210128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167216" y="3734716"/>
            <a:ext cx="3506623" cy="210128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167216" y="5422487"/>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1201399" y="3734716"/>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1201399" y="5431584"/>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167214" y="3734714"/>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167216" y="3734715"/>
            <a:ext cx="3506624" cy="210128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60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Speech Bubble: Rectangle 11">
            <a:extLst>
              <a:ext uri="{FF2B5EF4-FFF2-40B4-BE49-F238E27FC236}">
                <a16:creationId xmlns:a16="http://schemas.microsoft.com/office/drawing/2014/main" id="{754B2BB4-78FE-4590-829C-7D74AFB6860B}"/>
              </a:ext>
            </a:extLst>
          </p:cNvPr>
          <p:cNvSpPr/>
          <p:nvPr/>
        </p:nvSpPr>
        <p:spPr>
          <a:xfrm>
            <a:off x="617932" y="2984415"/>
            <a:ext cx="6361988" cy="1154722"/>
          </a:xfrm>
          <a:prstGeom prst="wedgeRectCallout">
            <a:avLst>
              <a:gd name="adj1" fmla="val 62055"/>
              <a:gd name="adj2" fmla="val -156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can now say that all 4 vertices are </a:t>
            </a:r>
            <a:r>
              <a:rPr lang="en-GB" sz="3200" b="1" dirty="0">
                <a:solidFill>
                  <a:srgbClr val="002060"/>
                </a:solidFill>
              </a:rPr>
              <a:t>90⁰ right angles</a:t>
            </a:r>
            <a:r>
              <a:rPr lang="en-GB" sz="3200" dirty="0">
                <a:solidFill>
                  <a:srgbClr val="002060"/>
                </a:solidFill>
              </a:rPr>
              <a:t>.</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617932" y="1866251"/>
            <a:ext cx="11055908" cy="75503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Identify the angles that are equal in this shape.</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617932" y="4502271"/>
            <a:ext cx="6361988" cy="1691939"/>
          </a:xfrm>
          <a:prstGeom prst="wedgeRectCallout">
            <a:avLst>
              <a:gd name="adj1" fmla="val 61666"/>
              <a:gd name="adj2" fmla="val 604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can also see that the diagonals create 2 sets of matching angles (as shown on the rectangle).</a:t>
            </a:r>
          </a:p>
        </p:txBody>
      </p:sp>
      <p:sp>
        <p:nvSpPr>
          <p:cNvPr id="21" name="Rectangle 20"/>
          <p:cNvSpPr/>
          <p:nvPr/>
        </p:nvSpPr>
        <p:spPr>
          <a:xfrm>
            <a:off x="8167216" y="5422487"/>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1201399" y="3734716"/>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1201399" y="5431584"/>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167214" y="3734714"/>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167216" y="3734715"/>
            <a:ext cx="3506624" cy="210128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Block Arc 2"/>
          <p:cNvSpPr/>
          <p:nvPr/>
        </p:nvSpPr>
        <p:spPr>
          <a:xfrm>
            <a:off x="9623347" y="4502271"/>
            <a:ext cx="594360" cy="222129"/>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Block Arc 18"/>
          <p:cNvSpPr/>
          <p:nvPr/>
        </p:nvSpPr>
        <p:spPr>
          <a:xfrm flipV="1">
            <a:off x="9623347" y="4876341"/>
            <a:ext cx="594360" cy="228600"/>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Block Arc 19"/>
          <p:cNvSpPr/>
          <p:nvPr/>
        </p:nvSpPr>
        <p:spPr>
          <a:xfrm rot="16200000">
            <a:off x="9188435" y="4625478"/>
            <a:ext cx="556259" cy="340323"/>
          </a:xfrm>
          <a:prstGeom prst="blockArc">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Block Arc 24"/>
          <p:cNvSpPr/>
          <p:nvPr/>
        </p:nvSpPr>
        <p:spPr>
          <a:xfrm rot="16200000" flipV="1">
            <a:off x="10085242" y="4627300"/>
            <a:ext cx="556259" cy="337143"/>
          </a:xfrm>
          <a:prstGeom prst="blockArc">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8" name="Straight Connector 17"/>
          <p:cNvCxnSpPr/>
          <p:nvPr/>
        </p:nvCxnSpPr>
        <p:spPr>
          <a:xfrm flipV="1">
            <a:off x="8167216" y="3734716"/>
            <a:ext cx="3506623" cy="210128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167215" y="3734716"/>
            <a:ext cx="3506624" cy="210128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0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Speech Bubble: Rectangle 11">
            <a:extLst>
              <a:ext uri="{FF2B5EF4-FFF2-40B4-BE49-F238E27FC236}">
                <a16:creationId xmlns:a16="http://schemas.microsoft.com/office/drawing/2014/main" id="{754B2BB4-78FE-4590-829C-7D74AFB6860B}"/>
              </a:ext>
            </a:extLst>
          </p:cNvPr>
          <p:cNvSpPr/>
          <p:nvPr/>
        </p:nvSpPr>
        <p:spPr>
          <a:xfrm>
            <a:off x="613765" y="2885544"/>
            <a:ext cx="6361988" cy="1739985"/>
          </a:xfrm>
          <a:prstGeom prst="wedgeRectCallout">
            <a:avLst>
              <a:gd name="adj1" fmla="val 62055"/>
              <a:gd name="adj2" fmla="val -156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The angles identified in</a:t>
            </a:r>
            <a:r>
              <a:rPr lang="en-GB" sz="3200" dirty="0">
                <a:solidFill>
                  <a:schemeClr val="accent2"/>
                </a:solidFill>
              </a:rPr>
              <a:t> </a:t>
            </a:r>
            <a:r>
              <a:rPr lang="en-GB" sz="3200" b="1" dirty="0">
                <a:solidFill>
                  <a:schemeClr val="accent2"/>
                </a:solidFill>
              </a:rPr>
              <a:t>orange</a:t>
            </a:r>
            <a:r>
              <a:rPr lang="en-GB" sz="3200" dirty="0">
                <a:solidFill>
                  <a:schemeClr val="accent2"/>
                </a:solidFill>
              </a:rPr>
              <a:t> </a:t>
            </a:r>
            <a:r>
              <a:rPr lang="en-GB" sz="3200" dirty="0">
                <a:solidFill>
                  <a:srgbClr val="002060"/>
                </a:solidFill>
              </a:rPr>
              <a:t>are </a:t>
            </a:r>
            <a:r>
              <a:rPr lang="en-GB" sz="3200" b="1" dirty="0">
                <a:solidFill>
                  <a:srgbClr val="002060"/>
                </a:solidFill>
              </a:rPr>
              <a:t>obtuse</a:t>
            </a:r>
            <a:r>
              <a:rPr lang="en-GB" sz="3200" dirty="0">
                <a:solidFill>
                  <a:srgbClr val="002060"/>
                </a:solidFill>
              </a:rPr>
              <a:t> angles (larger than 90⁰ but less than 180⁰).</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617932" y="1866251"/>
            <a:ext cx="11055908" cy="75503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Identify the angles that are equal in this shape.</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613765" y="4979923"/>
            <a:ext cx="6361988" cy="1469810"/>
          </a:xfrm>
          <a:prstGeom prst="wedgeRectCallout">
            <a:avLst>
              <a:gd name="adj1" fmla="val 61666"/>
              <a:gd name="adj2" fmla="val 604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The angles identified in </a:t>
            </a:r>
            <a:r>
              <a:rPr lang="en-GB" sz="3200" b="1" dirty="0">
                <a:solidFill>
                  <a:srgbClr val="00B050"/>
                </a:solidFill>
              </a:rPr>
              <a:t>green</a:t>
            </a:r>
            <a:r>
              <a:rPr lang="en-GB" sz="3200" dirty="0">
                <a:solidFill>
                  <a:srgbClr val="002060"/>
                </a:solidFill>
              </a:rPr>
              <a:t> are </a:t>
            </a:r>
            <a:r>
              <a:rPr lang="en-GB" sz="3200" b="1" dirty="0">
                <a:solidFill>
                  <a:srgbClr val="002060"/>
                </a:solidFill>
              </a:rPr>
              <a:t>acute</a:t>
            </a:r>
            <a:r>
              <a:rPr lang="en-GB" sz="3200" dirty="0">
                <a:solidFill>
                  <a:srgbClr val="002060"/>
                </a:solidFill>
              </a:rPr>
              <a:t> angles (less than 90⁰).</a:t>
            </a:r>
          </a:p>
        </p:txBody>
      </p:sp>
      <p:sp>
        <p:nvSpPr>
          <p:cNvPr id="21" name="Rectangle 20"/>
          <p:cNvSpPr/>
          <p:nvPr/>
        </p:nvSpPr>
        <p:spPr>
          <a:xfrm>
            <a:off x="8167216" y="5422487"/>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1201399" y="3734716"/>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1201399" y="5431584"/>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8167214" y="3734714"/>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167216" y="3734715"/>
            <a:ext cx="3506624" cy="210128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Block Arc 2"/>
          <p:cNvSpPr/>
          <p:nvPr/>
        </p:nvSpPr>
        <p:spPr>
          <a:xfrm>
            <a:off x="9623347" y="4502271"/>
            <a:ext cx="594360" cy="222129"/>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Block Arc 18"/>
          <p:cNvSpPr/>
          <p:nvPr/>
        </p:nvSpPr>
        <p:spPr>
          <a:xfrm flipV="1">
            <a:off x="9623347" y="4876341"/>
            <a:ext cx="594360" cy="228600"/>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Block Arc 19"/>
          <p:cNvSpPr/>
          <p:nvPr/>
        </p:nvSpPr>
        <p:spPr>
          <a:xfrm rot="16200000">
            <a:off x="9188435" y="4625478"/>
            <a:ext cx="556259" cy="340323"/>
          </a:xfrm>
          <a:prstGeom prst="blockArc">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Block Arc 24"/>
          <p:cNvSpPr/>
          <p:nvPr/>
        </p:nvSpPr>
        <p:spPr>
          <a:xfrm rot="16200000" flipV="1">
            <a:off x="10085242" y="4627300"/>
            <a:ext cx="556259" cy="337143"/>
          </a:xfrm>
          <a:prstGeom prst="blockArc">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8" name="Straight Connector 17"/>
          <p:cNvCxnSpPr/>
          <p:nvPr/>
        </p:nvCxnSpPr>
        <p:spPr>
          <a:xfrm flipV="1">
            <a:off x="8167216" y="3734716"/>
            <a:ext cx="3506623" cy="210128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167215" y="3734716"/>
            <a:ext cx="3506624" cy="210128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90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739997" y="1755499"/>
            <a:ext cx="10791722" cy="116304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Penny is exploring properties of rectangles. She makes a number of statements. Complete the following table to show which ones are correct and which ones are not:</a:t>
            </a:r>
          </a:p>
        </p:txBody>
      </p:sp>
      <p:graphicFrame>
        <p:nvGraphicFramePr>
          <p:cNvPr id="5" name="Table 4"/>
          <p:cNvGraphicFramePr>
            <a:graphicFrameLocks noGrp="1"/>
          </p:cNvGraphicFramePr>
          <p:nvPr>
            <p:extLst>
              <p:ext uri="{D42A27DB-BD31-4B8C-83A1-F6EECF244321}">
                <p14:modId xmlns:p14="http://schemas.microsoft.com/office/powerpoint/2010/main" val="666877277"/>
              </p:ext>
            </p:extLst>
          </p:nvPr>
        </p:nvGraphicFramePr>
        <p:xfrm>
          <a:off x="739997" y="3153410"/>
          <a:ext cx="7677593" cy="3570288"/>
        </p:xfrm>
        <a:graphic>
          <a:graphicData uri="http://schemas.openxmlformats.org/drawingml/2006/table">
            <a:tbl>
              <a:tblPr firstRow="1" bandRow="1">
                <a:tableStyleId>{5940675A-B579-460E-94D1-54222C63F5DA}</a:tableStyleId>
              </a:tblPr>
              <a:tblGrid>
                <a:gridCol w="5575081">
                  <a:extLst>
                    <a:ext uri="{9D8B030D-6E8A-4147-A177-3AD203B41FA5}">
                      <a16:colId xmlns:a16="http://schemas.microsoft.com/office/drawing/2014/main" val="1001129976"/>
                    </a:ext>
                  </a:extLst>
                </a:gridCol>
                <a:gridCol w="1055638">
                  <a:extLst>
                    <a:ext uri="{9D8B030D-6E8A-4147-A177-3AD203B41FA5}">
                      <a16:colId xmlns:a16="http://schemas.microsoft.com/office/drawing/2014/main" val="2188099083"/>
                    </a:ext>
                  </a:extLst>
                </a:gridCol>
                <a:gridCol w="1046874">
                  <a:extLst>
                    <a:ext uri="{9D8B030D-6E8A-4147-A177-3AD203B41FA5}">
                      <a16:colId xmlns:a16="http://schemas.microsoft.com/office/drawing/2014/main" val="4217355237"/>
                    </a:ext>
                  </a:extLst>
                </a:gridCol>
              </a:tblGrid>
              <a:tr h="735648">
                <a:tc>
                  <a:txBody>
                    <a:bodyPr/>
                    <a:lstStyle/>
                    <a:p>
                      <a:endParaRPr lang="en-GB" sz="2800" dirty="0">
                        <a:solidFill>
                          <a:srgbClr val="002060"/>
                        </a:solidFill>
                      </a:endParaRPr>
                    </a:p>
                  </a:txBody>
                  <a:tcPr/>
                </a:tc>
                <a:tc>
                  <a:txBody>
                    <a:bodyPr/>
                    <a:lstStyle/>
                    <a:p>
                      <a:r>
                        <a:rPr lang="en-GB" sz="2800" dirty="0">
                          <a:solidFill>
                            <a:srgbClr val="002060"/>
                          </a:solidFill>
                        </a:rPr>
                        <a:t>True</a:t>
                      </a:r>
                    </a:p>
                  </a:txBody>
                  <a:tcPr/>
                </a:tc>
                <a:tc>
                  <a:txBody>
                    <a:bodyPr/>
                    <a:lstStyle/>
                    <a:p>
                      <a:r>
                        <a:rPr lang="en-GB" sz="2800" dirty="0">
                          <a:solidFill>
                            <a:srgbClr val="002060"/>
                          </a:solidFill>
                        </a:rPr>
                        <a:t>False</a:t>
                      </a:r>
                    </a:p>
                  </a:txBody>
                  <a:tcPr/>
                </a:tc>
                <a:extLst>
                  <a:ext uri="{0D108BD9-81ED-4DB2-BD59-A6C34878D82A}">
                    <a16:rowId xmlns:a16="http://schemas.microsoft.com/office/drawing/2014/main" val="84281672"/>
                  </a:ext>
                </a:extLst>
              </a:tr>
              <a:tr h="735648">
                <a:tc>
                  <a:txBody>
                    <a:bodyPr/>
                    <a:lstStyle/>
                    <a:p>
                      <a:r>
                        <a:rPr lang="en-GB" sz="2800" dirty="0">
                          <a:solidFill>
                            <a:srgbClr val="002060"/>
                          </a:solidFill>
                        </a:rPr>
                        <a:t>A rectangle’s interior angles total</a:t>
                      </a:r>
                      <a:r>
                        <a:rPr lang="en-GB" sz="2800" baseline="0" dirty="0">
                          <a:solidFill>
                            <a:srgbClr val="002060"/>
                          </a:solidFill>
                        </a:rPr>
                        <a:t> </a:t>
                      </a:r>
                      <a:r>
                        <a:rPr lang="en-GB" sz="2800" dirty="0">
                          <a:solidFill>
                            <a:srgbClr val="002060"/>
                          </a:solidFill>
                        </a:rPr>
                        <a:t>180⁰.</a:t>
                      </a:r>
                    </a:p>
                  </a:txBody>
                  <a:tcPr/>
                </a:tc>
                <a:tc>
                  <a:txBody>
                    <a:bodyPr/>
                    <a:lstStyle/>
                    <a:p>
                      <a:endParaRPr lang="en-GB" sz="2800">
                        <a:solidFill>
                          <a:srgbClr val="002060"/>
                        </a:solidFill>
                      </a:endParaRPr>
                    </a:p>
                  </a:txBody>
                  <a:tcPr/>
                </a:tc>
                <a:tc>
                  <a:txBody>
                    <a:bodyPr/>
                    <a:lstStyle/>
                    <a:p>
                      <a:endParaRPr lang="en-GB" sz="2800">
                        <a:solidFill>
                          <a:srgbClr val="002060"/>
                        </a:solidFill>
                      </a:endParaRPr>
                    </a:p>
                  </a:txBody>
                  <a:tcPr/>
                </a:tc>
                <a:extLst>
                  <a:ext uri="{0D108BD9-81ED-4DB2-BD59-A6C34878D82A}">
                    <a16:rowId xmlns:a16="http://schemas.microsoft.com/office/drawing/2014/main" val="2423989248"/>
                  </a:ext>
                </a:extLst>
              </a:tr>
              <a:tr h="735648">
                <a:tc>
                  <a:txBody>
                    <a:bodyPr/>
                    <a:lstStyle/>
                    <a:p>
                      <a:r>
                        <a:rPr lang="en-GB" sz="2800" dirty="0">
                          <a:solidFill>
                            <a:srgbClr val="002060"/>
                          </a:solidFill>
                        </a:rPr>
                        <a:t>There are 4 right</a:t>
                      </a:r>
                      <a:r>
                        <a:rPr lang="en-GB" sz="2800" baseline="0" dirty="0">
                          <a:solidFill>
                            <a:srgbClr val="002060"/>
                          </a:solidFill>
                        </a:rPr>
                        <a:t> angles in a rectangle.</a:t>
                      </a:r>
                      <a:endParaRPr lang="en-GB" sz="2800" dirty="0">
                        <a:solidFill>
                          <a:srgbClr val="002060"/>
                        </a:solidFill>
                      </a:endParaRPr>
                    </a:p>
                  </a:txBody>
                  <a:tcPr/>
                </a:tc>
                <a:tc>
                  <a:txBody>
                    <a:bodyPr/>
                    <a:lstStyle/>
                    <a:p>
                      <a:endParaRPr lang="en-GB" sz="2800">
                        <a:solidFill>
                          <a:srgbClr val="002060"/>
                        </a:solidFill>
                      </a:endParaRPr>
                    </a:p>
                  </a:txBody>
                  <a:tcPr/>
                </a:tc>
                <a:tc>
                  <a:txBody>
                    <a:bodyPr/>
                    <a:lstStyle/>
                    <a:p>
                      <a:endParaRPr lang="en-GB" sz="2800">
                        <a:solidFill>
                          <a:srgbClr val="002060"/>
                        </a:solidFill>
                      </a:endParaRPr>
                    </a:p>
                  </a:txBody>
                  <a:tcPr/>
                </a:tc>
                <a:extLst>
                  <a:ext uri="{0D108BD9-81ED-4DB2-BD59-A6C34878D82A}">
                    <a16:rowId xmlns:a16="http://schemas.microsoft.com/office/drawing/2014/main" val="1958287539"/>
                  </a:ext>
                </a:extLst>
              </a:tr>
              <a:tr h="735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rPr>
                        <a:t>A rectangle has 4</a:t>
                      </a:r>
                      <a:r>
                        <a:rPr lang="en-GB" sz="2800" baseline="0" dirty="0">
                          <a:solidFill>
                            <a:srgbClr val="002060"/>
                          </a:solidFill>
                        </a:rPr>
                        <a:t> sets of parallel lines.</a:t>
                      </a:r>
                      <a:endParaRPr lang="en-GB" sz="2800" dirty="0">
                        <a:solidFill>
                          <a:srgbClr val="002060"/>
                        </a:solidFill>
                      </a:endParaRPr>
                    </a:p>
                  </a:txBody>
                  <a:tcPr/>
                </a:tc>
                <a:tc>
                  <a:txBody>
                    <a:bodyPr/>
                    <a:lstStyle/>
                    <a:p>
                      <a:endParaRPr lang="en-GB" sz="2800">
                        <a:solidFill>
                          <a:srgbClr val="002060"/>
                        </a:solidFill>
                      </a:endParaRPr>
                    </a:p>
                  </a:txBody>
                  <a:tcPr/>
                </a:tc>
                <a:tc>
                  <a:txBody>
                    <a:bodyPr/>
                    <a:lstStyle/>
                    <a:p>
                      <a:endParaRPr lang="en-GB" sz="2800" dirty="0">
                        <a:solidFill>
                          <a:srgbClr val="002060"/>
                        </a:solidFill>
                      </a:endParaRPr>
                    </a:p>
                  </a:txBody>
                  <a:tcPr/>
                </a:tc>
                <a:extLst>
                  <a:ext uri="{0D108BD9-81ED-4DB2-BD59-A6C34878D82A}">
                    <a16:rowId xmlns:a16="http://schemas.microsoft.com/office/drawing/2014/main" val="976377631"/>
                  </a:ext>
                </a:extLst>
              </a:tr>
            </a:tbl>
          </a:graphicData>
        </a:graphic>
      </p:graphicFrame>
      <p:sp>
        <p:nvSpPr>
          <p:cNvPr id="8" name="Rectangle 7"/>
          <p:cNvSpPr/>
          <p:nvPr/>
        </p:nvSpPr>
        <p:spPr>
          <a:xfrm>
            <a:off x="8992606" y="4159811"/>
            <a:ext cx="2319407" cy="134825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191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Rectangle 4"/>
          <p:cNvSpPr/>
          <p:nvPr/>
        </p:nvSpPr>
        <p:spPr>
          <a:xfrm>
            <a:off x="2626725" y="4475769"/>
            <a:ext cx="6593475" cy="1798321"/>
          </a:xfrm>
          <a:prstGeom prst="rect">
            <a:avLst/>
          </a:prstGeom>
          <a:solidFill>
            <a:schemeClr val="accent1">
              <a:lumMod val="60000"/>
              <a:lumOff val="4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2">
            <a:extLst>
              <a:ext uri="{FF2B5EF4-FFF2-40B4-BE49-F238E27FC236}">
                <a16:creationId xmlns:a16="http://schemas.microsoft.com/office/drawing/2014/main" id="{675A7142-34F1-4E54-A85B-FF703025B360}"/>
              </a:ext>
            </a:extLst>
          </p:cNvPr>
          <p:cNvSpPr/>
          <p:nvPr/>
        </p:nvSpPr>
        <p:spPr>
          <a:xfrm>
            <a:off x="639730" y="1995156"/>
            <a:ext cx="10973150" cy="187646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Look at all lines in this rectangle, including the diagonal. How many different types of angles are there? </a:t>
            </a:r>
          </a:p>
          <a:p>
            <a:pPr algn="ctr"/>
            <a:r>
              <a:rPr lang="en-GB" sz="3600" dirty="0">
                <a:solidFill>
                  <a:srgbClr val="002060"/>
                </a:solidFill>
              </a:rPr>
              <a:t>Calculate angle </a:t>
            </a:r>
            <a:r>
              <a:rPr lang="en-GB" sz="3600" i="1" dirty="0">
                <a:solidFill>
                  <a:srgbClr val="FF0000"/>
                </a:solidFill>
              </a:rPr>
              <a:t>a</a:t>
            </a:r>
            <a:r>
              <a:rPr lang="en-GB" sz="3600" dirty="0">
                <a:solidFill>
                  <a:srgbClr val="002060"/>
                </a:solidFill>
              </a:rPr>
              <a:t>.</a:t>
            </a:r>
          </a:p>
        </p:txBody>
      </p:sp>
      <p:cxnSp>
        <p:nvCxnSpPr>
          <p:cNvPr id="11" name="Straight Connector 10"/>
          <p:cNvCxnSpPr/>
          <p:nvPr/>
        </p:nvCxnSpPr>
        <p:spPr>
          <a:xfrm>
            <a:off x="2626725" y="4475769"/>
            <a:ext cx="6593475" cy="1798322"/>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626725" y="4475769"/>
            <a:ext cx="6593475" cy="1798322"/>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34328" y="6150114"/>
            <a:ext cx="490511" cy="707886"/>
          </a:xfrm>
          <a:prstGeom prst="rect">
            <a:avLst/>
          </a:prstGeom>
          <a:noFill/>
        </p:spPr>
        <p:txBody>
          <a:bodyPr wrap="square" rtlCol="0">
            <a:spAutoFit/>
          </a:bodyPr>
          <a:lstStyle/>
          <a:p>
            <a:r>
              <a:rPr lang="en-GB" sz="4000" dirty="0">
                <a:solidFill>
                  <a:srgbClr val="FF0000"/>
                </a:solidFill>
              </a:rPr>
              <a:t>a</a:t>
            </a:r>
          </a:p>
        </p:txBody>
      </p:sp>
      <p:sp>
        <p:nvSpPr>
          <p:cNvPr id="13" name="Block Arc 12"/>
          <p:cNvSpPr/>
          <p:nvPr/>
        </p:nvSpPr>
        <p:spPr>
          <a:xfrm rot="16200000">
            <a:off x="7449956" y="6013796"/>
            <a:ext cx="360081" cy="156624"/>
          </a:xfrm>
          <a:prstGeom prst="blockArc">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6764123" y="5082541"/>
            <a:ext cx="977415" cy="584775"/>
          </a:xfrm>
          <a:prstGeom prst="rect">
            <a:avLst/>
          </a:prstGeom>
          <a:noFill/>
        </p:spPr>
        <p:txBody>
          <a:bodyPr wrap="square" rtlCol="0">
            <a:spAutoFit/>
          </a:bodyPr>
          <a:lstStyle/>
          <a:p>
            <a:r>
              <a:rPr lang="en-GB" sz="3200" dirty="0">
                <a:solidFill>
                  <a:srgbClr val="FF0000"/>
                </a:solidFill>
              </a:rPr>
              <a:t>40⁰</a:t>
            </a:r>
          </a:p>
        </p:txBody>
      </p:sp>
      <p:sp>
        <p:nvSpPr>
          <p:cNvPr id="15" name="Block Arc 14"/>
          <p:cNvSpPr/>
          <p:nvPr/>
        </p:nvSpPr>
        <p:spPr>
          <a:xfrm rot="5658260">
            <a:off x="6518228" y="5261564"/>
            <a:ext cx="362269" cy="262783"/>
          </a:xfrm>
          <a:prstGeom prst="blockArc">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7921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Rectangle 4"/>
          <p:cNvSpPr/>
          <p:nvPr/>
        </p:nvSpPr>
        <p:spPr>
          <a:xfrm>
            <a:off x="8200299" y="3662623"/>
            <a:ext cx="2990973" cy="1392033"/>
          </a:xfrm>
          <a:prstGeom prst="rect">
            <a:avLst/>
          </a:prstGeom>
          <a:solidFill>
            <a:schemeClr val="accent3"/>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2">
            <a:extLst>
              <a:ext uri="{FF2B5EF4-FFF2-40B4-BE49-F238E27FC236}">
                <a16:creationId xmlns:a16="http://schemas.microsoft.com/office/drawing/2014/main" id="{675A7142-34F1-4E54-A85B-FF703025B360}"/>
              </a:ext>
            </a:extLst>
          </p:cNvPr>
          <p:cNvSpPr/>
          <p:nvPr/>
        </p:nvSpPr>
        <p:spPr>
          <a:xfrm>
            <a:off x="639730" y="1995156"/>
            <a:ext cx="6131619" cy="446660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Using 5 of these tiles, what is the smallest and greatest perimeter you can make?</a:t>
            </a:r>
          </a:p>
          <a:p>
            <a:pPr algn="ctr"/>
            <a:endParaRPr lang="en-GB" sz="4000" dirty="0">
              <a:solidFill>
                <a:srgbClr val="002060"/>
              </a:solidFill>
            </a:endParaRPr>
          </a:p>
          <a:p>
            <a:pPr algn="ctr"/>
            <a:r>
              <a:rPr lang="en-GB" sz="4000" dirty="0">
                <a:solidFill>
                  <a:srgbClr val="002060"/>
                </a:solidFill>
              </a:rPr>
              <a:t>Sketch your answer and show your working out.</a:t>
            </a:r>
          </a:p>
        </p:txBody>
      </p:sp>
      <p:sp>
        <p:nvSpPr>
          <p:cNvPr id="3" name="TextBox 2"/>
          <p:cNvSpPr txBox="1"/>
          <p:nvPr/>
        </p:nvSpPr>
        <p:spPr>
          <a:xfrm>
            <a:off x="7220929" y="4097029"/>
            <a:ext cx="899160" cy="584775"/>
          </a:xfrm>
          <a:prstGeom prst="rect">
            <a:avLst/>
          </a:prstGeom>
          <a:noFill/>
        </p:spPr>
        <p:txBody>
          <a:bodyPr wrap="square" rtlCol="0">
            <a:spAutoFit/>
          </a:bodyPr>
          <a:lstStyle/>
          <a:p>
            <a:r>
              <a:rPr lang="en-GB" sz="3200" dirty="0">
                <a:solidFill>
                  <a:srgbClr val="002060"/>
                </a:solidFill>
              </a:rPr>
              <a:t>3cm</a:t>
            </a:r>
          </a:p>
        </p:txBody>
      </p:sp>
      <p:sp>
        <p:nvSpPr>
          <p:cNvPr id="10" name="TextBox 9"/>
          <p:cNvSpPr txBox="1"/>
          <p:nvPr/>
        </p:nvSpPr>
        <p:spPr>
          <a:xfrm>
            <a:off x="9165995" y="3029597"/>
            <a:ext cx="899160" cy="584775"/>
          </a:xfrm>
          <a:prstGeom prst="rect">
            <a:avLst/>
          </a:prstGeom>
          <a:noFill/>
        </p:spPr>
        <p:txBody>
          <a:bodyPr wrap="square" rtlCol="0">
            <a:spAutoFit/>
          </a:bodyPr>
          <a:lstStyle/>
          <a:p>
            <a:r>
              <a:rPr lang="en-GB" sz="3200" dirty="0">
                <a:solidFill>
                  <a:srgbClr val="002060"/>
                </a:solidFill>
              </a:rPr>
              <a:t>7cm</a:t>
            </a:r>
          </a:p>
        </p:txBody>
      </p:sp>
    </p:spTree>
    <p:extLst>
      <p:ext uri="{BB962C8B-B14F-4D97-AF65-F5344CB8AC3E}">
        <p14:creationId xmlns:p14="http://schemas.microsoft.com/office/powerpoint/2010/main" val="839599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Rounded Corners 2">
            <a:extLst>
              <a:ext uri="{FF2B5EF4-FFF2-40B4-BE49-F238E27FC236}">
                <a16:creationId xmlns:a16="http://schemas.microsoft.com/office/drawing/2014/main" id="{675A7142-34F1-4E54-A85B-FF703025B360}"/>
              </a:ext>
            </a:extLst>
          </p:cNvPr>
          <p:cNvSpPr/>
          <p:nvPr/>
        </p:nvSpPr>
        <p:spPr>
          <a:xfrm>
            <a:off x="639730" y="1995156"/>
            <a:ext cx="6797390" cy="446660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Ethan says that the interior angles of a rectangle are double that of a triangle. He draws a diagonal to show his theory. </a:t>
            </a:r>
          </a:p>
          <a:p>
            <a:pPr algn="ctr"/>
            <a:r>
              <a:rPr lang="en-GB" sz="4000" dirty="0">
                <a:solidFill>
                  <a:srgbClr val="002060"/>
                </a:solidFill>
              </a:rPr>
              <a:t>Is he correct? </a:t>
            </a:r>
          </a:p>
          <a:p>
            <a:pPr algn="ctr"/>
            <a:r>
              <a:rPr lang="en-GB" sz="4000" dirty="0">
                <a:solidFill>
                  <a:srgbClr val="002060"/>
                </a:solidFill>
              </a:rPr>
              <a:t>Explain how you know.</a:t>
            </a:r>
          </a:p>
        </p:txBody>
      </p:sp>
      <p:sp>
        <p:nvSpPr>
          <p:cNvPr id="11" name="Rectangle 10"/>
          <p:cNvSpPr/>
          <p:nvPr/>
        </p:nvSpPr>
        <p:spPr>
          <a:xfrm rot="16200000">
            <a:off x="8221980" y="3345180"/>
            <a:ext cx="3348669" cy="1931349"/>
          </a:xfrm>
          <a:prstGeom prst="rect">
            <a:avLst/>
          </a:prstGeom>
          <a:solidFill>
            <a:schemeClr val="accent1">
              <a:lumMod val="60000"/>
              <a:lumOff val="40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8930640" y="2636519"/>
            <a:ext cx="1931349" cy="334867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32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Charlie Communication</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Speak clearly.</a:t>
            </a:r>
          </a:p>
          <a:p>
            <a:pPr marL="342900" lvl="0" indent="-342900">
              <a:buFont typeface="Arial" panose="020B0604020202020204" pitchFamily="34" charset="0"/>
              <a:buChar char="•"/>
            </a:pPr>
            <a:r>
              <a:rPr lang="en-GB" sz="2500" dirty="0">
                <a:solidFill>
                  <a:srgbClr val="002060"/>
                </a:solidFill>
              </a:rPr>
              <a:t>Discuss ideas by taking turns.</a:t>
            </a:r>
          </a:p>
          <a:p>
            <a:pPr marL="342900" lvl="0" indent="-342900">
              <a:buFont typeface="Arial" panose="020B0604020202020204" pitchFamily="34" charset="0"/>
              <a:buChar char="•"/>
            </a:pPr>
            <a:r>
              <a:rPr lang="en-GB" sz="2500" dirty="0">
                <a:solidFill>
                  <a:srgbClr val="002060"/>
                </a:solidFill>
              </a:rPr>
              <a:t>Listen carefully.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370155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GB" sz="3200" dirty="0">
                <a:solidFill>
                  <a:srgbClr val="002060"/>
                </a:solidFill>
              </a:rPr>
              <a:t>Look at the maths vocabulary provided.</a:t>
            </a:r>
          </a:p>
          <a:p>
            <a:pPr marL="342900" lvl="0" indent="-342900">
              <a:buFont typeface="Arial" panose="020B0604020202020204" pitchFamily="34" charset="0"/>
              <a:buChar char="•"/>
            </a:pPr>
            <a:r>
              <a:rPr lang="en-GB" sz="3200" dirty="0">
                <a:solidFill>
                  <a:srgbClr val="002060"/>
                </a:solidFill>
              </a:rPr>
              <a:t>Select the word that you think is the odd one out.</a:t>
            </a:r>
          </a:p>
          <a:p>
            <a:pPr marL="342900" lvl="0" indent="-342900">
              <a:buFont typeface="Arial" panose="020B0604020202020204" pitchFamily="34" charset="0"/>
              <a:buChar char="•"/>
            </a:pPr>
            <a:r>
              <a:rPr lang="en-GB" sz="3200" dirty="0">
                <a:solidFill>
                  <a:srgbClr val="002060"/>
                </a:solidFill>
              </a:rPr>
              <a:t>Explain why to a partner. Share and discuss ideas.</a:t>
            </a:r>
          </a:p>
          <a:p>
            <a:pPr lvl="0"/>
            <a:endParaRPr lang="en-GB" sz="3200" dirty="0">
              <a:solidFill>
                <a:srgbClr val="002060"/>
              </a:solidFill>
            </a:endParaRPr>
          </a:p>
          <a:p>
            <a:pPr lvl="0" algn="ctr"/>
            <a:r>
              <a:rPr lang="en-GB" sz="3200" b="1" dirty="0">
                <a:solidFill>
                  <a:srgbClr val="002060"/>
                </a:solidFill>
              </a:rPr>
              <a:t>Which is the odd one out? </a:t>
            </a:r>
          </a:p>
          <a:p>
            <a:pPr algn="ctr"/>
            <a:r>
              <a:rPr lang="en-GB" sz="5400" i="1" dirty="0">
                <a:solidFill>
                  <a:srgbClr val="002060"/>
                </a:solidFill>
              </a:rPr>
              <a:t>pentagon		rectangle		square</a:t>
            </a:r>
            <a:br>
              <a:rPr lang="en-GB" sz="3200" i="1" dirty="0">
                <a:solidFill>
                  <a:srgbClr val="002060"/>
                </a:solidFill>
              </a:rPr>
            </a:br>
            <a:r>
              <a:rPr lang="en-GB" sz="3200" dirty="0">
                <a:solidFill>
                  <a:srgbClr val="002060"/>
                </a:solidFill>
              </a:rPr>
              <a:t>Use your Charlie Communication skills to explain your reason.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2118" y="2494415"/>
            <a:ext cx="1931088" cy="1640939"/>
          </a:xfrm>
          <a:prstGeom prst="rect">
            <a:avLst/>
          </a:prstGeom>
        </p:spPr>
      </p:pic>
    </p:spTree>
    <p:extLst>
      <p:ext uri="{BB962C8B-B14F-4D97-AF65-F5344CB8AC3E}">
        <p14:creationId xmlns:p14="http://schemas.microsoft.com/office/powerpoint/2010/main" val="1870945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point</a:t>
            </a:r>
          </a:p>
          <a:p>
            <a:pPr lvl="0" algn="ctr"/>
            <a:r>
              <a:rPr lang="en-GB" sz="3600" dirty="0">
                <a:solidFill>
                  <a:srgbClr val="002060"/>
                </a:solidFill>
              </a:rPr>
              <a:t>straight line</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LINK IT</a:t>
            </a:r>
          </a:p>
        </p:txBody>
      </p:sp>
      <p:pic>
        <p:nvPicPr>
          <p:cNvPr id="5" name="Picture 4"/>
          <p:cNvPicPr>
            <a:picLocks noChangeAspect="1"/>
          </p:cNvPicPr>
          <p:nvPr/>
        </p:nvPicPr>
        <p:blipFill>
          <a:blip r:embed="rId5"/>
          <a:stretch>
            <a:fillRect/>
          </a:stretch>
        </p:blipFill>
        <p:spPr>
          <a:xfrm>
            <a:off x="4854324" y="2261505"/>
            <a:ext cx="6525465" cy="3680059"/>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906"/>
            <a:ext cx="12192000" cy="6867811"/>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511252" y="2009783"/>
            <a:ext cx="5579642" cy="420813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rPr>
              <a:t>To be able to find missing </a:t>
            </a:r>
            <a:r>
              <a:rPr lang="en-GB" sz="4400" b="1" dirty="0">
                <a:solidFill>
                  <a:srgbClr val="002060"/>
                </a:solidFill>
              </a:rPr>
              <a:t>lengths</a:t>
            </a:r>
            <a:r>
              <a:rPr lang="en-GB" sz="4400" dirty="0">
                <a:solidFill>
                  <a:srgbClr val="002060"/>
                </a:solidFill>
              </a:rPr>
              <a:t> and </a:t>
            </a:r>
            <a:r>
              <a:rPr lang="en-GB" sz="4400" b="1" dirty="0">
                <a:solidFill>
                  <a:srgbClr val="002060"/>
                </a:solidFill>
              </a:rPr>
              <a:t>angles</a:t>
            </a:r>
            <a:r>
              <a:rPr lang="en-GB" sz="4400" dirty="0">
                <a:solidFill>
                  <a:srgbClr val="002060"/>
                </a:solidFill>
              </a:rPr>
              <a:t> of a </a:t>
            </a:r>
            <a:r>
              <a:rPr lang="en-GB" sz="4400" b="1" dirty="0">
                <a:solidFill>
                  <a:srgbClr val="002060"/>
                </a:solidFill>
              </a:rPr>
              <a:t>rectangle</a:t>
            </a:r>
            <a:r>
              <a:rPr lang="en-GB" sz="4400" dirty="0">
                <a:solidFill>
                  <a:srgbClr val="002060"/>
                </a:solidFill>
              </a:rPr>
              <a:t>, it is important to know the properties of the shape.</a:t>
            </a:r>
          </a:p>
        </p:txBody>
      </p:sp>
      <p:sp>
        <p:nvSpPr>
          <p:cNvPr id="5" name="Rectangle 4"/>
          <p:cNvSpPr/>
          <p:nvPr/>
        </p:nvSpPr>
        <p:spPr>
          <a:xfrm>
            <a:off x="7117080" y="3167148"/>
            <a:ext cx="3947160" cy="18934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650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516358" y="2068826"/>
            <a:ext cx="5579642" cy="176680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rectangle</a:t>
            </a:r>
            <a:r>
              <a:rPr lang="en-GB" sz="3600" dirty="0">
                <a:solidFill>
                  <a:srgbClr val="002060"/>
                </a:solidFill>
              </a:rPr>
              <a:t> has 2 pairs of </a:t>
            </a:r>
            <a:r>
              <a:rPr lang="en-GB" sz="3600" b="1" dirty="0">
                <a:solidFill>
                  <a:srgbClr val="002060"/>
                </a:solidFill>
              </a:rPr>
              <a:t>equal sides </a:t>
            </a:r>
            <a:r>
              <a:rPr lang="en-GB" sz="3600" dirty="0">
                <a:solidFill>
                  <a:srgbClr val="002060"/>
                </a:solidFill>
              </a:rPr>
              <a:t>and 4 </a:t>
            </a:r>
            <a:r>
              <a:rPr lang="en-GB" sz="3600" b="1" dirty="0">
                <a:solidFill>
                  <a:srgbClr val="002060"/>
                </a:solidFill>
              </a:rPr>
              <a:t>equal angles</a:t>
            </a:r>
            <a:r>
              <a:rPr lang="en-GB" sz="3600" dirty="0">
                <a:solidFill>
                  <a:srgbClr val="002060"/>
                </a:solidFill>
              </a:rPr>
              <a:t>.</a:t>
            </a:r>
          </a:p>
        </p:txBody>
      </p:sp>
      <p:sp>
        <p:nvSpPr>
          <p:cNvPr id="5" name="Rectangle 4"/>
          <p:cNvSpPr/>
          <p:nvPr/>
        </p:nvSpPr>
        <p:spPr>
          <a:xfrm>
            <a:off x="7086600" y="3167148"/>
            <a:ext cx="3947160" cy="18934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2">
            <a:extLst>
              <a:ext uri="{FF2B5EF4-FFF2-40B4-BE49-F238E27FC236}">
                <a16:creationId xmlns:a16="http://schemas.microsoft.com/office/drawing/2014/main" id="{675A7142-34F1-4E54-A85B-FF703025B360}"/>
              </a:ext>
            </a:extLst>
          </p:cNvPr>
          <p:cNvSpPr/>
          <p:nvPr/>
        </p:nvSpPr>
        <p:spPr>
          <a:xfrm>
            <a:off x="480883" y="4102463"/>
            <a:ext cx="5820967" cy="237548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It also has 2 pairs of </a:t>
            </a:r>
            <a:r>
              <a:rPr lang="en-GB" sz="3600" b="1" dirty="0">
                <a:solidFill>
                  <a:srgbClr val="002060"/>
                </a:solidFill>
              </a:rPr>
              <a:t>parallel lines</a:t>
            </a:r>
            <a:r>
              <a:rPr lang="en-GB" sz="3600" dirty="0">
                <a:solidFill>
                  <a:srgbClr val="002060"/>
                </a:solidFill>
              </a:rPr>
              <a:t>. </a:t>
            </a:r>
          </a:p>
          <a:p>
            <a:pPr algn="ctr"/>
            <a:r>
              <a:rPr lang="en-GB" sz="3600" dirty="0">
                <a:solidFill>
                  <a:srgbClr val="002060"/>
                </a:solidFill>
              </a:rPr>
              <a:t>The notation for parallel is a </a:t>
            </a:r>
            <a:r>
              <a:rPr lang="en-GB" sz="3600" b="1" dirty="0">
                <a:solidFill>
                  <a:srgbClr val="002060"/>
                </a:solidFill>
              </a:rPr>
              <a:t>&gt;</a:t>
            </a:r>
            <a:r>
              <a:rPr lang="en-GB" sz="3600" dirty="0">
                <a:solidFill>
                  <a:srgbClr val="002060"/>
                </a:solidFill>
              </a:rPr>
              <a:t> symbol on the line.</a:t>
            </a:r>
          </a:p>
        </p:txBody>
      </p:sp>
      <p:sp>
        <p:nvSpPr>
          <p:cNvPr id="18" name="Rectangle 17">
            <a:extLst>
              <a:ext uri="{FF2B5EF4-FFF2-40B4-BE49-F238E27FC236}">
                <a16:creationId xmlns:a16="http://schemas.microsoft.com/office/drawing/2014/main" id="{1FBAB655-3898-4EF7-BEA7-B3BA698D2774}"/>
              </a:ext>
            </a:extLst>
          </p:cNvPr>
          <p:cNvSpPr/>
          <p:nvPr/>
        </p:nvSpPr>
        <p:spPr>
          <a:xfrm>
            <a:off x="7086600" y="3219368"/>
            <a:ext cx="3947160" cy="18934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A38F9B9A-CBBA-41FB-A302-C650F70A8E99}"/>
              </a:ext>
            </a:extLst>
          </p:cNvPr>
          <p:cNvCxnSpPr>
            <a:cxnSpLocks/>
          </p:cNvCxnSpPr>
          <p:nvPr/>
        </p:nvCxnSpPr>
        <p:spPr>
          <a:xfrm>
            <a:off x="7086600" y="3153562"/>
            <a:ext cx="0" cy="19456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1B11F1-7BAC-44D9-8201-4593296BF980}"/>
              </a:ext>
            </a:extLst>
          </p:cNvPr>
          <p:cNvCxnSpPr>
            <a:cxnSpLocks/>
          </p:cNvCxnSpPr>
          <p:nvPr/>
        </p:nvCxnSpPr>
        <p:spPr>
          <a:xfrm>
            <a:off x="11033760" y="3167148"/>
            <a:ext cx="0" cy="19456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844111E-D2AC-4EFB-BCA5-9EA767458A02}"/>
              </a:ext>
            </a:extLst>
          </p:cNvPr>
          <p:cNvSpPr/>
          <p:nvPr/>
        </p:nvSpPr>
        <p:spPr>
          <a:xfrm>
            <a:off x="8734716" y="2876744"/>
            <a:ext cx="650928" cy="580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2060"/>
                </a:solidFill>
              </a:rPr>
              <a:t>&gt;</a:t>
            </a:r>
          </a:p>
        </p:txBody>
      </p:sp>
      <p:sp>
        <p:nvSpPr>
          <p:cNvPr id="14" name="Rectangle 13">
            <a:extLst>
              <a:ext uri="{FF2B5EF4-FFF2-40B4-BE49-F238E27FC236}">
                <a16:creationId xmlns:a16="http://schemas.microsoft.com/office/drawing/2014/main" id="{D5B4683E-3A1B-48BC-83A4-9875768F0134}"/>
              </a:ext>
            </a:extLst>
          </p:cNvPr>
          <p:cNvSpPr/>
          <p:nvPr/>
        </p:nvSpPr>
        <p:spPr>
          <a:xfrm>
            <a:off x="8734716" y="4750740"/>
            <a:ext cx="650928" cy="580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2060"/>
                </a:solidFill>
              </a:rPr>
              <a:t>&gt;</a:t>
            </a:r>
          </a:p>
        </p:txBody>
      </p:sp>
      <p:sp>
        <p:nvSpPr>
          <p:cNvPr id="8" name="Rectangle 7">
            <a:extLst>
              <a:ext uri="{FF2B5EF4-FFF2-40B4-BE49-F238E27FC236}">
                <a16:creationId xmlns:a16="http://schemas.microsoft.com/office/drawing/2014/main" id="{95F403CD-7A4A-4D55-A0E3-F4C637BAD412}"/>
              </a:ext>
            </a:extLst>
          </p:cNvPr>
          <p:cNvSpPr/>
          <p:nvPr/>
        </p:nvSpPr>
        <p:spPr>
          <a:xfrm rot="16200000">
            <a:off x="6173677" y="3823454"/>
            <a:ext cx="1766806" cy="5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2060"/>
                </a:solidFill>
              </a:rPr>
              <a:t>&gt; &gt;                    </a:t>
            </a:r>
          </a:p>
        </p:txBody>
      </p:sp>
      <p:sp>
        <p:nvSpPr>
          <p:cNvPr id="23" name="Rectangle 22">
            <a:extLst>
              <a:ext uri="{FF2B5EF4-FFF2-40B4-BE49-F238E27FC236}">
                <a16:creationId xmlns:a16="http://schemas.microsoft.com/office/drawing/2014/main" id="{482C7728-35EC-4ECF-A95B-B8A5BE30FA41}"/>
              </a:ext>
            </a:extLst>
          </p:cNvPr>
          <p:cNvSpPr/>
          <p:nvPr/>
        </p:nvSpPr>
        <p:spPr>
          <a:xfrm rot="16200000">
            <a:off x="10138215" y="3773692"/>
            <a:ext cx="1766806" cy="580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2060"/>
                </a:solidFill>
              </a:rPr>
              <a:t>&gt; &gt;                    </a:t>
            </a:r>
          </a:p>
        </p:txBody>
      </p:sp>
    </p:spTree>
    <p:extLst>
      <p:ext uri="{BB962C8B-B14F-4D97-AF65-F5344CB8AC3E}">
        <p14:creationId xmlns:p14="http://schemas.microsoft.com/office/powerpoint/2010/main" val="3908584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16931</TotalTime>
  <Words>1472</Words>
  <Application>Microsoft Office PowerPoint</Application>
  <PresentationFormat>Widescreen</PresentationFormat>
  <Paragraphs>174</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Teach</vt:lpstr>
      <vt:lpstr>Teach</vt:lpstr>
      <vt:lpstr>Model</vt:lpstr>
      <vt:lpstr>Model</vt:lpstr>
      <vt:lpstr>Model</vt:lpstr>
      <vt:lpstr>Model</vt:lpstr>
      <vt:lpstr>Apply – Problem Solving</vt:lpstr>
      <vt:lpstr>Apply – Problem Solving</vt:lpstr>
      <vt:lpstr>Model</vt:lpstr>
      <vt:lpstr>Model</vt:lpstr>
      <vt:lpstr>Model</vt:lpstr>
      <vt:lpstr>Apply</vt:lpstr>
      <vt:lpstr>Apply – Problem Solving</vt:lpstr>
      <vt:lpstr>Apply – Reasoning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333</cp:revision>
  <dcterms:created xsi:type="dcterms:W3CDTF">2017-03-29T13:14:03Z</dcterms:created>
  <dcterms:modified xsi:type="dcterms:W3CDTF">2020-04-27T13:28:25Z</dcterms:modified>
</cp:coreProperties>
</file>