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496" r:id="rId5"/>
    <p:sldId id="497" r:id="rId6"/>
    <p:sldId id="387" r:id="rId7"/>
    <p:sldId id="388" r:id="rId8"/>
    <p:sldId id="498" r:id="rId9"/>
    <p:sldId id="499" r:id="rId10"/>
    <p:sldId id="500" r:id="rId11"/>
    <p:sldId id="436" r:id="rId12"/>
    <p:sldId id="486" r:id="rId13"/>
    <p:sldId id="505" r:id="rId14"/>
    <p:sldId id="506" r:id="rId15"/>
    <p:sldId id="507" r:id="rId16"/>
    <p:sldId id="502" r:id="rId17"/>
    <p:sldId id="501" r:id="rId18"/>
    <p:sldId id="5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46EC4-8AA7-4D57-8B54-0E475AA911D4}" v="64" dt="2020-02-02T19:00:16.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5900" autoAdjust="0"/>
  </p:normalViewPr>
  <p:slideViewPr>
    <p:cSldViewPr snapToGrid="0" snapToObjects="1">
      <p:cViewPr varScale="1">
        <p:scale>
          <a:sx n="62" d="100"/>
          <a:sy n="62" d="100"/>
        </p:scale>
        <p:origin x="115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50775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32662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97312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428837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68659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357505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59765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56271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45624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423109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56839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40602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21074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Y5 M6g Can distinguish between regular and irregular polygons based on </a:t>
            </a:r>
            <a:r>
              <a:rPr lang="en-GB" sz="3600" b="1">
                <a:solidFill>
                  <a:srgbClr val="002060"/>
                </a:solidFill>
              </a:rPr>
              <a:t>reasoning around </a:t>
            </a:r>
            <a:r>
              <a:rPr lang="en-GB" sz="3600" b="1" dirty="0">
                <a:solidFill>
                  <a:srgbClr val="002060"/>
                </a:solidFill>
              </a:rPr>
              <a:t>equal sizes and angles</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077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can sometimes be described as a </a:t>
            </a:r>
            <a:r>
              <a:rPr lang="en-GB" sz="3600" b="1" dirty="0">
                <a:solidFill>
                  <a:srgbClr val="002060"/>
                </a:solidFill>
              </a:rPr>
              <a:t>polygon.</a:t>
            </a:r>
            <a:endParaRPr lang="en-GB" sz="36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00651920"/>
              </p:ext>
            </p:extLst>
          </p:nvPr>
        </p:nvGraphicFramePr>
        <p:xfrm>
          <a:off x="571500" y="3074312"/>
          <a:ext cx="10928242" cy="3282230"/>
        </p:xfrm>
        <a:graphic>
          <a:graphicData uri="http://schemas.openxmlformats.org/drawingml/2006/table">
            <a:tbl>
              <a:tblPr firstRow="1" bandRow="1">
                <a:tableStyleId>{5C22544A-7EE6-4342-B048-85BDC9FD1C3A}</a:tableStyleId>
              </a:tblPr>
              <a:tblGrid>
                <a:gridCol w="2822364">
                  <a:extLst>
                    <a:ext uri="{9D8B030D-6E8A-4147-A177-3AD203B41FA5}">
                      <a16:colId xmlns:a16="http://schemas.microsoft.com/office/drawing/2014/main" val="2221181136"/>
                    </a:ext>
                  </a:extLst>
                </a:gridCol>
                <a:gridCol w="8105878">
                  <a:extLst>
                    <a:ext uri="{9D8B030D-6E8A-4147-A177-3AD203B41FA5}">
                      <a16:colId xmlns:a16="http://schemas.microsoft.com/office/drawing/2014/main" val="2818026901"/>
                    </a:ext>
                  </a:extLst>
                </a:gridCol>
              </a:tblGrid>
              <a:tr h="630470">
                <a:tc>
                  <a:txBody>
                    <a:bodyPr/>
                    <a:lstStyle/>
                    <a:p>
                      <a:r>
                        <a:rPr lang="en-GB" sz="3600" dirty="0"/>
                        <a:t>Term</a:t>
                      </a:r>
                    </a:p>
                  </a:txBody>
                  <a:tcPr/>
                </a:tc>
                <a:tc>
                  <a:txBody>
                    <a:bodyPr/>
                    <a:lstStyle/>
                    <a:p>
                      <a:r>
                        <a:rPr lang="en-GB" sz="3600" dirty="0"/>
                        <a:t>Definition</a:t>
                      </a:r>
                    </a:p>
                  </a:txBody>
                  <a:tcPr/>
                </a:tc>
                <a:extLst>
                  <a:ext uri="{0D108BD9-81ED-4DB2-BD59-A6C34878D82A}">
                    <a16:rowId xmlns:a16="http://schemas.microsoft.com/office/drawing/2014/main" val="2537603149"/>
                  </a:ext>
                </a:extLst>
              </a:tr>
              <a:tr h="652210">
                <a:tc>
                  <a:txBody>
                    <a:bodyPr/>
                    <a:lstStyle/>
                    <a:p>
                      <a:r>
                        <a:rPr lang="en-GB" sz="3000" dirty="0">
                          <a:solidFill>
                            <a:srgbClr val="002060"/>
                          </a:solidFill>
                        </a:rPr>
                        <a:t>Polygon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rPr>
                        <a:t>A flat, 2-D shape with straight sides that are joined up.</a:t>
                      </a:r>
                    </a:p>
                  </a:txBody>
                  <a:tcPr/>
                </a:tc>
                <a:extLst>
                  <a:ext uri="{0D108BD9-81ED-4DB2-BD59-A6C34878D82A}">
                    <a16:rowId xmlns:a16="http://schemas.microsoft.com/office/drawing/2014/main" val="3697619098"/>
                  </a:ext>
                </a:extLst>
              </a:tr>
              <a:tr h="630470">
                <a:tc>
                  <a:txBody>
                    <a:bodyPr/>
                    <a:lstStyle/>
                    <a:p>
                      <a:r>
                        <a:rPr lang="en-GB" sz="3000" dirty="0">
                          <a:solidFill>
                            <a:srgbClr val="002060"/>
                          </a:solidFill>
                        </a:rPr>
                        <a:t>Regular polygon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rPr>
                        <a:t>A shape where all angles and sides are equal.</a:t>
                      </a:r>
                    </a:p>
                  </a:txBody>
                  <a:tcPr/>
                </a:tc>
                <a:extLst>
                  <a:ext uri="{0D108BD9-81ED-4DB2-BD59-A6C34878D82A}">
                    <a16:rowId xmlns:a16="http://schemas.microsoft.com/office/drawing/2014/main" val="2063922001"/>
                  </a:ext>
                </a:extLst>
              </a:tr>
              <a:tr h="630470">
                <a:tc>
                  <a:txBody>
                    <a:bodyPr/>
                    <a:lstStyle/>
                    <a:p>
                      <a:r>
                        <a:rPr lang="en-GB" sz="3000" dirty="0">
                          <a:solidFill>
                            <a:srgbClr val="002060"/>
                          </a:solidFill>
                        </a:rPr>
                        <a:t>Irregular polygon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rPr>
                        <a:t>A shape that does not have equal sides and angles.</a:t>
                      </a:r>
                    </a:p>
                  </a:txBody>
                  <a:tcPr/>
                </a:tc>
                <a:extLst>
                  <a:ext uri="{0D108BD9-81ED-4DB2-BD59-A6C34878D82A}">
                    <a16:rowId xmlns:a16="http://schemas.microsoft.com/office/drawing/2014/main" val="146118572"/>
                  </a:ext>
                </a:extLst>
              </a:tr>
            </a:tbl>
          </a:graphicData>
        </a:graphic>
      </p:graphicFrame>
    </p:spTree>
    <p:extLst>
      <p:ext uri="{BB962C8B-B14F-4D97-AF65-F5344CB8AC3E}">
        <p14:creationId xmlns:p14="http://schemas.microsoft.com/office/powerpoint/2010/main" val="81953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404572" y="2009783"/>
            <a:ext cx="5579642" cy="170877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dirty="0">
                <a:solidFill>
                  <a:srgbClr val="002060"/>
                </a:solidFill>
              </a:rPr>
              <a:t>A </a:t>
            </a:r>
            <a:r>
              <a:rPr lang="en-GB" sz="3600" b="1" dirty="0">
                <a:solidFill>
                  <a:srgbClr val="002060"/>
                </a:solidFill>
              </a:rPr>
              <a:t>regular polygon </a:t>
            </a:r>
            <a:r>
              <a:rPr lang="en-GB" sz="3600" dirty="0">
                <a:solidFill>
                  <a:srgbClr val="002060"/>
                </a:solidFill>
              </a:rPr>
              <a:t>is a shape where all angles and sides are equal.</a:t>
            </a:r>
          </a:p>
        </p:txBody>
      </p:sp>
      <p:sp>
        <p:nvSpPr>
          <p:cNvPr id="7" name="Rectangle: Rounded Corners 2">
            <a:extLst>
              <a:ext uri="{FF2B5EF4-FFF2-40B4-BE49-F238E27FC236}">
                <a16:creationId xmlns:a16="http://schemas.microsoft.com/office/drawing/2014/main" id="{675A7142-34F1-4E54-A85B-FF703025B360}"/>
              </a:ext>
            </a:extLst>
          </p:cNvPr>
          <p:cNvSpPr/>
          <p:nvPr/>
        </p:nvSpPr>
        <p:spPr>
          <a:xfrm>
            <a:off x="6243294" y="2025023"/>
            <a:ext cx="5579642" cy="170877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3600" dirty="0">
                <a:solidFill>
                  <a:srgbClr val="002060"/>
                </a:solidFill>
              </a:rPr>
              <a:t>An </a:t>
            </a:r>
            <a:r>
              <a:rPr lang="en-GB" sz="3600" b="1" dirty="0">
                <a:solidFill>
                  <a:srgbClr val="002060"/>
                </a:solidFill>
              </a:rPr>
              <a:t>irregular polygon </a:t>
            </a:r>
            <a:r>
              <a:rPr lang="en-GB" sz="3600" dirty="0">
                <a:solidFill>
                  <a:srgbClr val="002060"/>
                </a:solidFill>
              </a:rPr>
              <a:t>is a shape that does not have equal sides and angles.</a:t>
            </a:r>
          </a:p>
        </p:txBody>
      </p:sp>
      <p:sp>
        <p:nvSpPr>
          <p:cNvPr id="8" name="Regular Pentagon 7"/>
          <p:cNvSpPr/>
          <p:nvPr/>
        </p:nvSpPr>
        <p:spPr>
          <a:xfrm>
            <a:off x="604491" y="4110351"/>
            <a:ext cx="2317085" cy="201316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p:cNvSpPr/>
          <p:nvPr/>
        </p:nvSpPr>
        <p:spPr>
          <a:xfrm rot="2757986">
            <a:off x="6671478" y="4883361"/>
            <a:ext cx="2834640" cy="161319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p:cNvSpPr/>
          <p:nvPr/>
        </p:nvSpPr>
        <p:spPr>
          <a:xfrm>
            <a:off x="3094515" y="4345640"/>
            <a:ext cx="2042160" cy="1752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hevron 11"/>
          <p:cNvSpPr/>
          <p:nvPr/>
        </p:nvSpPr>
        <p:spPr>
          <a:xfrm rot="19962196">
            <a:off x="9142029" y="4385094"/>
            <a:ext cx="2509730" cy="16226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9151930F-6129-4254-BAB3-88FF6DBE0E75}"/>
              </a:ext>
            </a:extLst>
          </p:cNvPr>
          <p:cNvSpPr/>
          <p:nvPr/>
        </p:nvSpPr>
        <p:spPr>
          <a:xfrm>
            <a:off x="3339532" y="4666163"/>
            <a:ext cx="1552126" cy="1034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regular hexagon</a:t>
            </a:r>
          </a:p>
        </p:txBody>
      </p:sp>
      <p:sp>
        <p:nvSpPr>
          <p:cNvPr id="13" name="Rectangle 12">
            <a:extLst>
              <a:ext uri="{FF2B5EF4-FFF2-40B4-BE49-F238E27FC236}">
                <a16:creationId xmlns:a16="http://schemas.microsoft.com/office/drawing/2014/main" id="{2825942F-79B3-49AC-A76B-6365EC8A538C}"/>
              </a:ext>
            </a:extLst>
          </p:cNvPr>
          <p:cNvSpPr/>
          <p:nvPr/>
        </p:nvSpPr>
        <p:spPr>
          <a:xfrm>
            <a:off x="938462" y="4627547"/>
            <a:ext cx="1773010" cy="1111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regular pentagon</a:t>
            </a:r>
          </a:p>
        </p:txBody>
      </p:sp>
      <p:sp>
        <p:nvSpPr>
          <p:cNvPr id="14" name="Rectangle 13">
            <a:extLst>
              <a:ext uri="{FF2B5EF4-FFF2-40B4-BE49-F238E27FC236}">
                <a16:creationId xmlns:a16="http://schemas.microsoft.com/office/drawing/2014/main" id="{8983C71C-7F22-478C-B525-76D03349C217}"/>
              </a:ext>
            </a:extLst>
          </p:cNvPr>
          <p:cNvSpPr/>
          <p:nvPr/>
        </p:nvSpPr>
        <p:spPr>
          <a:xfrm>
            <a:off x="6912818" y="4834162"/>
            <a:ext cx="1773010" cy="1111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irregular pentagon</a:t>
            </a:r>
          </a:p>
        </p:txBody>
      </p:sp>
      <p:sp>
        <p:nvSpPr>
          <p:cNvPr id="15" name="Rectangle 14">
            <a:extLst>
              <a:ext uri="{FF2B5EF4-FFF2-40B4-BE49-F238E27FC236}">
                <a16:creationId xmlns:a16="http://schemas.microsoft.com/office/drawing/2014/main" id="{B8893752-D030-4984-BE88-A77D6C1C1989}"/>
              </a:ext>
            </a:extLst>
          </p:cNvPr>
          <p:cNvSpPr/>
          <p:nvPr/>
        </p:nvSpPr>
        <p:spPr>
          <a:xfrm>
            <a:off x="9801599" y="4367814"/>
            <a:ext cx="1552126" cy="1034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irregular hexagon</a:t>
            </a:r>
          </a:p>
        </p:txBody>
      </p:sp>
    </p:spTree>
    <p:extLst>
      <p:ext uri="{BB962C8B-B14F-4D97-AF65-F5344CB8AC3E}">
        <p14:creationId xmlns:p14="http://schemas.microsoft.com/office/powerpoint/2010/main" val="194650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Speech Bubble: Rectangle 11">
            <a:extLst>
              <a:ext uri="{FF2B5EF4-FFF2-40B4-BE49-F238E27FC236}">
                <a16:creationId xmlns:a16="http://schemas.microsoft.com/office/drawing/2014/main" id="{754B2BB4-78FE-4590-829C-7D74AFB6860B}"/>
              </a:ext>
            </a:extLst>
          </p:cNvPr>
          <p:cNvSpPr/>
          <p:nvPr/>
        </p:nvSpPr>
        <p:spPr>
          <a:xfrm>
            <a:off x="5410200" y="3675192"/>
            <a:ext cx="6126480" cy="2341162"/>
          </a:xfrm>
          <a:prstGeom prst="wedgeRectCallout">
            <a:avLst>
              <a:gd name="adj1" fmla="val -60970"/>
              <a:gd name="adj2" fmla="val 2827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To work out which is regular and which is irregular, I need to identify the angles and lengths of each shape.</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0"/>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 can identify which of these octagons is a </a:t>
            </a:r>
            <a:r>
              <a:rPr lang="en-GB" sz="3200" b="1" dirty="0">
                <a:solidFill>
                  <a:srgbClr val="002060"/>
                </a:solidFill>
              </a:rPr>
              <a:t>regular polygon </a:t>
            </a:r>
            <a:r>
              <a:rPr lang="en-GB" sz="3200" dirty="0">
                <a:solidFill>
                  <a:srgbClr val="002060"/>
                </a:solidFill>
              </a:rPr>
              <a:t>and which is </a:t>
            </a:r>
            <a:r>
              <a:rPr lang="en-GB" sz="3200" b="1" dirty="0">
                <a:solidFill>
                  <a:srgbClr val="002060"/>
                </a:solidFill>
              </a:rPr>
              <a:t>irregular</a:t>
            </a:r>
            <a:r>
              <a:rPr lang="en-GB" sz="3200" dirty="0">
                <a:solidFill>
                  <a:srgbClr val="002060"/>
                </a:solidFill>
              </a:rPr>
              <a:t> by the </a:t>
            </a:r>
            <a:r>
              <a:rPr lang="en-GB" sz="3200" b="1" dirty="0">
                <a:solidFill>
                  <a:srgbClr val="002060"/>
                </a:solidFill>
              </a:rPr>
              <a:t>length of each side </a:t>
            </a:r>
            <a:r>
              <a:rPr lang="en-GB" sz="3200" dirty="0">
                <a:solidFill>
                  <a:srgbClr val="002060"/>
                </a:solidFill>
              </a:rPr>
              <a:t>and the </a:t>
            </a:r>
            <a:r>
              <a:rPr lang="en-GB" sz="3200" b="1" dirty="0">
                <a:solidFill>
                  <a:srgbClr val="002060"/>
                </a:solidFill>
              </a:rPr>
              <a:t>angles</a:t>
            </a:r>
            <a:r>
              <a:rPr lang="en-GB" sz="3200" dirty="0">
                <a:solidFill>
                  <a:srgbClr val="002060"/>
                </a:solidFill>
              </a:rPr>
              <a:t>.</a:t>
            </a:r>
          </a:p>
        </p:txBody>
      </p:sp>
      <p:sp>
        <p:nvSpPr>
          <p:cNvPr id="15" name="Octagon 14"/>
          <p:cNvSpPr/>
          <p:nvPr/>
        </p:nvSpPr>
        <p:spPr>
          <a:xfrm>
            <a:off x="1228682" y="3446131"/>
            <a:ext cx="1941238" cy="181737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Notched Right Arrow 15"/>
          <p:cNvSpPr/>
          <p:nvPr/>
        </p:nvSpPr>
        <p:spPr>
          <a:xfrm>
            <a:off x="801302" y="5156826"/>
            <a:ext cx="3051933" cy="15056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990728" y="3947536"/>
            <a:ext cx="490511" cy="707886"/>
          </a:xfrm>
          <a:prstGeom prst="rect">
            <a:avLst/>
          </a:prstGeom>
          <a:noFill/>
        </p:spPr>
        <p:txBody>
          <a:bodyPr wrap="square" rtlCol="0">
            <a:spAutoFit/>
          </a:bodyPr>
          <a:lstStyle/>
          <a:p>
            <a:r>
              <a:rPr lang="en-GB" sz="4000" dirty="0">
                <a:solidFill>
                  <a:schemeClr val="bg1"/>
                </a:solidFill>
              </a:rPr>
              <a:t>A</a:t>
            </a:r>
          </a:p>
        </p:txBody>
      </p:sp>
      <p:sp>
        <p:nvSpPr>
          <p:cNvPr id="18" name="TextBox 17"/>
          <p:cNvSpPr txBox="1"/>
          <p:nvPr/>
        </p:nvSpPr>
        <p:spPr>
          <a:xfrm>
            <a:off x="1990728" y="5546090"/>
            <a:ext cx="490511" cy="707886"/>
          </a:xfrm>
          <a:prstGeom prst="rect">
            <a:avLst/>
          </a:prstGeom>
          <a:noFill/>
        </p:spPr>
        <p:txBody>
          <a:bodyPr wrap="square" rtlCol="0">
            <a:spAutoFit/>
          </a:bodyPr>
          <a:lstStyle/>
          <a:p>
            <a:r>
              <a:rPr lang="en-GB" sz="4000" dirty="0">
                <a:solidFill>
                  <a:schemeClr val="bg1"/>
                </a:solidFill>
              </a:rPr>
              <a:t>B</a:t>
            </a:r>
          </a:p>
        </p:txBody>
      </p:sp>
    </p:spTree>
    <p:extLst>
      <p:ext uri="{BB962C8B-B14F-4D97-AF65-F5344CB8AC3E}">
        <p14:creationId xmlns:p14="http://schemas.microsoft.com/office/powerpoint/2010/main" val="50976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Speech Bubble: Rectangle 11">
            <a:extLst>
              <a:ext uri="{FF2B5EF4-FFF2-40B4-BE49-F238E27FC236}">
                <a16:creationId xmlns:a16="http://schemas.microsoft.com/office/drawing/2014/main" id="{754B2BB4-78FE-4590-829C-7D74AFB6860B}"/>
              </a:ext>
            </a:extLst>
          </p:cNvPr>
          <p:cNvSpPr/>
          <p:nvPr/>
        </p:nvSpPr>
        <p:spPr>
          <a:xfrm>
            <a:off x="3299699" y="3360412"/>
            <a:ext cx="8374141" cy="1287788"/>
          </a:xfrm>
          <a:prstGeom prst="wedgeRectCallout">
            <a:avLst>
              <a:gd name="adj1" fmla="val -60415"/>
              <a:gd name="adj2" fmla="val -771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Shape A has sides that are all the same length. I can check this using a ruler to measure each side.</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0"/>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 can identify which of these octagons is a </a:t>
            </a:r>
            <a:r>
              <a:rPr lang="en-GB" sz="3200" b="1" dirty="0">
                <a:solidFill>
                  <a:srgbClr val="002060"/>
                </a:solidFill>
              </a:rPr>
              <a:t>regular polygon </a:t>
            </a:r>
            <a:r>
              <a:rPr lang="en-GB" sz="3200" dirty="0">
                <a:solidFill>
                  <a:srgbClr val="002060"/>
                </a:solidFill>
              </a:rPr>
              <a:t>and which is </a:t>
            </a:r>
            <a:r>
              <a:rPr lang="en-GB" sz="3200" b="1" dirty="0">
                <a:solidFill>
                  <a:srgbClr val="002060"/>
                </a:solidFill>
              </a:rPr>
              <a:t>irregular</a:t>
            </a:r>
            <a:r>
              <a:rPr lang="en-GB" sz="3200" dirty="0">
                <a:solidFill>
                  <a:srgbClr val="002060"/>
                </a:solidFill>
              </a:rPr>
              <a:t> by the </a:t>
            </a:r>
            <a:r>
              <a:rPr lang="en-GB" sz="3200" b="1" dirty="0">
                <a:solidFill>
                  <a:srgbClr val="002060"/>
                </a:solidFill>
              </a:rPr>
              <a:t>length of each side </a:t>
            </a:r>
            <a:r>
              <a:rPr lang="en-GB" sz="3200" dirty="0">
                <a:solidFill>
                  <a:srgbClr val="002060"/>
                </a:solidFill>
              </a:rPr>
              <a:t>and the </a:t>
            </a:r>
            <a:r>
              <a:rPr lang="en-GB" sz="3200" b="1" dirty="0">
                <a:solidFill>
                  <a:srgbClr val="002060"/>
                </a:solidFill>
              </a:rPr>
              <a:t>angles</a:t>
            </a:r>
            <a:r>
              <a:rPr lang="en-GB" sz="3200" dirty="0">
                <a:solidFill>
                  <a:srgbClr val="002060"/>
                </a:solidFill>
              </a:rPr>
              <a:t>.</a:t>
            </a:r>
          </a:p>
        </p:txBody>
      </p:sp>
      <p:sp>
        <p:nvSpPr>
          <p:cNvPr id="15" name="Octagon 14"/>
          <p:cNvSpPr/>
          <p:nvPr/>
        </p:nvSpPr>
        <p:spPr>
          <a:xfrm>
            <a:off x="633098" y="3937085"/>
            <a:ext cx="1941238" cy="181737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358461" y="4491829"/>
            <a:ext cx="490511" cy="707886"/>
          </a:xfrm>
          <a:prstGeom prst="rect">
            <a:avLst/>
          </a:prstGeom>
          <a:noFill/>
        </p:spPr>
        <p:txBody>
          <a:bodyPr wrap="square" rtlCol="0">
            <a:spAutoFit/>
          </a:bodyPr>
          <a:lstStyle/>
          <a:p>
            <a:r>
              <a:rPr lang="en-GB" sz="4000" dirty="0">
                <a:solidFill>
                  <a:schemeClr val="bg1"/>
                </a:solidFill>
              </a:rPr>
              <a:t>A</a:t>
            </a:r>
          </a:p>
        </p:txBody>
      </p:sp>
      <p:sp>
        <p:nvSpPr>
          <p:cNvPr id="11" name="Speech Bubble: Rectangle 11">
            <a:extLst>
              <a:ext uri="{FF2B5EF4-FFF2-40B4-BE49-F238E27FC236}">
                <a16:creationId xmlns:a16="http://schemas.microsoft.com/office/drawing/2014/main" id="{754B2BB4-78FE-4590-829C-7D74AFB6860B}"/>
              </a:ext>
            </a:extLst>
          </p:cNvPr>
          <p:cNvSpPr/>
          <p:nvPr/>
        </p:nvSpPr>
        <p:spPr>
          <a:xfrm>
            <a:off x="3299700" y="4845065"/>
            <a:ext cx="8374140" cy="1621585"/>
          </a:xfrm>
          <a:prstGeom prst="wedgeRectCallout">
            <a:avLst>
              <a:gd name="adj1" fmla="val -57115"/>
              <a:gd name="adj2" fmla="val -3232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that each angle is the same size too. I can check this using a protractor.</a:t>
            </a:r>
          </a:p>
          <a:p>
            <a:pPr algn="ctr"/>
            <a:r>
              <a:rPr lang="en-GB" sz="3200" dirty="0">
                <a:solidFill>
                  <a:srgbClr val="002060"/>
                </a:solidFill>
              </a:rPr>
              <a:t> Therefore, this octagon is a regular polygon.</a:t>
            </a:r>
          </a:p>
        </p:txBody>
      </p:sp>
    </p:spTree>
    <p:extLst>
      <p:ext uri="{BB962C8B-B14F-4D97-AF65-F5344CB8AC3E}">
        <p14:creationId xmlns:p14="http://schemas.microsoft.com/office/powerpoint/2010/main" val="1639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Speech Bubble: Rectangle 11">
            <a:extLst>
              <a:ext uri="{FF2B5EF4-FFF2-40B4-BE49-F238E27FC236}">
                <a16:creationId xmlns:a16="http://schemas.microsoft.com/office/drawing/2014/main" id="{754B2BB4-78FE-4590-829C-7D74AFB6860B}"/>
              </a:ext>
            </a:extLst>
          </p:cNvPr>
          <p:cNvSpPr/>
          <p:nvPr/>
        </p:nvSpPr>
        <p:spPr>
          <a:xfrm>
            <a:off x="4099560" y="2064391"/>
            <a:ext cx="7574280" cy="1155888"/>
          </a:xfrm>
          <a:prstGeom prst="wedgeRectCallout">
            <a:avLst>
              <a:gd name="adj1" fmla="val -45057"/>
              <a:gd name="adj2" fmla="val -7950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Shape B has sides of different lengths.</a:t>
            </a:r>
          </a:p>
        </p:txBody>
      </p:sp>
      <p:sp>
        <p:nvSpPr>
          <p:cNvPr id="16" name="Notched Right Arrow 15"/>
          <p:cNvSpPr/>
          <p:nvPr/>
        </p:nvSpPr>
        <p:spPr>
          <a:xfrm>
            <a:off x="323005" y="3564670"/>
            <a:ext cx="3051933" cy="15056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603717" y="3947012"/>
            <a:ext cx="490511" cy="707886"/>
          </a:xfrm>
          <a:prstGeom prst="rect">
            <a:avLst/>
          </a:prstGeom>
          <a:noFill/>
        </p:spPr>
        <p:txBody>
          <a:bodyPr wrap="square" rtlCol="0">
            <a:spAutoFit/>
          </a:bodyPr>
          <a:lstStyle/>
          <a:p>
            <a:r>
              <a:rPr lang="en-GB" sz="4000" dirty="0">
                <a:solidFill>
                  <a:schemeClr val="bg1"/>
                </a:solidFill>
              </a:rPr>
              <a:t>B</a:t>
            </a:r>
          </a:p>
        </p:txBody>
      </p:sp>
      <p:sp>
        <p:nvSpPr>
          <p:cNvPr id="11" name="Speech Bubble: Rectangle 11">
            <a:extLst>
              <a:ext uri="{FF2B5EF4-FFF2-40B4-BE49-F238E27FC236}">
                <a16:creationId xmlns:a16="http://schemas.microsoft.com/office/drawing/2014/main" id="{754B2BB4-78FE-4590-829C-7D74AFB6860B}"/>
              </a:ext>
            </a:extLst>
          </p:cNvPr>
          <p:cNvSpPr/>
          <p:nvPr/>
        </p:nvSpPr>
        <p:spPr>
          <a:xfrm>
            <a:off x="4099560" y="3854300"/>
            <a:ext cx="7574280" cy="2048794"/>
          </a:xfrm>
          <a:prstGeom prst="wedgeRectCallout">
            <a:avLst>
              <a:gd name="adj1" fmla="val -37547"/>
              <a:gd name="adj2" fmla="val -6600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can also see that this shape has different angle types. </a:t>
            </a:r>
          </a:p>
          <a:p>
            <a:pPr algn="ctr"/>
            <a:r>
              <a:rPr lang="en-GB" sz="3200" dirty="0">
                <a:solidFill>
                  <a:srgbClr val="002060"/>
                </a:solidFill>
              </a:rPr>
              <a:t>It has acute angles, reflex angles and a right angle. </a:t>
            </a:r>
            <a:r>
              <a:rPr lang="en-GB" sz="3200" b="1" dirty="0">
                <a:solidFill>
                  <a:srgbClr val="002060"/>
                </a:solidFill>
              </a:rPr>
              <a:t>So, it is an irregular polygon</a:t>
            </a:r>
            <a:r>
              <a:rPr lang="en-GB" sz="3200" dirty="0">
                <a:solidFill>
                  <a:srgbClr val="002060"/>
                </a:solidFill>
              </a:rPr>
              <a:t>.</a:t>
            </a:r>
          </a:p>
        </p:txBody>
      </p:sp>
      <p:sp>
        <p:nvSpPr>
          <p:cNvPr id="12" name="Rectangle 11"/>
          <p:cNvSpPr/>
          <p:nvPr/>
        </p:nvSpPr>
        <p:spPr>
          <a:xfrm rot="2845559">
            <a:off x="2823207" y="4098745"/>
            <a:ext cx="472440" cy="404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Circular 2">
            <a:extLst>
              <a:ext uri="{FF2B5EF4-FFF2-40B4-BE49-F238E27FC236}">
                <a16:creationId xmlns:a16="http://schemas.microsoft.com/office/drawing/2014/main" id="{72FACD20-0D93-4B58-991E-CA843E628621}"/>
              </a:ext>
            </a:extLst>
          </p:cNvPr>
          <p:cNvSpPr/>
          <p:nvPr/>
        </p:nvSpPr>
        <p:spPr>
          <a:xfrm rot="4931081">
            <a:off x="238126" y="3844262"/>
            <a:ext cx="606434" cy="1016814"/>
          </a:xfrm>
          <a:prstGeom prst="circularArrow">
            <a:avLst>
              <a:gd name="adj1" fmla="val 0"/>
              <a:gd name="adj2" fmla="val 1142319"/>
              <a:gd name="adj3" fmla="val 772498"/>
              <a:gd name="adj4" fmla="val 10800000"/>
              <a:gd name="adj5" fmla="val 1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42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Speech Bubble: Rectangle 11">
            <a:extLst>
              <a:ext uri="{FF2B5EF4-FFF2-40B4-BE49-F238E27FC236}">
                <a16:creationId xmlns:a16="http://schemas.microsoft.com/office/drawing/2014/main" id="{754B2BB4-78FE-4590-829C-7D74AFB6860B}"/>
              </a:ext>
            </a:extLst>
          </p:cNvPr>
          <p:cNvSpPr/>
          <p:nvPr/>
        </p:nvSpPr>
        <p:spPr>
          <a:xfrm>
            <a:off x="4359346" y="3310546"/>
            <a:ext cx="7177334" cy="1494282"/>
          </a:xfrm>
          <a:prstGeom prst="wedgeRectCallout">
            <a:avLst>
              <a:gd name="adj1" fmla="val -61395"/>
              <a:gd name="adj2" fmla="val -29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As shape A has sides of the same length and the same interior (inside) angles, I know this is the </a:t>
            </a:r>
            <a:r>
              <a:rPr lang="en-GB" sz="3200" b="1" dirty="0">
                <a:solidFill>
                  <a:srgbClr val="002060"/>
                </a:solidFill>
              </a:rPr>
              <a:t>regular polygon</a:t>
            </a:r>
            <a:r>
              <a:rPr lang="en-GB" sz="3200" dirty="0">
                <a:solidFill>
                  <a:srgbClr val="002060"/>
                </a:solidFill>
              </a:rPr>
              <a:t>. </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17932" y="1866250"/>
            <a:ext cx="11055908" cy="129729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 can identify which of these octagons is a </a:t>
            </a:r>
            <a:r>
              <a:rPr lang="en-GB" sz="3200" b="1" dirty="0">
                <a:solidFill>
                  <a:srgbClr val="002060"/>
                </a:solidFill>
              </a:rPr>
              <a:t>regular polygon </a:t>
            </a:r>
            <a:r>
              <a:rPr lang="en-GB" sz="3200" dirty="0">
                <a:solidFill>
                  <a:srgbClr val="002060"/>
                </a:solidFill>
              </a:rPr>
              <a:t>and which is </a:t>
            </a:r>
            <a:r>
              <a:rPr lang="en-GB" sz="3200" b="1" dirty="0">
                <a:solidFill>
                  <a:srgbClr val="002060"/>
                </a:solidFill>
              </a:rPr>
              <a:t>irregular</a:t>
            </a:r>
            <a:r>
              <a:rPr lang="en-GB" sz="3200" dirty="0">
                <a:solidFill>
                  <a:srgbClr val="002060"/>
                </a:solidFill>
              </a:rPr>
              <a:t> by the </a:t>
            </a:r>
            <a:r>
              <a:rPr lang="en-GB" sz="3200" b="1" dirty="0">
                <a:solidFill>
                  <a:srgbClr val="002060"/>
                </a:solidFill>
              </a:rPr>
              <a:t>length of each side </a:t>
            </a:r>
            <a:r>
              <a:rPr lang="en-GB" sz="3200" dirty="0">
                <a:solidFill>
                  <a:srgbClr val="002060"/>
                </a:solidFill>
              </a:rPr>
              <a:t>and the </a:t>
            </a:r>
            <a:r>
              <a:rPr lang="en-GB" sz="3200" b="1" dirty="0">
                <a:solidFill>
                  <a:srgbClr val="002060"/>
                </a:solidFill>
              </a:rPr>
              <a:t>angles</a:t>
            </a:r>
            <a:r>
              <a:rPr lang="en-GB" sz="3200" dirty="0">
                <a:solidFill>
                  <a:srgbClr val="002060"/>
                </a:solidFill>
              </a:rPr>
              <a:t>.</a:t>
            </a:r>
          </a:p>
        </p:txBody>
      </p:sp>
      <p:sp>
        <p:nvSpPr>
          <p:cNvPr id="15" name="Octagon 14"/>
          <p:cNvSpPr/>
          <p:nvPr/>
        </p:nvSpPr>
        <p:spPr>
          <a:xfrm>
            <a:off x="1228682" y="3446131"/>
            <a:ext cx="1941238" cy="181737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Notched Right Arrow 15"/>
          <p:cNvSpPr/>
          <p:nvPr/>
        </p:nvSpPr>
        <p:spPr>
          <a:xfrm>
            <a:off x="801302" y="5156826"/>
            <a:ext cx="3051933" cy="15056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990728" y="3947536"/>
            <a:ext cx="490511" cy="707886"/>
          </a:xfrm>
          <a:prstGeom prst="rect">
            <a:avLst/>
          </a:prstGeom>
          <a:noFill/>
        </p:spPr>
        <p:txBody>
          <a:bodyPr wrap="square" rtlCol="0">
            <a:spAutoFit/>
          </a:bodyPr>
          <a:lstStyle/>
          <a:p>
            <a:r>
              <a:rPr lang="en-GB" sz="4000" dirty="0">
                <a:solidFill>
                  <a:schemeClr val="bg1"/>
                </a:solidFill>
              </a:rPr>
              <a:t>A</a:t>
            </a:r>
          </a:p>
        </p:txBody>
      </p:sp>
      <p:sp>
        <p:nvSpPr>
          <p:cNvPr id="18" name="TextBox 17"/>
          <p:cNvSpPr txBox="1"/>
          <p:nvPr/>
        </p:nvSpPr>
        <p:spPr>
          <a:xfrm>
            <a:off x="1990728" y="5546090"/>
            <a:ext cx="490511" cy="707886"/>
          </a:xfrm>
          <a:prstGeom prst="rect">
            <a:avLst/>
          </a:prstGeom>
          <a:noFill/>
        </p:spPr>
        <p:txBody>
          <a:bodyPr wrap="square" rtlCol="0">
            <a:spAutoFit/>
          </a:bodyPr>
          <a:lstStyle/>
          <a:p>
            <a:r>
              <a:rPr lang="en-GB" sz="4000" dirty="0">
                <a:solidFill>
                  <a:schemeClr val="bg1"/>
                </a:solidFill>
              </a:rPr>
              <a:t>B</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831080" y="5156826"/>
            <a:ext cx="6705600" cy="1505695"/>
          </a:xfrm>
          <a:prstGeom prst="wedgeRectCallout">
            <a:avLst>
              <a:gd name="adj1" fmla="val -62986"/>
              <a:gd name="adj2" fmla="val -1739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Shape B has sides of different lengths and different angles so it is an </a:t>
            </a:r>
            <a:r>
              <a:rPr lang="en-GB" sz="3200" b="1" dirty="0">
                <a:solidFill>
                  <a:srgbClr val="002060"/>
                </a:solidFill>
              </a:rPr>
              <a:t>irregular polygon</a:t>
            </a:r>
            <a:r>
              <a:rPr lang="en-GB" sz="3200" dirty="0">
                <a:solidFill>
                  <a:srgbClr val="002060"/>
                </a:solidFill>
              </a:rPr>
              <a:t>.</a:t>
            </a:r>
          </a:p>
        </p:txBody>
      </p:sp>
    </p:spTree>
    <p:extLst>
      <p:ext uri="{BB962C8B-B14F-4D97-AF65-F5344CB8AC3E}">
        <p14:creationId xmlns:p14="http://schemas.microsoft.com/office/powerpoint/2010/main" val="23333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11480" y="1828802"/>
            <a:ext cx="11399520" cy="79253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Complete the following table: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87489343"/>
              </p:ext>
            </p:extLst>
          </p:nvPr>
        </p:nvGraphicFramePr>
        <p:xfrm>
          <a:off x="609600" y="3115224"/>
          <a:ext cx="11201400" cy="3377653"/>
        </p:xfrm>
        <a:graphic>
          <a:graphicData uri="http://schemas.openxmlformats.org/drawingml/2006/table">
            <a:tbl>
              <a:tblPr firstRow="1" bandRow="1">
                <a:tableStyleId>{5940675A-B579-460E-94D1-54222C63F5DA}</a:tableStyleId>
              </a:tblPr>
              <a:tblGrid>
                <a:gridCol w="3307080">
                  <a:extLst>
                    <a:ext uri="{9D8B030D-6E8A-4147-A177-3AD203B41FA5}">
                      <a16:colId xmlns:a16="http://schemas.microsoft.com/office/drawing/2014/main" val="3661505712"/>
                    </a:ext>
                  </a:extLst>
                </a:gridCol>
                <a:gridCol w="4160520">
                  <a:extLst>
                    <a:ext uri="{9D8B030D-6E8A-4147-A177-3AD203B41FA5}">
                      <a16:colId xmlns:a16="http://schemas.microsoft.com/office/drawing/2014/main" val="1893383596"/>
                    </a:ext>
                  </a:extLst>
                </a:gridCol>
                <a:gridCol w="3733800">
                  <a:extLst>
                    <a:ext uri="{9D8B030D-6E8A-4147-A177-3AD203B41FA5}">
                      <a16:colId xmlns:a16="http://schemas.microsoft.com/office/drawing/2014/main" val="2210864000"/>
                    </a:ext>
                  </a:extLst>
                </a:gridCol>
              </a:tblGrid>
              <a:tr h="574351">
                <a:tc>
                  <a:txBody>
                    <a:bodyPr/>
                    <a:lstStyle/>
                    <a:p>
                      <a:pPr algn="l"/>
                      <a:r>
                        <a:rPr lang="en-GB" sz="2500" b="1" dirty="0">
                          <a:solidFill>
                            <a:srgbClr val="002060"/>
                          </a:solidFill>
                        </a:rPr>
                        <a:t>Shape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dirty="0">
                          <a:solidFill>
                            <a:srgbClr val="002060"/>
                          </a:solidFill>
                        </a:rPr>
                        <a:t>Regular or irregular polygon?</a:t>
                      </a:r>
                    </a:p>
                  </a:txBody>
                  <a:tcPr/>
                </a:tc>
                <a:tc>
                  <a:txBody>
                    <a:bodyPr/>
                    <a:lstStyle/>
                    <a:p>
                      <a:pPr algn="l"/>
                      <a:r>
                        <a:rPr lang="en-GB" sz="2500" b="1" dirty="0">
                          <a:solidFill>
                            <a:srgbClr val="002060"/>
                          </a:solidFill>
                        </a:rPr>
                        <a:t>Reasons why</a:t>
                      </a:r>
                    </a:p>
                  </a:txBody>
                  <a:tcPr/>
                </a:tc>
                <a:extLst>
                  <a:ext uri="{0D108BD9-81ED-4DB2-BD59-A6C34878D82A}">
                    <a16:rowId xmlns:a16="http://schemas.microsoft.com/office/drawing/2014/main" val="1131833586"/>
                  </a:ext>
                </a:extLst>
              </a:tr>
              <a:tr h="934434">
                <a:tc>
                  <a:txBody>
                    <a:bodyPr/>
                    <a:lstStyle/>
                    <a:p>
                      <a:endParaRPr lang="en-GB" sz="2800" dirty="0">
                        <a:solidFill>
                          <a:srgbClr val="002060"/>
                        </a:solidFill>
                      </a:endParaRPr>
                    </a:p>
                  </a:txBody>
                  <a:tcPr/>
                </a:tc>
                <a:tc>
                  <a:txBody>
                    <a:bodyPr/>
                    <a:lstStyle/>
                    <a:p>
                      <a:pPr algn="ctr"/>
                      <a:endParaRPr lang="en-GB" sz="2400" dirty="0">
                        <a:solidFill>
                          <a:srgbClr val="FF0000"/>
                        </a:solidFill>
                      </a:endParaRPr>
                    </a:p>
                  </a:txBody>
                  <a:tcPr/>
                </a:tc>
                <a:tc>
                  <a:txBody>
                    <a:bodyPr/>
                    <a:lstStyle/>
                    <a:p>
                      <a:pPr algn="ctr"/>
                      <a:endParaRPr lang="en-GB" sz="2400" dirty="0">
                        <a:solidFill>
                          <a:srgbClr val="FF0000"/>
                        </a:solidFill>
                      </a:endParaRPr>
                    </a:p>
                  </a:txBody>
                  <a:tcPr/>
                </a:tc>
                <a:extLst>
                  <a:ext uri="{0D108BD9-81ED-4DB2-BD59-A6C34878D82A}">
                    <a16:rowId xmlns:a16="http://schemas.microsoft.com/office/drawing/2014/main" val="450931887"/>
                  </a:ext>
                </a:extLst>
              </a:tr>
              <a:tr h="934434">
                <a:tc>
                  <a:txBody>
                    <a:bodyPr/>
                    <a:lstStyle/>
                    <a:p>
                      <a:endParaRPr lang="en-GB" sz="2800" dirty="0">
                        <a:solidFill>
                          <a:srgbClr val="002060"/>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67559462"/>
                  </a:ext>
                </a:extLst>
              </a:tr>
              <a:tr h="934434">
                <a:tc>
                  <a:txBody>
                    <a:bodyPr/>
                    <a:lstStyle/>
                    <a:p>
                      <a:endParaRPr lang="en-GB" sz="2800" dirty="0">
                        <a:solidFill>
                          <a:srgbClr val="002060"/>
                        </a:solidFill>
                      </a:endParaRP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430561741"/>
                  </a:ext>
                </a:extLst>
              </a:tr>
            </a:tbl>
          </a:graphicData>
        </a:graphic>
      </p:graphicFrame>
      <p:sp>
        <p:nvSpPr>
          <p:cNvPr id="10" name="L-Shape 9"/>
          <p:cNvSpPr/>
          <p:nvPr/>
        </p:nvSpPr>
        <p:spPr>
          <a:xfrm>
            <a:off x="1539830" y="5699841"/>
            <a:ext cx="1584960" cy="48768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ptagon 10"/>
          <p:cNvSpPr/>
          <p:nvPr/>
        </p:nvSpPr>
        <p:spPr>
          <a:xfrm>
            <a:off x="1825873" y="4717574"/>
            <a:ext cx="795407" cy="69907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entagon 5"/>
          <p:cNvSpPr/>
          <p:nvPr/>
        </p:nvSpPr>
        <p:spPr>
          <a:xfrm>
            <a:off x="1665710" y="3922173"/>
            <a:ext cx="1264920" cy="4876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675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7"/>
            <a:ext cx="11231879" cy="18503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Here are </a:t>
            </a:r>
            <a:r>
              <a:rPr lang="en-GB" sz="3600">
                <a:solidFill>
                  <a:srgbClr val="002060"/>
                </a:solidFill>
              </a:rPr>
              <a:t>two 10-sided </a:t>
            </a:r>
            <a:r>
              <a:rPr lang="en-GB" sz="3600" dirty="0">
                <a:solidFill>
                  <a:srgbClr val="002060"/>
                </a:solidFill>
              </a:rPr>
              <a:t>shapes (decagons). Explain which shape is a </a:t>
            </a:r>
            <a:r>
              <a:rPr lang="en-GB" sz="3600" b="1" dirty="0">
                <a:solidFill>
                  <a:srgbClr val="002060"/>
                </a:solidFill>
              </a:rPr>
              <a:t>regular polygon </a:t>
            </a:r>
            <a:r>
              <a:rPr lang="en-GB" sz="3600" dirty="0">
                <a:solidFill>
                  <a:srgbClr val="002060"/>
                </a:solidFill>
              </a:rPr>
              <a:t>and which one is an </a:t>
            </a:r>
            <a:r>
              <a:rPr lang="en-GB" sz="3600" b="1" dirty="0">
                <a:solidFill>
                  <a:srgbClr val="002060"/>
                </a:solidFill>
              </a:rPr>
              <a:t>irregular polygon </a:t>
            </a:r>
            <a:r>
              <a:rPr lang="en-GB" sz="3600" dirty="0">
                <a:solidFill>
                  <a:srgbClr val="002060"/>
                </a:solidFill>
              </a:rPr>
              <a:t>by describing the </a:t>
            </a:r>
            <a:r>
              <a:rPr lang="en-GB" sz="3600" b="1" dirty="0">
                <a:solidFill>
                  <a:srgbClr val="002060"/>
                </a:solidFill>
              </a:rPr>
              <a:t>lengths of sides </a:t>
            </a:r>
            <a:r>
              <a:rPr lang="en-GB" sz="3600" dirty="0">
                <a:solidFill>
                  <a:srgbClr val="002060"/>
                </a:solidFill>
              </a:rPr>
              <a:t>and</a:t>
            </a:r>
            <a:r>
              <a:rPr lang="en-GB" sz="3600" b="1" dirty="0">
                <a:solidFill>
                  <a:srgbClr val="002060"/>
                </a:solidFill>
              </a:rPr>
              <a:t> angles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Left-Right Arrow 6"/>
          <p:cNvSpPr/>
          <p:nvPr/>
        </p:nvSpPr>
        <p:spPr>
          <a:xfrm>
            <a:off x="7535003" y="4274820"/>
            <a:ext cx="2788920" cy="1905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ecagon 5"/>
          <p:cNvSpPr/>
          <p:nvPr/>
        </p:nvSpPr>
        <p:spPr>
          <a:xfrm>
            <a:off x="2072640" y="4095750"/>
            <a:ext cx="2575560" cy="226314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115164" y="4873377"/>
            <a:ext cx="490511" cy="707886"/>
          </a:xfrm>
          <a:prstGeom prst="rect">
            <a:avLst/>
          </a:prstGeom>
          <a:noFill/>
        </p:spPr>
        <p:txBody>
          <a:bodyPr wrap="square" rtlCol="0">
            <a:spAutoFit/>
          </a:bodyPr>
          <a:lstStyle/>
          <a:p>
            <a:r>
              <a:rPr lang="en-GB" sz="4000" dirty="0">
                <a:solidFill>
                  <a:schemeClr val="bg1"/>
                </a:solidFill>
              </a:rPr>
              <a:t>A</a:t>
            </a:r>
          </a:p>
        </p:txBody>
      </p:sp>
      <p:sp>
        <p:nvSpPr>
          <p:cNvPr id="11" name="TextBox 10"/>
          <p:cNvSpPr txBox="1"/>
          <p:nvPr/>
        </p:nvSpPr>
        <p:spPr>
          <a:xfrm>
            <a:off x="8684207" y="4873377"/>
            <a:ext cx="490511" cy="707886"/>
          </a:xfrm>
          <a:prstGeom prst="rect">
            <a:avLst/>
          </a:prstGeom>
          <a:noFill/>
        </p:spPr>
        <p:txBody>
          <a:bodyPr wrap="square" rtlCol="0">
            <a:spAutoFit/>
          </a:bodyPr>
          <a:lstStyle/>
          <a:p>
            <a:r>
              <a:rPr lang="en-GB" sz="4000" dirty="0">
                <a:solidFill>
                  <a:schemeClr val="bg1"/>
                </a:solidFill>
              </a:rPr>
              <a:t>B</a:t>
            </a:r>
          </a:p>
        </p:txBody>
      </p:sp>
    </p:spTree>
    <p:extLst>
      <p:ext uri="{BB962C8B-B14F-4D97-AF65-F5344CB8AC3E}">
        <p14:creationId xmlns:p14="http://schemas.microsoft.com/office/powerpoint/2010/main" val="38088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Regular Pentagon 4"/>
          <p:cNvSpPr/>
          <p:nvPr/>
        </p:nvSpPr>
        <p:spPr>
          <a:xfrm>
            <a:off x="9147810" y="1929564"/>
            <a:ext cx="1508760" cy="146304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gular Pentagon 10"/>
          <p:cNvSpPr/>
          <p:nvPr/>
        </p:nvSpPr>
        <p:spPr>
          <a:xfrm>
            <a:off x="8618220" y="3840480"/>
            <a:ext cx="2567940" cy="246888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656934" y="2307141"/>
            <a:ext cx="490511" cy="707886"/>
          </a:xfrm>
          <a:prstGeom prst="rect">
            <a:avLst/>
          </a:prstGeom>
          <a:noFill/>
        </p:spPr>
        <p:txBody>
          <a:bodyPr wrap="square" rtlCol="0">
            <a:spAutoFit/>
          </a:bodyPr>
          <a:lstStyle/>
          <a:p>
            <a:r>
              <a:rPr lang="en-GB" sz="4000" dirty="0">
                <a:solidFill>
                  <a:schemeClr val="bg1"/>
                </a:solidFill>
              </a:rPr>
              <a:t>A</a:t>
            </a:r>
          </a:p>
        </p:txBody>
      </p:sp>
      <p:sp>
        <p:nvSpPr>
          <p:cNvPr id="13" name="TextBox 12"/>
          <p:cNvSpPr txBox="1"/>
          <p:nvPr/>
        </p:nvSpPr>
        <p:spPr>
          <a:xfrm>
            <a:off x="9669293" y="4756612"/>
            <a:ext cx="490511" cy="707886"/>
          </a:xfrm>
          <a:prstGeom prst="rect">
            <a:avLst/>
          </a:prstGeom>
          <a:noFill/>
        </p:spPr>
        <p:txBody>
          <a:bodyPr wrap="square" rtlCol="0">
            <a:spAutoFit/>
          </a:bodyPr>
          <a:lstStyle/>
          <a:p>
            <a:r>
              <a:rPr lang="en-GB" sz="4000" dirty="0">
                <a:solidFill>
                  <a:schemeClr val="bg1"/>
                </a:solidFill>
              </a:rPr>
              <a:t>B</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457201" y="1807277"/>
            <a:ext cx="7421880" cy="45020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4000" dirty="0">
                <a:solidFill>
                  <a:srgbClr val="002060"/>
                </a:solidFill>
              </a:rPr>
              <a:t>Damien has to design two pentagons that are </a:t>
            </a:r>
            <a:r>
              <a:rPr lang="en-GB" sz="4000" b="1" dirty="0">
                <a:solidFill>
                  <a:srgbClr val="002060"/>
                </a:solidFill>
              </a:rPr>
              <a:t>regular polygons</a:t>
            </a:r>
            <a:r>
              <a:rPr lang="en-GB" sz="4000" dirty="0">
                <a:solidFill>
                  <a:srgbClr val="002060"/>
                </a:solidFill>
              </a:rPr>
              <a:t>. </a:t>
            </a:r>
          </a:p>
          <a:p>
            <a:pPr lvl="1" algn="ctr"/>
            <a:r>
              <a:rPr lang="en-GB" sz="4000" dirty="0">
                <a:solidFill>
                  <a:srgbClr val="002060"/>
                </a:solidFill>
              </a:rPr>
              <a:t>He says that shape B cannot be a regular shape as it is longer in length than shape A. </a:t>
            </a:r>
          </a:p>
          <a:p>
            <a:pPr lvl="1" algn="ctr"/>
            <a:r>
              <a:rPr lang="en-GB" sz="4000" dirty="0">
                <a:solidFill>
                  <a:srgbClr val="002060"/>
                </a:solidFill>
              </a:rPr>
              <a:t>Is he correct?</a:t>
            </a:r>
          </a:p>
        </p:txBody>
      </p:sp>
    </p:spTree>
    <p:extLst>
      <p:ext uri="{BB962C8B-B14F-4D97-AF65-F5344CB8AC3E}">
        <p14:creationId xmlns:p14="http://schemas.microsoft.com/office/powerpoint/2010/main" val="281880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dirty="0">
                <a:solidFill>
                  <a:srgbClr val="002060"/>
                </a:solidFill>
              </a:rPr>
              <a:t>Today the LORIC task will focus on your </a:t>
            </a:r>
            <a:r>
              <a:rPr lang="en-GB" sz="3000" u="sng" dirty="0">
                <a:solidFill>
                  <a:srgbClr val="002060"/>
                </a:solidFill>
              </a:rPr>
              <a:t>Laura Leadership</a:t>
            </a:r>
            <a:r>
              <a:rPr lang="en-GB" sz="3000" dirty="0">
                <a:solidFill>
                  <a:srgbClr val="002060"/>
                </a:solidFill>
              </a:rPr>
              <a:t> skills:</a:t>
            </a:r>
          </a:p>
          <a:p>
            <a:endParaRPr lang="en-GB" sz="3000" dirty="0">
              <a:solidFill>
                <a:srgbClr val="002060"/>
              </a:solidFill>
            </a:endParaRPr>
          </a:p>
          <a:p>
            <a:r>
              <a:rPr lang="en-GB" sz="3000" dirty="0">
                <a:solidFill>
                  <a:srgbClr val="002060"/>
                </a:solidFill>
              </a:rPr>
              <a:t>This means you will have to be:</a:t>
            </a:r>
          </a:p>
          <a:p>
            <a:pPr marL="457200" indent="-457200">
              <a:buFont typeface="Arial" panose="020B0604020202020204" pitchFamily="34" charset="0"/>
              <a:buChar char="•"/>
            </a:pPr>
            <a:r>
              <a:rPr lang="en-GB" sz="3000" dirty="0">
                <a:solidFill>
                  <a:srgbClr val="002060"/>
                </a:solidFill>
              </a:rPr>
              <a:t>reflective about your progress</a:t>
            </a:r>
          </a:p>
          <a:p>
            <a:pPr marL="457200" indent="-457200">
              <a:buFont typeface="Arial" panose="020B0604020202020204" pitchFamily="34" charset="0"/>
              <a:buChar char="•"/>
            </a:pPr>
            <a:r>
              <a:rPr lang="en-GB" sz="3000" dirty="0">
                <a:solidFill>
                  <a:srgbClr val="002060"/>
                </a:solidFill>
              </a:rPr>
              <a:t>honest about your achievements</a:t>
            </a:r>
          </a:p>
          <a:p>
            <a:pPr marL="457200" indent="-457200">
              <a:buFont typeface="Arial" panose="020B0604020202020204" pitchFamily="34" charset="0"/>
              <a:buChar char="•"/>
            </a:pPr>
            <a:r>
              <a:rPr lang="en-GB" sz="3000" dirty="0">
                <a:solidFill>
                  <a:srgbClr val="002060"/>
                </a:solidFill>
              </a:rPr>
              <a:t>responsible for your own learning.</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95088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100" dirty="0">
                <a:solidFill>
                  <a:srgbClr val="002060"/>
                </a:solidFill>
              </a:rPr>
              <a:t>Think about all you have learned this year. </a:t>
            </a:r>
          </a:p>
          <a:p>
            <a:endParaRPr lang="en-GB" sz="3100" dirty="0">
              <a:solidFill>
                <a:srgbClr val="002060"/>
              </a:solidFill>
            </a:endParaRPr>
          </a:p>
          <a:p>
            <a:pPr marL="457200" indent="-457200">
              <a:buFont typeface="Arial" panose="020B0604020202020204" pitchFamily="34" charset="0"/>
              <a:buChar char="•"/>
            </a:pPr>
            <a:r>
              <a:rPr lang="en-GB" sz="3100" dirty="0">
                <a:solidFill>
                  <a:srgbClr val="002060"/>
                </a:solidFill>
              </a:rPr>
              <a:t>What have you made the most progress in?</a:t>
            </a:r>
          </a:p>
          <a:p>
            <a:pPr marL="457200" indent="-457200">
              <a:buFont typeface="Arial" panose="020B0604020202020204" pitchFamily="34" charset="0"/>
              <a:buChar char="•"/>
            </a:pPr>
            <a:r>
              <a:rPr lang="en-GB" sz="3100" dirty="0">
                <a:solidFill>
                  <a:srgbClr val="002060"/>
                </a:solidFill>
              </a:rPr>
              <a:t>What do you still need to improve?</a:t>
            </a:r>
          </a:p>
          <a:p>
            <a:pPr marL="457200" indent="-457200">
              <a:buFont typeface="Arial" panose="020B0604020202020204" pitchFamily="34" charset="0"/>
              <a:buChar char="•"/>
            </a:pPr>
            <a:r>
              <a:rPr lang="en-GB" sz="3100" dirty="0">
                <a:solidFill>
                  <a:srgbClr val="002060"/>
                </a:solidFill>
              </a:rPr>
              <a:t>Think about how you can improve in this area. Set yourself a target or challenge.  </a:t>
            </a:r>
          </a:p>
          <a:p>
            <a:pPr marL="457200" indent="-457200">
              <a:buFont typeface="Arial" panose="020B0604020202020204" pitchFamily="34" charset="0"/>
              <a:buChar char="•"/>
            </a:pPr>
            <a:r>
              <a:rPr lang="en-GB" sz="3100" dirty="0">
                <a:solidFill>
                  <a:srgbClr val="002060"/>
                </a:solidFill>
              </a:rPr>
              <a:t>Share your target with a partner. Discuss how you will know you have achieved it. What will success look like for you?</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9122" y="2105238"/>
            <a:ext cx="1759161" cy="1899203"/>
          </a:xfrm>
          <a:prstGeom prst="rect">
            <a:avLst/>
          </a:prstGeom>
        </p:spPr>
      </p:pic>
    </p:spTree>
    <p:extLst>
      <p:ext uri="{BB962C8B-B14F-4D97-AF65-F5344CB8AC3E}">
        <p14:creationId xmlns:p14="http://schemas.microsoft.com/office/powerpoint/2010/main" val="237948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regular</a:t>
            </a:r>
          </a:p>
          <a:p>
            <a:pPr lvl="0" algn="ctr"/>
            <a:r>
              <a:rPr lang="en-GB" sz="3600" dirty="0">
                <a:solidFill>
                  <a:srgbClr val="002060"/>
                </a:solidFill>
              </a:rPr>
              <a:t>irregular</a:t>
            </a:r>
          </a:p>
          <a:p>
            <a:pPr lvl="0" algn="ctr"/>
            <a:r>
              <a:rPr lang="en-GB" sz="3600" dirty="0">
                <a:solidFill>
                  <a:srgbClr val="002060"/>
                </a:solidFill>
              </a:rPr>
              <a:t>polygon</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 / USE IT</a:t>
            </a:r>
          </a:p>
        </p:txBody>
      </p:sp>
      <p:pic>
        <p:nvPicPr>
          <p:cNvPr id="6" name="Picture 5"/>
          <p:cNvPicPr>
            <a:picLocks noChangeAspect="1"/>
          </p:cNvPicPr>
          <p:nvPr/>
        </p:nvPicPr>
        <p:blipFill>
          <a:blip r:embed="rId5"/>
          <a:stretch>
            <a:fillRect/>
          </a:stretch>
        </p:blipFill>
        <p:spPr>
          <a:xfrm>
            <a:off x="4698385" y="2038350"/>
            <a:ext cx="6735475" cy="4105968"/>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906"/>
            <a:ext cx="12192000" cy="6867811"/>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2-D</a:t>
            </a:r>
            <a:r>
              <a:rPr lang="en-GB" sz="3600" dirty="0">
                <a:solidFill>
                  <a:srgbClr val="002060"/>
                </a:solidFill>
              </a:rPr>
              <a:t> shape is a form or an outline which is </a:t>
            </a:r>
            <a:r>
              <a:rPr lang="en-GB" sz="3600" b="1" dirty="0">
                <a:solidFill>
                  <a:srgbClr val="002060"/>
                </a:solidFill>
              </a:rPr>
              <a:t>flat</a:t>
            </a:r>
            <a:r>
              <a:rPr lang="en-GB" sz="3600" dirty="0">
                <a:solidFill>
                  <a:srgbClr val="002060"/>
                </a:solidFill>
              </a:rPr>
              <a:t>. </a:t>
            </a:r>
          </a:p>
          <a:p>
            <a:pPr algn="ctr"/>
            <a:r>
              <a:rPr lang="en-GB" sz="3600" dirty="0">
                <a:solidFill>
                  <a:srgbClr val="002060"/>
                </a:solidFill>
              </a:rPr>
              <a:t>The ‘D’ stands for the word </a:t>
            </a:r>
            <a:r>
              <a:rPr lang="en-GB" sz="3600" b="1" dirty="0">
                <a:solidFill>
                  <a:srgbClr val="002060"/>
                </a:solidFill>
              </a:rPr>
              <a:t>dimensional</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Isosceles Triangle 11">
            <a:extLst>
              <a:ext uri="{FF2B5EF4-FFF2-40B4-BE49-F238E27FC236}">
                <a16:creationId xmlns:a16="http://schemas.microsoft.com/office/drawing/2014/main" id="{BB78A017-98F0-47AE-9ABD-8150E094116A}"/>
              </a:ext>
            </a:extLst>
          </p:cNvPr>
          <p:cNvSpPr/>
          <p:nvPr/>
        </p:nvSpPr>
        <p:spPr>
          <a:xfrm>
            <a:off x="3864401" y="3266149"/>
            <a:ext cx="1296144" cy="165618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86E794A-1078-4026-8F80-67160363E0D2}"/>
              </a:ext>
            </a:extLst>
          </p:cNvPr>
          <p:cNvSpPr/>
          <p:nvPr/>
        </p:nvSpPr>
        <p:spPr>
          <a:xfrm>
            <a:off x="1050338" y="3266149"/>
            <a:ext cx="1800201" cy="165618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137336A-3AE3-40F8-9EC8-F1FCAD29AF2A}"/>
              </a:ext>
            </a:extLst>
          </p:cNvPr>
          <p:cNvSpPr/>
          <p:nvPr/>
        </p:nvSpPr>
        <p:spPr>
          <a:xfrm>
            <a:off x="6035621" y="3734805"/>
            <a:ext cx="2160240" cy="9361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entagon 10">
            <a:extLst>
              <a:ext uri="{FF2B5EF4-FFF2-40B4-BE49-F238E27FC236}">
                <a16:creationId xmlns:a16="http://schemas.microsoft.com/office/drawing/2014/main" id="{4BD04390-278F-4DC1-89B0-6CB9974D397E}"/>
              </a:ext>
            </a:extLst>
          </p:cNvPr>
          <p:cNvSpPr/>
          <p:nvPr/>
        </p:nvSpPr>
        <p:spPr>
          <a:xfrm>
            <a:off x="2338938" y="5088823"/>
            <a:ext cx="1800201" cy="1512168"/>
          </a:xfrm>
          <a:prstGeom prst="pentagon">
            <a:avLst/>
          </a:prstGeom>
          <a:solidFill>
            <a:srgbClr val="F9134A"/>
          </a:solidFill>
          <a:ln>
            <a:solidFill>
              <a:srgbClr val="F91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CD1970F-BA29-443A-9B56-741A334699FC}"/>
              </a:ext>
            </a:extLst>
          </p:cNvPr>
          <p:cNvSpPr/>
          <p:nvPr/>
        </p:nvSpPr>
        <p:spPr>
          <a:xfrm>
            <a:off x="9254482" y="3446773"/>
            <a:ext cx="1512168" cy="1512168"/>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1505931" y="3834756"/>
            <a:ext cx="1066702" cy="477054"/>
          </a:xfrm>
          <a:prstGeom prst="rect">
            <a:avLst/>
          </a:prstGeom>
        </p:spPr>
        <p:txBody>
          <a:bodyPr wrap="square">
            <a:spAutoFit/>
          </a:bodyPr>
          <a:lstStyle/>
          <a:p>
            <a:r>
              <a:rPr lang="en-GB" sz="2500" dirty="0">
                <a:solidFill>
                  <a:srgbClr val="002060"/>
                </a:solidFill>
              </a:rPr>
              <a:t>circle</a:t>
            </a:r>
            <a:endParaRPr lang="en-GB" sz="2500" dirty="0"/>
          </a:p>
        </p:txBody>
      </p:sp>
      <p:sp>
        <p:nvSpPr>
          <p:cNvPr id="14" name="Rectangle 13"/>
          <p:cNvSpPr/>
          <p:nvPr/>
        </p:nvSpPr>
        <p:spPr>
          <a:xfrm>
            <a:off x="3954880" y="4445280"/>
            <a:ext cx="1434930" cy="477054"/>
          </a:xfrm>
          <a:prstGeom prst="rect">
            <a:avLst/>
          </a:prstGeom>
        </p:spPr>
        <p:txBody>
          <a:bodyPr wrap="square">
            <a:spAutoFit/>
          </a:bodyPr>
          <a:lstStyle/>
          <a:p>
            <a:r>
              <a:rPr lang="en-GB" sz="2500" dirty="0">
                <a:solidFill>
                  <a:srgbClr val="002060"/>
                </a:solidFill>
              </a:rPr>
              <a:t>triangle</a:t>
            </a:r>
            <a:endParaRPr lang="en-GB" sz="2500" dirty="0"/>
          </a:p>
        </p:txBody>
      </p:sp>
      <p:sp>
        <p:nvSpPr>
          <p:cNvPr id="16" name="Rectangle 15"/>
          <p:cNvSpPr/>
          <p:nvPr/>
        </p:nvSpPr>
        <p:spPr>
          <a:xfrm>
            <a:off x="6433487" y="3964330"/>
            <a:ext cx="1566457" cy="477054"/>
          </a:xfrm>
          <a:prstGeom prst="rect">
            <a:avLst/>
          </a:prstGeom>
        </p:spPr>
        <p:txBody>
          <a:bodyPr wrap="square">
            <a:spAutoFit/>
          </a:bodyPr>
          <a:lstStyle/>
          <a:p>
            <a:r>
              <a:rPr lang="en-GB" sz="2500" dirty="0">
                <a:solidFill>
                  <a:srgbClr val="002060"/>
                </a:solidFill>
              </a:rPr>
              <a:t>rectangle</a:t>
            </a:r>
            <a:endParaRPr lang="en-GB" sz="2500" dirty="0"/>
          </a:p>
        </p:txBody>
      </p:sp>
      <p:sp>
        <p:nvSpPr>
          <p:cNvPr id="17" name="Rectangle 16"/>
          <p:cNvSpPr/>
          <p:nvPr/>
        </p:nvSpPr>
        <p:spPr>
          <a:xfrm>
            <a:off x="9508014" y="3936636"/>
            <a:ext cx="1066702" cy="477054"/>
          </a:xfrm>
          <a:prstGeom prst="rect">
            <a:avLst/>
          </a:prstGeom>
        </p:spPr>
        <p:txBody>
          <a:bodyPr wrap="square">
            <a:spAutoFit/>
          </a:bodyPr>
          <a:lstStyle/>
          <a:p>
            <a:r>
              <a:rPr lang="en-GB" sz="2500" dirty="0">
                <a:solidFill>
                  <a:srgbClr val="002060"/>
                </a:solidFill>
              </a:rPr>
              <a:t>square</a:t>
            </a:r>
            <a:endParaRPr lang="en-GB" sz="2500" dirty="0"/>
          </a:p>
        </p:txBody>
      </p:sp>
      <p:sp>
        <p:nvSpPr>
          <p:cNvPr id="18" name="Rectangle 17"/>
          <p:cNvSpPr/>
          <p:nvPr/>
        </p:nvSpPr>
        <p:spPr>
          <a:xfrm>
            <a:off x="2510517" y="5621226"/>
            <a:ext cx="1525463" cy="477054"/>
          </a:xfrm>
          <a:prstGeom prst="rect">
            <a:avLst/>
          </a:prstGeom>
        </p:spPr>
        <p:txBody>
          <a:bodyPr wrap="square">
            <a:spAutoFit/>
          </a:bodyPr>
          <a:lstStyle/>
          <a:p>
            <a:r>
              <a:rPr lang="en-GB" sz="2500" dirty="0"/>
              <a:t>pentagon</a:t>
            </a:r>
          </a:p>
        </p:txBody>
      </p:sp>
      <p:sp>
        <p:nvSpPr>
          <p:cNvPr id="6" name="Rectangle: Top Corners Snipped 5">
            <a:extLst>
              <a:ext uri="{FF2B5EF4-FFF2-40B4-BE49-F238E27FC236}">
                <a16:creationId xmlns:a16="http://schemas.microsoft.com/office/drawing/2014/main" id="{9372FC45-B5A6-43EF-BC78-FD89C832F0E2}"/>
              </a:ext>
            </a:extLst>
          </p:cNvPr>
          <p:cNvSpPr/>
          <p:nvPr/>
        </p:nvSpPr>
        <p:spPr>
          <a:xfrm>
            <a:off x="5258846" y="5295191"/>
            <a:ext cx="2024469" cy="1037101"/>
          </a:xfrm>
          <a:prstGeom prst="snip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550691" y="5575506"/>
            <a:ext cx="1525463" cy="477054"/>
          </a:xfrm>
          <a:prstGeom prst="rect">
            <a:avLst/>
          </a:prstGeom>
        </p:spPr>
        <p:txBody>
          <a:bodyPr wrap="square">
            <a:spAutoFit/>
          </a:bodyPr>
          <a:lstStyle/>
          <a:p>
            <a:r>
              <a:rPr lang="en-GB" sz="2500" dirty="0"/>
              <a:t>hexagon</a:t>
            </a:r>
          </a:p>
        </p:txBody>
      </p:sp>
      <p:sp>
        <p:nvSpPr>
          <p:cNvPr id="7" name="Star: 4 Points 6">
            <a:extLst>
              <a:ext uri="{FF2B5EF4-FFF2-40B4-BE49-F238E27FC236}">
                <a16:creationId xmlns:a16="http://schemas.microsoft.com/office/drawing/2014/main" id="{8E4B6E12-0981-4CF6-B9FE-DD15E75231CE}"/>
              </a:ext>
            </a:extLst>
          </p:cNvPr>
          <p:cNvSpPr/>
          <p:nvPr/>
        </p:nvSpPr>
        <p:spPr>
          <a:xfrm>
            <a:off x="8052473" y="4790352"/>
            <a:ext cx="1800201" cy="2046777"/>
          </a:xfrm>
          <a:prstGeom prst="star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313698" y="5539344"/>
            <a:ext cx="1525463" cy="477054"/>
          </a:xfrm>
          <a:prstGeom prst="rect">
            <a:avLst/>
          </a:prstGeom>
        </p:spPr>
        <p:txBody>
          <a:bodyPr wrap="square">
            <a:spAutoFit/>
          </a:bodyPr>
          <a:lstStyle/>
          <a:p>
            <a:r>
              <a:rPr lang="en-GB" sz="2500" dirty="0"/>
              <a:t>octagon</a:t>
            </a:r>
          </a:p>
        </p:txBody>
      </p:sp>
    </p:spTree>
    <p:extLst>
      <p:ext uri="{BB962C8B-B14F-4D97-AF65-F5344CB8AC3E}">
        <p14:creationId xmlns:p14="http://schemas.microsoft.com/office/powerpoint/2010/main" val="133782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quadrilateral</a:t>
            </a:r>
            <a:r>
              <a:rPr lang="en-GB" sz="3600" dirty="0">
                <a:solidFill>
                  <a:srgbClr val="002060"/>
                </a:solidFill>
              </a:rPr>
              <a:t> is the name given to all 2-D shapes with </a:t>
            </a:r>
            <a:r>
              <a:rPr lang="en-GB" sz="3600" b="1" dirty="0">
                <a:solidFill>
                  <a:srgbClr val="002060"/>
                </a:solidFill>
              </a:rPr>
              <a:t>four straight sides </a:t>
            </a:r>
            <a:r>
              <a:rPr lang="en-GB" sz="3600" dirty="0">
                <a:solidFill>
                  <a:srgbClr val="002060"/>
                </a:solidFill>
              </a:rPr>
              <a:t>and </a:t>
            </a:r>
            <a:r>
              <a:rPr lang="en-GB" sz="3600" b="1" dirty="0">
                <a:solidFill>
                  <a:srgbClr val="002060"/>
                </a:solidFill>
              </a:rPr>
              <a:t>four vertices (corners)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7">
            <a:extLst>
              <a:ext uri="{FF2B5EF4-FFF2-40B4-BE49-F238E27FC236}">
                <a16:creationId xmlns:a16="http://schemas.microsoft.com/office/drawing/2014/main" id="{7137336A-3AE3-40F8-9EC8-F1FCAD29AF2A}"/>
              </a:ext>
            </a:extLst>
          </p:cNvPr>
          <p:cNvSpPr/>
          <p:nvPr/>
        </p:nvSpPr>
        <p:spPr>
          <a:xfrm>
            <a:off x="1070366" y="5292015"/>
            <a:ext cx="2915747" cy="11883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CD1970F-BA29-443A-9B56-741A334699FC}"/>
              </a:ext>
            </a:extLst>
          </p:cNvPr>
          <p:cNvSpPr/>
          <p:nvPr/>
        </p:nvSpPr>
        <p:spPr>
          <a:xfrm>
            <a:off x="1509327" y="3396526"/>
            <a:ext cx="1512168" cy="1512168"/>
          </a:xfrm>
          <a:prstGeom prst="rect">
            <a:avLst/>
          </a:prstGeom>
          <a:solidFill>
            <a:srgbClr val="FFA90D"/>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1825873" y="5622328"/>
            <a:ext cx="1566457" cy="477054"/>
          </a:xfrm>
          <a:prstGeom prst="rect">
            <a:avLst/>
          </a:prstGeom>
        </p:spPr>
        <p:txBody>
          <a:bodyPr wrap="square">
            <a:spAutoFit/>
          </a:bodyPr>
          <a:lstStyle/>
          <a:p>
            <a:r>
              <a:rPr lang="en-GB" sz="2500" dirty="0">
                <a:solidFill>
                  <a:srgbClr val="002060"/>
                </a:solidFill>
              </a:rPr>
              <a:t>rectangle</a:t>
            </a:r>
            <a:endParaRPr lang="en-GB" sz="2500" dirty="0"/>
          </a:p>
        </p:txBody>
      </p:sp>
      <p:sp>
        <p:nvSpPr>
          <p:cNvPr id="12" name="Rectangle 11"/>
          <p:cNvSpPr/>
          <p:nvPr/>
        </p:nvSpPr>
        <p:spPr>
          <a:xfrm>
            <a:off x="1732060" y="3795490"/>
            <a:ext cx="1066702" cy="477054"/>
          </a:xfrm>
          <a:prstGeom prst="rect">
            <a:avLst/>
          </a:prstGeom>
        </p:spPr>
        <p:txBody>
          <a:bodyPr wrap="square">
            <a:spAutoFit/>
          </a:bodyPr>
          <a:lstStyle/>
          <a:p>
            <a:r>
              <a:rPr lang="en-GB" sz="2500" dirty="0">
                <a:solidFill>
                  <a:srgbClr val="002060"/>
                </a:solidFill>
              </a:rPr>
              <a:t>square</a:t>
            </a:r>
            <a:endParaRPr lang="en-GB" sz="2500" dirty="0"/>
          </a:p>
        </p:txBody>
      </p:sp>
      <p:sp>
        <p:nvSpPr>
          <p:cNvPr id="5" name="Parallelogram 4"/>
          <p:cNvSpPr/>
          <p:nvPr/>
        </p:nvSpPr>
        <p:spPr>
          <a:xfrm>
            <a:off x="7258847" y="3396526"/>
            <a:ext cx="1615440" cy="1188349"/>
          </a:xfrm>
          <a:prstGeom prst="parallelogram">
            <a:avLst/>
          </a:prstGeom>
          <a:solidFill>
            <a:srgbClr val="C198E0"/>
          </a:solidFill>
          <a:ln>
            <a:solidFill>
              <a:srgbClr val="C198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rapezoid 5"/>
          <p:cNvSpPr/>
          <p:nvPr/>
        </p:nvSpPr>
        <p:spPr>
          <a:xfrm>
            <a:off x="9828814" y="4137095"/>
            <a:ext cx="1965960" cy="1512168"/>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arallelogram 14"/>
          <p:cNvSpPr/>
          <p:nvPr/>
        </p:nvSpPr>
        <p:spPr>
          <a:xfrm>
            <a:off x="6394938" y="5205560"/>
            <a:ext cx="2934346" cy="1188349"/>
          </a:xfrm>
          <a:prstGeom prst="parallelogram">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0080276" y="4670167"/>
            <a:ext cx="1566457" cy="477054"/>
          </a:xfrm>
          <a:prstGeom prst="rect">
            <a:avLst/>
          </a:prstGeom>
        </p:spPr>
        <p:txBody>
          <a:bodyPr wrap="square">
            <a:spAutoFit/>
          </a:bodyPr>
          <a:lstStyle/>
          <a:p>
            <a:r>
              <a:rPr lang="en-GB" sz="2500" dirty="0">
                <a:solidFill>
                  <a:srgbClr val="002060"/>
                </a:solidFill>
              </a:rPr>
              <a:t>trapezium</a:t>
            </a:r>
            <a:endParaRPr lang="en-GB" sz="2500" dirty="0"/>
          </a:p>
        </p:txBody>
      </p:sp>
      <p:sp>
        <p:nvSpPr>
          <p:cNvPr id="18" name="Rectangle 17"/>
          <p:cNvSpPr/>
          <p:nvPr/>
        </p:nvSpPr>
        <p:spPr>
          <a:xfrm>
            <a:off x="7432674" y="3718783"/>
            <a:ext cx="1566457" cy="477054"/>
          </a:xfrm>
          <a:prstGeom prst="rect">
            <a:avLst/>
          </a:prstGeom>
        </p:spPr>
        <p:txBody>
          <a:bodyPr wrap="square">
            <a:spAutoFit/>
          </a:bodyPr>
          <a:lstStyle/>
          <a:p>
            <a:r>
              <a:rPr lang="en-GB" sz="2500" dirty="0">
                <a:solidFill>
                  <a:srgbClr val="002060"/>
                </a:solidFill>
              </a:rPr>
              <a:t>rhombus</a:t>
            </a:r>
            <a:endParaRPr lang="en-GB" sz="2500" dirty="0"/>
          </a:p>
        </p:txBody>
      </p:sp>
      <p:sp>
        <p:nvSpPr>
          <p:cNvPr id="19" name="Rectangle 18"/>
          <p:cNvSpPr/>
          <p:nvPr/>
        </p:nvSpPr>
        <p:spPr>
          <a:xfrm>
            <a:off x="6823661" y="5561207"/>
            <a:ext cx="2076899" cy="477054"/>
          </a:xfrm>
          <a:prstGeom prst="rect">
            <a:avLst/>
          </a:prstGeom>
        </p:spPr>
        <p:txBody>
          <a:bodyPr wrap="square">
            <a:spAutoFit/>
          </a:bodyPr>
          <a:lstStyle/>
          <a:p>
            <a:r>
              <a:rPr lang="en-GB" sz="2500" dirty="0">
                <a:solidFill>
                  <a:srgbClr val="002060"/>
                </a:solidFill>
              </a:rPr>
              <a:t>parallelogram</a:t>
            </a:r>
            <a:endParaRPr lang="en-GB" sz="2500" dirty="0"/>
          </a:p>
        </p:txBody>
      </p:sp>
      <p:pic>
        <p:nvPicPr>
          <p:cNvPr id="14" name="Picture 13"/>
          <p:cNvPicPr>
            <a:picLocks noChangeAspect="1"/>
          </p:cNvPicPr>
          <p:nvPr/>
        </p:nvPicPr>
        <p:blipFill>
          <a:blip r:embed="rId5"/>
          <a:stretch>
            <a:fillRect/>
          </a:stretch>
        </p:blipFill>
        <p:spPr>
          <a:xfrm rot="16200000">
            <a:off x="4072849" y="4041431"/>
            <a:ext cx="2368710" cy="1876827"/>
          </a:xfrm>
          <a:prstGeom prst="rect">
            <a:avLst/>
          </a:prstGeom>
        </p:spPr>
      </p:pic>
      <p:sp>
        <p:nvSpPr>
          <p:cNvPr id="16" name="Rectangle 15"/>
          <p:cNvSpPr/>
          <p:nvPr/>
        </p:nvSpPr>
        <p:spPr>
          <a:xfrm>
            <a:off x="4922946" y="4506151"/>
            <a:ext cx="668516" cy="477054"/>
          </a:xfrm>
          <a:prstGeom prst="rect">
            <a:avLst/>
          </a:prstGeom>
        </p:spPr>
        <p:txBody>
          <a:bodyPr wrap="none">
            <a:spAutoFit/>
          </a:bodyPr>
          <a:lstStyle/>
          <a:p>
            <a:r>
              <a:rPr lang="en-GB" sz="2500" dirty="0">
                <a:solidFill>
                  <a:srgbClr val="002060"/>
                </a:solidFill>
              </a:rPr>
              <a:t>kite</a:t>
            </a:r>
            <a:endParaRPr lang="en-GB" sz="2500" dirty="0"/>
          </a:p>
        </p:txBody>
      </p:sp>
    </p:spTree>
    <p:extLst>
      <p:ext uri="{BB962C8B-B14F-4D97-AF65-F5344CB8AC3E}">
        <p14:creationId xmlns:p14="http://schemas.microsoft.com/office/powerpoint/2010/main" val="3512070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16900</TotalTime>
  <Words>1062</Words>
  <Application>Microsoft Office PowerPoint</Application>
  <PresentationFormat>Widescreen</PresentationFormat>
  <Paragraphs>133</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Model</vt:lpstr>
      <vt:lpstr>Model</vt:lpstr>
      <vt:lpstr>Model</vt:lpstr>
      <vt:lpstr>Model</vt:lpstr>
      <vt:lpstr>Apply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337</cp:revision>
  <dcterms:created xsi:type="dcterms:W3CDTF">2017-03-29T13:14:03Z</dcterms:created>
  <dcterms:modified xsi:type="dcterms:W3CDTF">2020-04-27T13:29:03Z</dcterms:modified>
</cp:coreProperties>
</file>