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258" r:id="rId3"/>
    <p:sldId id="317" r:id="rId4"/>
    <p:sldId id="446" r:id="rId5"/>
    <p:sldId id="447" r:id="rId6"/>
    <p:sldId id="448" r:id="rId7"/>
    <p:sldId id="449" r:id="rId8"/>
    <p:sldId id="442" r:id="rId9"/>
    <p:sldId id="456" r:id="rId10"/>
    <p:sldId id="435" r:id="rId11"/>
    <p:sldId id="264" r:id="rId12"/>
    <p:sldId id="443" r:id="rId13"/>
    <p:sldId id="265" r:id="rId14"/>
    <p:sldId id="445" r:id="rId15"/>
    <p:sldId id="267" r:id="rId16"/>
    <p:sldId id="451" r:id="rId17"/>
    <p:sldId id="457" r:id="rId18"/>
    <p:sldId id="452" r:id="rId19"/>
    <p:sldId id="453" r:id="rId20"/>
    <p:sldId id="454" r:id="rId21"/>
    <p:sldId id="455" r:id="rId22"/>
    <p:sldId id="440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FEDA"/>
    <a:srgbClr val="FFFED8"/>
    <a:srgbClr val="FFEB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28C9FF-E58E-4995-ACEC-103DD4949892}" v="3347" dt="2018-09-05T13:46:49.3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02" autoAdjust="0"/>
    <p:restoredTop sz="73839" autoAdjust="0"/>
  </p:normalViewPr>
  <p:slideViewPr>
    <p:cSldViewPr snapToGrid="0" snapToObjects="1">
      <p:cViewPr varScale="1">
        <p:scale>
          <a:sx n="64" d="100"/>
          <a:sy n="64" d="100"/>
        </p:scale>
        <p:origin x="560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F73711-1194-42B9-9CDA-B1B0A2D93EE2}" type="datetimeFigureOut">
              <a:rPr lang="en-GB" smtClean="0"/>
              <a:pPr/>
              <a:t>10/09/2018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5B26F9-6C30-451D-94A7-041482C70B6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4835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5B26F9-6C30-451D-94A7-041482C70B62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1869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35891DC5-831D-482C-8633-545869D877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7C58A13-1FF3-49AE-A0E7-049A81E7C238}" type="slidenum">
              <a:rPr lang="en-GB" altLang="en-US" sz="1200" smtClean="0"/>
              <a:pPr/>
              <a:t>10</a:t>
            </a:fld>
            <a:endParaRPr lang="en-GB" altLang="en-US" sz="12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778DD3EA-B536-461C-B7D7-AF7ADFB26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4923EFD6-D7A8-420B-904A-3F27D8169C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461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dirty="0"/>
              <a:t>Embed with further examples if required, modelling the process on the board.</a:t>
            </a:r>
            <a:endParaRPr lang="en-GB" altLang="en-US" dirty="0">
              <a:solidFill>
                <a:srgbClr val="000000"/>
              </a:solidFill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5B26F9-6C30-451D-94A7-041482C70B62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34652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35891DC5-831D-482C-8633-545869D877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7C58A13-1FF3-49AE-A0E7-049A81E7C238}" type="slidenum">
              <a:rPr lang="en-GB" altLang="en-US" sz="1200" smtClean="0"/>
              <a:pPr/>
              <a:t>12</a:t>
            </a:fld>
            <a:endParaRPr lang="en-GB" altLang="en-US" sz="12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778DD3EA-B536-461C-B7D7-AF7ADFB26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4923EFD6-D7A8-420B-904A-3F27D8169C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08339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dirty="0"/>
              <a:t>Embed with further examples if required, modelling the process on the board.</a:t>
            </a:r>
            <a:endParaRPr lang="en-GB" altLang="en-US" dirty="0">
              <a:solidFill>
                <a:srgbClr val="000000"/>
              </a:solidFill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5B26F9-6C30-451D-94A7-041482C70B62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08150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35891DC5-831D-482C-8633-545869D877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7C58A13-1FF3-49AE-A0E7-049A81E7C238}" type="slidenum">
              <a:rPr lang="en-GB" altLang="en-US" sz="1200" smtClean="0"/>
              <a:pPr/>
              <a:t>14</a:t>
            </a:fld>
            <a:endParaRPr lang="en-GB" altLang="en-US" sz="12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778DD3EA-B536-461C-B7D7-AF7ADFB26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4923EFD6-D7A8-420B-904A-3F27D8169C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4963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dirty="0"/>
              <a:t>Embed with further examples if required, modelling the process on the board.</a:t>
            </a:r>
            <a:endParaRPr lang="en-GB" altLang="en-US" dirty="0">
              <a:solidFill>
                <a:srgbClr val="000000"/>
              </a:solidFill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5B26F9-6C30-451D-94A7-041482C70B62}" type="slidenum">
              <a:rPr lang="en-GB" smtClean="0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4926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dirty="0"/>
              <a:t>Embed with further examples if required, modelling the process on the board.</a:t>
            </a:r>
            <a:endParaRPr lang="en-GB" altLang="en-US" dirty="0">
              <a:solidFill>
                <a:srgbClr val="000000"/>
              </a:solidFill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5B26F9-6C30-451D-94A7-041482C70B62}" type="slidenum">
              <a:rPr lang="en-GB" smtClean="0"/>
              <a:pPr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326008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35891DC5-831D-482C-8633-545869D877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7C58A13-1FF3-49AE-A0E7-049A81E7C238}" type="slidenum">
              <a:rPr lang="en-GB" altLang="en-US" sz="1200" smtClean="0"/>
              <a:pPr/>
              <a:t>17</a:t>
            </a:fld>
            <a:endParaRPr lang="en-GB" altLang="en-US" sz="12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778DD3EA-B536-461C-B7D7-AF7ADFB26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4923EFD6-D7A8-420B-904A-3F27D8169C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80978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dirty="0"/>
              <a:t>Embed with further examples if required, modelling the process on the board.</a:t>
            </a:r>
            <a:endParaRPr lang="en-GB" altLang="en-US" dirty="0">
              <a:solidFill>
                <a:srgbClr val="000000"/>
              </a:solidFill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5B26F9-6C30-451D-94A7-041482C70B62}" type="slidenum">
              <a:rPr lang="en-GB" smtClean="0"/>
              <a:pPr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899793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35891DC5-831D-482C-8633-545869D877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7C58A13-1FF3-49AE-A0E7-049A81E7C238}" type="slidenum">
              <a:rPr lang="en-GB" altLang="en-US" sz="1200" smtClean="0"/>
              <a:pPr/>
              <a:t>19</a:t>
            </a:fld>
            <a:endParaRPr lang="en-GB" altLang="en-US" sz="12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778DD3EA-B536-461C-B7D7-AF7ADFB26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4923EFD6-D7A8-420B-904A-3F27D8169C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88690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To locate Vocabulary Shorts resource click on:</a:t>
            </a:r>
          </a:p>
          <a:p>
            <a:r>
              <a:rPr lang="en-GB" dirty="0"/>
              <a:t>Currency</a:t>
            </a:r>
          </a:p>
          <a:p>
            <a:r>
              <a:rPr lang="en-GB" dirty="0"/>
              <a:t>Whole School Materials</a:t>
            </a:r>
          </a:p>
          <a:p>
            <a:r>
              <a:rPr lang="en-GB" dirty="0"/>
              <a:t>English</a:t>
            </a:r>
          </a:p>
          <a:p>
            <a:r>
              <a:rPr lang="en-GB" dirty="0"/>
              <a:t>Writing</a:t>
            </a:r>
          </a:p>
          <a:p>
            <a:r>
              <a:rPr lang="en-GB" dirty="0" err="1"/>
              <a:t>PiXL</a:t>
            </a:r>
            <a:r>
              <a:rPr lang="en-GB" dirty="0"/>
              <a:t> Vocabulary</a:t>
            </a:r>
          </a:p>
          <a:p>
            <a:r>
              <a:rPr lang="en-GB" dirty="0"/>
              <a:t>Vocabulary Shorts PP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5B26F9-6C30-451D-94A7-041482C70B62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543776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vl="0"/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5B26F9-6C30-451D-94A7-041482C70B62}" type="slidenum">
              <a:rPr lang="en-GB" smtClean="0"/>
              <a:pPr/>
              <a:t>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052220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vl="0"/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5B26F9-6C30-451D-94A7-041482C70B62}" type="slidenum">
              <a:rPr lang="en-GB" smtClean="0"/>
              <a:pPr/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46603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5B26F9-6C30-451D-94A7-041482C70B62}" type="slidenum">
              <a:rPr lang="en-GB" smtClean="0"/>
              <a:pPr/>
              <a:t>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6306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35891DC5-831D-482C-8633-545869D877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7C58A13-1FF3-49AE-A0E7-049A81E7C238}" type="slidenum">
              <a:rPr lang="en-GB" altLang="en-US" sz="1200" smtClean="0"/>
              <a:pPr/>
              <a:t>3</a:t>
            </a:fld>
            <a:endParaRPr lang="en-GB" altLang="en-US" sz="12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778DD3EA-B536-461C-B7D7-AF7ADFB26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4923EFD6-D7A8-420B-904A-3F27D8169C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7122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35891DC5-831D-482C-8633-545869D877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7C58A13-1FF3-49AE-A0E7-049A81E7C238}" type="slidenum">
              <a:rPr lang="en-GB" altLang="en-US" sz="1200" smtClean="0"/>
              <a:pPr/>
              <a:t>4</a:t>
            </a:fld>
            <a:endParaRPr lang="en-GB" altLang="en-US" sz="12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778DD3EA-B536-461C-B7D7-AF7ADFB26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4923EFD6-D7A8-420B-904A-3F27D8169C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81876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35891DC5-831D-482C-8633-545869D877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7C58A13-1FF3-49AE-A0E7-049A81E7C238}" type="slidenum">
              <a:rPr lang="en-GB" altLang="en-US" sz="1200" smtClean="0"/>
              <a:pPr/>
              <a:t>5</a:t>
            </a:fld>
            <a:endParaRPr lang="en-GB" altLang="en-US" sz="12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778DD3EA-B536-461C-B7D7-AF7ADFB26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4923EFD6-D7A8-420B-904A-3F27D8169C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0333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35891DC5-831D-482C-8633-545869D877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7C58A13-1FF3-49AE-A0E7-049A81E7C238}" type="slidenum">
              <a:rPr lang="en-GB" altLang="en-US" sz="1200" smtClean="0"/>
              <a:pPr/>
              <a:t>6</a:t>
            </a:fld>
            <a:endParaRPr lang="en-GB" altLang="en-US" sz="12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778DD3EA-B536-461C-B7D7-AF7ADFB26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4923EFD6-D7A8-420B-904A-3F27D8169C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04749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35891DC5-831D-482C-8633-545869D877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7C58A13-1FF3-49AE-A0E7-049A81E7C238}" type="slidenum">
              <a:rPr lang="en-GB" altLang="en-US" sz="1200" smtClean="0"/>
              <a:pPr/>
              <a:t>7</a:t>
            </a:fld>
            <a:endParaRPr lang="en-GB" altLang="en-US" sz="12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778DD3EA-B536-461C-B7D7-AF7ADFB26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4923EFD6-D7A8-420B-904A-3F27D8169C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80430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35891DC5-831D-482C-8633-545869D877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7C58A13-1FF3-49AE-A0E7-049A81E7C238}" type="slidenum">
              <a:rPr lang="en-GB" altLang="en-US" sz="1200" smtClean="0"/>
              <a:pPr/>
              <a:t>8</a:t>
            </a:fld>
            <a:endParaRPr lang="en-GB" altLang="en-US" sz="12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778DD3EA-B536-461C-B7D7-AF7ADFB26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4923EFD6-D7A8-420B-904A-3F27D8169C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dirty="0"/>
              <a:t>Embed with further examples if required, modelling the process on the board.</a:t>
            </a:r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05021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35891DC5-831D-482C-8633-545869D877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7C58A13-1FF3-49AE-A0E7-049A81E7C238}" type="slidenum">
              <a:rPr lang="en-GB" altLang="en-US" sz="1200" smtClean="0"/>
              <a:pPr/>
              <a:t>9</a:t>
            </a:fld>
            <a:endParaRPr lang="en-GB" altLang="en-US" sz="12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778DD3EA-B536-461C-B7D7-AF7ADFB26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4923EFD6-D7A8-420B-904A-3F27D8169C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dirty="0"/>
              <a:t>Embed with further examples if required, modelling the process on the board.</a:t>
            </a:r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40860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C995-22F9-6844-A10F-3113ED1F20BA}" type="datetimeFigureOut">
              <a:rPr lang="en-US" smtClean="0"/>
              <a:pPr/>
              <a:t>9/10/18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162B2-E0D1-FE47-A51E-D009C8D052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667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C995-22F9-6844-A10F-3113ED1F20BA}" type="datetimeFigureOut">
              <a:rPr lang="en-US" smtClean="0"/>
              <a:pPr/>
              <a:t>9/10/18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162B2-E0D1-FE47-A51E-D009C8D052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219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C995-22F9-6844-A10F-3113ED1F20BA}" type="datetimeFigureOut">
              <a:rPr lang="en-US" smtClean="0"/>
              <a:pPr/>
              <a:t>9/10/18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162B2-E0D1-FE47-A51E-D009C8D052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7914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GB" noProof="0" dirty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9B9ECEA-F938-423F-8CBC-97E2E9EAC6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5C28114-5556-477D-9ADA-6FE9D7D672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FCF0BEF-8123-4C00-A0D6-B29F0D25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CCB4DA-DC2E-4529-B463-4A6200D05A1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5976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C995-22F9-6844-A10F-3113ED1F20BA}" type="datetimeFigureOut">
              <a:rPr lang="en-US" smtClean="0"/>
              <a:pPr/>
              <a:t>9/10/18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162B2-E0D1-FE47-A51E-D009C8D052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713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C995-22F9-6844-A10F-3113ED1F20BA}" type="datetimeFigureOut">
              <a:rPr lang="en-US" smtClean="0"/>
              <a:pPr/>
              <a:t>9/10/18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162B2-E0D1-FE47-A51E-D009C8D052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895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C995-22F9-6844-A10F-3113ED1F20BA}" type="datetimeFigureOut">
              <a:rPr lang="en-US" smtClean="0"/>
              <a:pPr/>
              <a:t>9/10/18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162B2-E0D1-FE47-A51E-D009C8D052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96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C995-22F9-6844-A10F-3113ED1F20BA}" type="datetimeFigureOut">
              <a:rPr lang="en-US" smtClean="0"/>
              <a:pPr/>
              <a:t>9/10/18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162B2-E0D1-FE47-A51E-D009C8D052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946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C995-22F9-6844-A10F-3113ED1F20BA}" type="datetimeFigureOut">
              <a:rPr lang="en-US" smtClean="0"/>
              <a:pPr/>
              <a:t>9/10/18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162B2-E0D1-FE47-A51E-D009C8D052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43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C995-22F9-6844-A10F-3113ED1F20BA}" type="datetimeFigureOut">
              <a:rPr lang="en-US" smtClean="0"/>
              <a:pPr/>
              <a:t>9/10/18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162B2-E0D1-FE47-A51E-D009C8D052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763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C995-22F9-6844-A10F-3113ED1F20BA}" type="datetimeFigureOut">
              <a:rPr lang="en-US" smtClean="0"/>
              <a:pPr/>
              <a:t>9/10/18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162B2-E0D1-FE47-A51E-D009C8D052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762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C995-22F9-6844-A10F-3113ED1F20BA}" type="datetimeFigureOut">
              <a:rPr lang="en-US" smtClean="0"/>
              <a:pPr/>
              <a:t>9/10/18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162B2-E0D1-FE47-A51E-D009C8D052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144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EC995-22F9-6844-A10F-3113ED1F20BA}" type="datetimeFigureOut">
              <a:rPr lang="en-US" smtClean="0"/>
              <a:pPr/>
              <a:t>9/10/18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7162B2-E0D1-FE47-A51E-D009C8D052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150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auth.pixl.org.uk/primary#!/Resources//Currency/Whole%20School%20Materials/English/Writing/PiXL%20Vocabulary%20(June%202018)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5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5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777" y="1984222"/>
            <a:ext cx="10226585" cy="2872475"/>
          </a:xfrm>
        </p:spPr>
        <p:txBody>
          <a:bodyPr>
            <a:normAutofit fontScale="92500" lnSpcReduction="20000"/>
          </a:bodyPr>
          <a:lstStyle/>
          <a:p>
            <a:r>
              <a:rPr lang="en-GB" sz="4000" dirty="0">
                <a:solidFill>
                  <a:srgbClr val="002060"/>
                </a:solidFill>
              </a:rPr>
              <a:t>M2c: </a:t>
            </a:r>
            <a:r>
              <a:rPr lang="en-GB" sz="4300" dirty="0">
                <a:solidFill>
                  <a:srgbClr val="002060"/>
                </a:solidFill>
              </a:rPr>
              <a:t>Can use efficient written methods of addition including column addition with more than 4 digits</a:t>
            </a:r>
          </a:p>
          <a:p>
            <a:endParaRPr lang="en-GB" sz="6500" dirty="0">
              <a:solidFill>
                <a:srgbClr val="002060"/>
              </a:solidFill>
            </a:endParaRPr>
          </a:p>
          <a:p>
            <a:r>
              <a:rPr lang="en-GB" sz="4000" dirty="0">
                <a:solidFill>
                  <a:srgbClr val="002060"/>
                </a:solidFill>
              </a:rPr>
              <a:t> </a:t>
            </a:r>
          </a:p>
          <a:p>
            <a:endParaRPr lang="en-GB" sz="4000" dirty="0">
              <a:solidFill>
                <a:srgbClr val="002060"/>
              </a:solidFill>
            </a:endParaRPr>
          </a:p>
          <a:p>
            <a:endParaRPr lang="en-US" sz="4000" dirty="0">
              <a:solidFill>
                <a:srgbClr val="002060"/>
              </a:solidFill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933700" y="4856698"/>
            <a:ext cx="6324600" cy="1262748"/>
          </a:xfrm>
          <a:prstGeom prst="rect">
            <a:avLst/>
          </a:prstGeom>
          <a:solidFill>
            <a:srgbClr val="FFFFFF"/>
          </a:solidFill>
          <a:ln w="38100" cmpd="dbl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/>
            <a:r>
              <a:rPr lang="en-GB" sz="1000" dirty="0"/>
              <a:t>This resource is strictly for the use of member schools for as long as they remain members of The </a:t>
            </a:r>
            <a:r>
              <a:rPr lang="en-GB" sz="1000" dirty="0" err="1"/>
              <a:t>PiXL</a:t>
            </a:r>
            <a:r>
              <a:rPr lang="en-GB" sz="1000" dirty="0"/>
              <a:t> Club. It may not be copied, sold nor transferred to a third party or used by the school after membership ceases. Until such time it may be freely used within the member school.</a:t>
            </a:r>
          </a:p>
          <a:p>
            <a:pPr algn="ctr" fontAlgn="base"/>
            <a:r>
              <a:rPr lang="en-GB" sz="1000" dirty="0"/>
              <a:t>All opinions and contributions are those of the authors. The contents of this resource are not connected with nor endorsed by any other company, organisation or institution.</a:t>
            </a:r>
          </a:p>
          <a:p>
            <a:pPr algn="ctr" fontAlgn="base"/>
            <a:r>
              <a:rPr lang="en-GB" sz="1000" dirty="0" err="1"/>
              <a:t>PiXL</a:t>
            </a:r>
            <a:r>
              <a:rPr lang="en-GB" sz="1000" dirty="0"/>
              <a:t> Club Ltd endeavour to trace and contact copyright owners. If there are any inadvertent omissions or errors in the acknowledgements or usage, this is unintended and </a:t>
            </a:r>
            <a:r>
              <a:rPr lang="en-GB" sz="1000" dirty="0" err="1"/>
              <a:t>PiXL</a:t>
            </a:r>
            <a:r>
              <a:rPr lang="en-GB" sz="1000" dirty="0"/>
              <a:t> will remedy these on written notification.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391263" y="4038696"/>
            <a:ext cx="34783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Commissioned by The </a:t>
            </a:r>
            <a:r>
              <a:rPr lang="en-US" sz="1600" dirty="0" err="1"/>
              <a:t>PiXL</a:t>
            </a:r>
            <a:r>
              <a:rPr lang="en-US" sz="1600" dirty="0"/>
              <a:t> Club Ltd.</a:t>
            </a:r>
          </a:p>
          <a:p>
            <a:pPr algn="ctr"/>
            <a:r>
              <a:rPr lang="en-US" sz="1600" dirty="0"/>
              <a:t>July 2018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04447" y="6239435"/>
            <a:ext cx="37831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© Copyright The </a:t>
            </a:r>
            <a:r>
              <a:rPr lang="en-GB" sz="1600" dirty="0" err="1"/>
              <a:t>PiXL</a:t>
            </a:r>
            <a:r>
              <a:rPr lang="en-GB" sz="1600" dirty="0"/>
              <a:t> Club Limited, 2018</a:t>
            </a:r>
            <a:r>
              <a:rPr lang="en-US" sz="1600" dirty="0">
                <a:effectLst/>
              </a:rPr>
              <a:t> </a:t>
            </a:r>
            <a:endParaRPr lang="en-US" sz="16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F38CD9E-900A-46CB-9AE4-4E909240DE86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343" y="368526"/>
            <a:ext cx="1284605" cy="141097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AAF5034-0870-A147-A3F1-1B5851220E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3067" y="321198"/>
            <a:ext cx="1388069" cy="92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722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>
            <a:extLst>
              <a:ext uri="{FF2B5EF4-FFF2-40B4-BE49-F238E27FC236}">
                <a16:creationId xmlns:a16="http://schemas.microsoft.com/office/drawing/2014/main" id="{3FCD5893-BEB4-47AE-9669-0361F0967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32" y="110588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Rectangle 5">
            <a:extLst>
              <a:ext uri="{FF2B5EF4-FFF2-40B4-BE49-F238E27FC236}">
                <a16:creationId xmlns:a16="http://schemas.microsoft.com/office/drawing/2014/main" id="{0C4526AC-AC28-47EC-A1D9-7E545E89AB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11547" y="1443375"/>
            <a:ext cx="82296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altLang="en-US" dirty="0">
                <a:solidFill>
                  <a:srgbClr val="002060"/>
                </a:solidFill>
                <a:latin typeface="Calibri" panose="020F0502020204030204" pitchFamily="34" charset="0"/>
              </a:rPr>
              <a:t>Your turn</a:t>
            </a:r>
          </a:p>
        </p:txBody>
      </p:sp>
      <p:pic>
        <p:nvPicPr>
          <p:cNvPr id="18" name="Picture 50" descr="Image result for pencil clipart7">
            <a:extLst>
              <a:ext uri="{FF2B5EF4-FFF2-40B4-BE49-F238E27FC236}">
                <a16:creationId xmlns:a16="http://schemas.microsoft.com/office/drawing/2014/main" id="{310C89B2-C862-4A05-9EC2-EA3CC19BB3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8550" y="4237338"/>
            <a:ext cx="2214844" cy="2153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AutoShape 67">
            <a:extLst>
              <a:ext uri="{FF2B5EF4-FFF2-40B4-BE49-F238E27FC236}">
                <a16:creationId xmlns:a16="http://schemas.microsoft.com/office/drawing/2014/main" id="{D0ED2989-FA60-4454-9F6E-440DBC7FF1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6549" y="3820364"/>
            <a:ext cx="3079596" cy="646986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dirty="0">
                <a:latin typeface="+mn-lt"/>
              </a:rPr>
              <a:t>624 + 273 =</a:t>
            </a:r>
          </a:p>
        </p:txBody>
      </p:sp>
      <p:sp>
        <p:nvSpPr>
          <p:cNvPr id="22" name="AutoShape 67">
            <a:extLst>
              <a:ext uri="{FF2B5EF4-FFF2-40B4-BE49-F238E27FC236}">
                <a16:creationId xmlns:a16="http://schemas.microsoft.com/office/drawing/2014/main" id="{3AB36EB7-2A3C-4891-BDDD-7AF05138F8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312" y="2777455"/>
            <a:ext cx="10641224" cy="646986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dirty="0">
                <a:latin typeface="+mn-lt"/>
              </a:rPr>
              <a:t>Complete the following calculations using </a:t>
            </a:r>
            <a:r>
              <a:rPr lang="en-GB" b="1" dirty="0">
                <a:solidFill>
                  <a:srgbClr val="FF0000"/>
                </a:solidFill>
                <a:latin typeface="+mn-lt"/>
              </a:rPr>
              <a:t>partitioning</a:t>
            </a:r>
            <a:r>
              <a:rPr lang="en-GB" b="1" dirty="0">
                <a:latin typeface="+mn-lt"/>
              </a:rPr>
              <a:t>:</a:t>
            </a:r>
            <a:endParaRPr lang="en-GB" dirty="0">
              <a:latin typeface="+mn-lt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64427B9-8CAB-48AF-A91D-D883E1EC8B8F}"/>
              </a:ext>
            </a:extLst>
          </p:cNvPr>
          <p:cNvSpPr txBox="1">
            <a:spLocks/>
          </p:cNvSpPr>
          <p:nvPr/>
        </p:nvSpPr>
        <p:spPr>
          <a:xfrm>
            <a:off x="1671145" y="264927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3200" b="1" dirty="0">
              <a:solidFill>
                <a:srgbClr val="002060"/>
              </a:solidFill>
            </a:endParaRP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Can use efficient written methods of addition including column addition with more than 4 digits</a:t>
            </a:r>
          </a:p>
          <a:p>
            <a:pPr algn="ctr"/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1" name="AutoShape 67">
            <a:extLst>
              <a:ext uri="{FF2B5EF4-FFF2-40B4-BE49-F238E27FC236}">
                <a16:creationId xmlns:a16="http://schemas.microsoft.com/office/drawing/2014/main" id="{73CB59CE-38F0-458F-B6B9-8469026620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6549" y="4767639"/>
            <a:ext cx="3079596" cy="646986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dirty="0">
                <a:latin typeface="+mn-lt"/>
              </a:rPr>
              <a:t>2415 + 1332 =</a:t>
            </a:r>
          </a:p>
        </p:txBody>
      </p:sp>
      <p:sp>
        <p:nvSpPr>
          <p:cNvPr id="12" name="AutoShape 67">
            <a:extLst>
              <a:ext uri="{FF2B5EF4-FFF2-40B4-BE49-F238E27FC236}">
                <a16:creationId xmlns:a16="http://schemas.microsoft.com/office/drawing/2014/main" id="{9D282364-E771-439E-A43F-8022CBC38E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8934" y="5744140"/>
            <a:ext cx="3079596" cy="646986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dirty="0">
                <a:latin typeface="+mn-lt"/>
              </a:rPr>
              <a:t>4107 + 2251 =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B81E6C5-1D5B-D946-8F14-E3A98F8870D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63067" y="321198"/>
            <a:ext cx="1388069" cy="92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28035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AutoShape 6">
            <a:extLst>
              <a:ext uri="{FF2B5EF4-FFF2-40B4-BE49-F238E27FC236}">
                <a16:creationId xmlns:a16="http://schemas.microsoft.com/office/drawing/2014/main" id="{1A1CCE7E-895D-4562-8297-F4862D03CB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3815" y="2023578"/>
            <a:ext cx="2663825" cy="3647599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GB" altLang="en-US" sz="2400" b="1" dirty="0">
                <a:solidFill>
                  <a:srgbClr val="FF3300"/>
                </a:solidFill>
                <a:latin typeface="Calibri" panose="020F0502020204030204" pitchFamily="34" charset="0"/>
              </a:rPr>
              <a:t>728 + 546 =</a:t>
            </a:r>
          </a:p>
          <a:p>
            <a:endParaRPr lang="en-GB" altLang="en-US" sz="2400" b="1" dirty="0">
              <a:latin typeface="Calibri" panose="020F0502020204030204" pitchFamily="34" charset="0"/>
            </a:endParaRPr>
          </a:p>
          <a:p>
            <a:pPr algn="r"/>
            <a:r>
              <a:rPr lang="en-GB" altLang="en-US" sz="2400">
                <a:latin typeface="Calibri" panose="020F0502020204030204" pitchFamily="34" charset="0"/>
              </a:rPr>
              <a:t>                          728</a:t>
            </a:r>
            <a:endParaRPr lang="en-GB" altLang="en-US" sz="2400" dirty="0">
              <a:latin typeface="Calibri" panose="020F0502020204030204" pitchFamily="34" charset="0"/>
            </a:endParaRPr>
          </a:p>
          <a:p>
            <a:pPr algn="r"/>
            <a:r>
              <a:rPr lang="en-GB" altLang="en-US" sz="2400" dirty="0">
                <a:latin typeface="Calibri" panose="020F0502020204030204" pitchFamily="34" charset="0"/>
              </a:rPr>
              <a:t> </a:t>
            </a:r>
            <a:r>
              <a:rPr lang="en-GB" altLang="en-US" sz="2400" u="sng" dirty="0">
                <a:latin typeface="Calibri" panose="020F0502020204030204" pitchFamily="34" charset="0"/>
              </a:rPr>
              <a:t>+  546</a:t>
            </a:r>
          </a:p>
          <a:p>
            <a:pPr algn="r"/>
            <a:r>
              <a:rPr lang="en-GB" altLang="en-US" sz="2400" dirty="0">
                <a:latin typeface="Calibri" panose="020F0502020204030204" pitchFamily="34" charset="0"/>
              </a:rPr>
              <a:t>   1200</a:t>
            </a:r>
          </a:p>
          <a:p>
            <a:pPr algn="r"/>
            <a:r>
              <a:rPr lang="en-GB" altLang="en-US" sz="2400" dirty="0">
                <a:latin typeface="Calibri" panose="020F0502020204030204" pitchFamily="34" charset="0"/>
              </a:rPr>
              <a:t>        60</a:t>
            </a:r>
          </a:p>
          <a:p>
            <a:pPr algn="r"/>
            <a:r>
              <a:rPr lang="en-GB" altLang="en-US" sz="2400" dirty="0">
                <a:latin typeface="Calibri" panose="020F0502020204030204" pitchFamily="34" charset="0"/>
              </a:rPr>
              <a:t> </a:t>
            </a:r>
            <a:r>
              <a:rPr lang="en-GB" altLang="en-US" sz="2400" u="sng" dirty="0">
                <a:latin typeface="Calibri" panose="020F0502020204030204" pitchFamily="34" charset="0"/>
              </a:rPr>
              <a:t>+     14</a:t>
            </a:r>
          </a:p>
          <a:p>
            <a:pPr algn="r"/>
            <a:r>
              <a:rPr lang="en-GB" altLang="en-US" sz="2400" dirty="0">
                <a:latin typeface="Calibri" panose="020F0502020204030204" pitchFamily="34" charset="0"/>
              </a:rPr>
              <a:t>  </a:t>
            </a:r>
            <a:r>
              <a:rPr lang="en-GB" altLang="en-US" sz="2400" u="sng" dirty="0">
                <a:latin typeface="Calibri" panose="020F0502020204030204" pitchFamily="34" charset="0"/>
              </a:rPr>
              <a:t>  1274</a:t>
            </a:r>
          </a:p>
        </p:txBody>
      </p:sp>
      <p:sp>
        <p:nvSpPr>
          <p:cNvPr id="10248" name="AutoShape 8">
            <a:extLst>
              <a:ext uri="{FF2B5EF4-FFF2-40B4-BE49-F238E27FC236}">
                <a16:creationId xmlns:a16="http://schemas.microsoft.com/office/drawing/2014/main" id="{08408663-BC8B-4F17-926C-3D8284E3E7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4963" y="2220990"/>
            <a:ext cx="2593975" cy="3282732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GB" altLang="en-US" sz="2400" b="1">
                <a:solidFill>
                  <a:srgbClr val="FF3300"/>
                </a:solidFill>
                <a:latin typeface="Calibri" panose="020F0502020204030204" pitchFamily="34" charset="0"/>
              </a:rPr>
              <a:t>728 + 546 =</a:t>
            </a:r>
          </a:p>
          <a:p>
            <a:pPr algn="r"/>
            <a:endParaRPr lang="en-GB" altLang="en-US" sz="2400" b="1">
              <a:solidFill>
                <a:srgbClr val="FF3300"/>
              </a:solidFill>
              <a:latin typeface="Calibri" panose="020F0502020204030204" pitchFamily="34" charset="0"/>
            </a:endParaRPr>
          </a:p>
          <a:p>
            <a:pPr algn="r"/>
            <a:r>
              <a:rPr lang="en-GB" altLang="en-US" sz="2400" b="1">
                <a:latin typeface="Calibri" panose="020F0502020204030204" pitchFamily="34" charset="0"/>
              </a:rPr>
              <a:t>     </a:t>
            </a:r>
            <a:r>
              <a:rPr lang="en-GB" altLang="en-US" sz="2400">
                <a:latin typeface="Calibri" panose="020F0502020204030204" pitchFamily="34" charset="0"/>
              </a:rPr>
              <a:t>728</a:t>
            </a:r>
          </a:p>
          <a:p>
            <a:pPr algn="r"/>
            <a:r>
              <a:rPr lang="en-GB" altLang="en-US" sz="2400">
                <a:latin typeface="Calibri" panose="020F0502020204030204" pitchFamily="34" charset="0"/>
              </a:rPr>
              <a:t> </a:t>
            </a:r>
            <a:r>
              <a:rPr lang="en-GB" altLang="en-US" sz="2400" u="sng">
                <a:latin typeface="Calibri" panose="020F0502020204030204" pitchFamily="34" charset="0"/>
              </a:rPr>
              <a:t>+  546</a:t>
            </a:r>
          </a:p>
          <a:p>
            <a:pPr algn="r"/>
            <a:r>
              <a:rPr lang="en-GB" altLang="en-US" sz="2400">
                <a:latin typeface="Calibri" panose="020F0502020204030204" pitchFamily="34" charset="0"/>
              </a:rPr>
              <a:t>14</a:t>
            </a:r>
          </a:p>
          <a:p>
            <a:pPr algn="r"/>
            <a:r>
              <a:rPr lang="en-GB" altLang="en-US" sz="2400">
                <a:latin typeface="Calibri" panose="020F0502020204030204" pitchFamily="34" charset="0"/>
              </a:rPr>
              <a:t>60</a:t>
            </a:r>
          </a:p>
          <a:p>
            <a:pPr algn="r"/>
            <a:r>
              <a:rPr lang="en-GB" altLang="en-US" sz="2400" u="sng">
                <a:latin typeface="Calibri" panose="020F0502020204030204" pitchFamily="34" charset="0"/>
              </a:rPr>
              <a:t>+ 1200</a:t>
            </a:r>
          </a:p>
          <a:p>
            <a:pPr algn="r"/>
            <a:r>
              <a:rPr lang="en-GB" altLang="en-US" sz="2400" u="sng">
                <a:latin typeface="Calibri" panose="020F0502020204030204" pitchFamily="34" charset="0"/>
              </a:rPr>
              <a:t>1274</a:t>
            </a:r>
            <a:r>
              <a:rPr lang="en-GB" altLang="en-US" sz="2400">
                <a:latin typeface="Calibri" panose="020F0502020204030204" pitchFamily="34" charset="0"/>
              </a:rPr>
              <a:t>   </a:t>
            </a:r>
            <a:endParaRPr lang="en-GB" altLang="en-US" sz="2400" u="sng">
              <a:latin typeface="Calibri" panose="020F0502020204030204" pitchFamily="34" charset="0"/>
            </a:endParaRPr>
          </a:p>
        </p:txBody>
      </p:sp>
      <p:sp>
        <p:nvSpPr>
          <p:cNvPr id="10249" name="Text Box 9">
            <a:extLst>
              <a:ext uri="{FF2B5EF4-FFF2-40B4-BE49-F238E27FC236}">
                <a16:creationId xmlns:a16="http://schemas.microsoft.com/office/drawing/2014/main" id="{D14DAFF4-D665-4DC5-930E-6C4C8C3B84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7640" y="2446994"/>
            <a:ext cx="3859130" cy="280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sz="3200" dirty="0">
                <a:latin typeface="Calibri" panose="020F0502020204030204" pitchFamily="34" charset="0"/>
              </a:rPr>
              <a:t>Start by adding the </a:t>
            </a:r>
            <a:r>
              <a:rPr lang="en-GB" altLang="en-US" sz="3200" b="1" dirty="0">
                <a:solidFill>
                  <a:srgbClr val="FF0000"/>
                </a:solidFill>
                <a:latin typeface="Calibri" panose="020F0502020204030204" pitchFamily="34" charset="0"/>
              </a:rPr>
              <a:t>hundreds</a:t>
            </a:r>
            <a:r>
              <a:rPr lang="en-GB" altLang="en-US" sz="3200" dirty="0">
                <a:latin typeface="Calibri" panose="020F0502020204030204" pitchFamily="34" charset="0"/>
              </a:rPr>
              <a:t> first.</a:t>
            </a:r>
          </a:p>
          <a:p>
            <a:pPr algn="ctr">
              <a:spcBef>
                <a:spcPct val="50000"/>
              </a:spcBef>
            </a:pPr>
            <a:r>
              <a:rPr lang="en-GB" altLang="en-US" sz="3200" dirty="0">
                <a:latin typeface="Calibri" panose="020F0502020204030204" pitchFamily="34" charset="0"/>
              </a:rPr>
              <a:t>Then we can progress to adding the </a:t>
            </a:r>
            <a:r>
              <a:rPr lang="en-GB" altLang="en-US" sz="3200" b="1" dirty="0">
                <a:solidFill>
                  <a:srgbClr val="FF0000"/>
                </a:solidFill>
                <a:latin typeface="Calibri" panose="020F0502020204030204" pitchFamily="34" charset="0"/>
              </a:rPr>
              <a:t>ones</a:t>
            </a:r>
            <a:r>
              <a:rPr lang="en-GB" altLang="en-US" sz="3200" dirty="0">
                <a:latin typeface="Calibri" panose="020F0502020204030204" pitchFamily="34" charset="0"/>
              </a:rPr>
              <a:t> first, like this: </a:t>
            </a:r>
          </a:p>
        </p:txBody>
      </p:sp>
      <p:pic>
        <p:nvPicPr>
          <p:cNvPr id="12" name="Picture 1">
            <a:extLst>
              <a:ext uri="{FF2B5EF4-FFF2-40B4-BE49-F238E27FC236}">
                <a16:creationId xmlns:a16="http://schemas.microsoft.com/office/drawing/2014/main" id="{ED83F190-FDAC-4CF9-B38E-1119EAD1E3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32" y="110588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33E9686A-650E-472D-BC34-330D209A97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07497" y="1281835"/>
            <a:ext cx="9689103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altLang="en-US" dirty="0">
                <a:solidFill>
                  <a:srgbClr val="002060"/>
                </a:solidFill>
                <a:latin typeface="Calibri" panose="020F0502020204030204" pitchFamily="34" charset="0"/>
              </a:rPr>
              <a:t>Expanded method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B6A23CD0-E8FA-452E-9907-87ED976596EF}"/>
              </a:ext>
            </a:extLst>
          </p:cNvPr>
          <p:cNvSpPr txBox="1">
            <a:spLocks/>
          </p:cNvSpPr>
          <p:nvPr/>
        </p:nvSpPr>
        <p:spPr>
          <a:xfrm>
            <a:off x="1671145" y="264927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3200" b="1" dirty="0">
              <a:solidFill>
                <a:srgbClr val="002060"/>
              </a:solidFill>
            </a:endParaRP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Can use efficient written methods of addition including column addition with more than 4 digits</a:t>
            </a:r>
          </a:p>
          <a:p>
            <a:pPr algn="ctr"/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pic>
        <p:nvPicPr>
          <p:cNvPr id="16" name="Picture 6" descr="Image result for eyes cartoon">
            <a:extLst>
              <a:ext uri="{FF2B5EF4-FFF2-40B4-BE49-F238E27FC236}">
                <a16:creationId xmlns:a16="http://schemas.microsoft.com/office/drawing/2014/main" id="{256DC0FE-F8EA-447F-B701-A91F1EE543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6643" y="1640108"/>
            <a:ext cx="1187450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402BD7A-C70A-FC4D-A98A-D932952711F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63067" y="321198"/>
            <a:ext cx="1388069" cy="9294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>
            <a:extLst>
              <a:ext uri="{FF2B5EF4-FFF2-40B4-BE49-F238E27FC236}">
                <a16:creationId xmlns:a16="http://schemas.microsoft.com/office/drawing/2014/main" id="{3FCD5893-BEB4-47AE-9669-0361F0967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32" y="110588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Rectangle 5">
            <a:extLst>
              <a:ext uri="{FF2B5EF4-FFF2-40B4-BE49-F238E27FC236}">
                <a16:creationId xmlns:a16="http://schemas.microsoft.com/office/drawing/2014/main" id="{0C4526AC-AC28-47EC-A1D9-7E545E89AB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11547" y="1443375"/>
            <a:ext cx="82296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altLang="en-US" dirty="0">
                <a:solidFill>
                  <a:srgbClr val="002060"/>
                </a:solidFill>
                <a:latin typeface="Calibri" panose="020F0502020204030204" pitchFamily="34" charset="0"/>
              </a:rPr>
              <a:t>Your turn</a:t>
            </a:r>
          </a:p>
        </p:txBody>
      </p:sp>
      <p:pic>
        <p:nvPicPr>
          <p:cNvPr id="18" name="Picture 50" descr="Image result for pencil clipart7">
            <a:extLst>
              <a:ext uri="{FF2B5EF4-FFF2-40B4-BE49-F238E27FC236}">
                <a16:creationId xmlns:a16="http://schemas.microsoft.com/office/drawing/2014/main" id="{310C89B2-C862-4A05-9EC2-EA3CC19BB3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8550" y="4237338"/>
            <a:ext cx="2214844" cy="2153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AutoShape 67">
            <a:extLst>
              <a:ext uri="{FF2B5EF4-FFF2-40B4-BE49-F238E27FC236}">
                <a16:creationId xmlns:a16="http://schemas.microsoft.com/office/drawing/2014/main" id="{D0ED2989-FA60-4454-9F6E-440DBC7FF1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6549" y="4237338"/>
            <a:ext cx="3079596" cy="646986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dirty="0">
                <a:latin typeface="+mn-lt"/>
              </a:rPr>
              <a:t>268 + 547 =</a:t>
            </a:r>
          </a:p>
        </p:txBody>
      </p:sp>
      <p:sp>
        <p:nvSpPr>
          <p:cNvPr id="22" name="AutoShape 67">
            <a:extLst>
              <a:ext uri="{FF2B5EF4-FFF2-40B4-BE49-F238E27FC236}">
                <a16:creationId xmlns:a16="http://schemas.microsoft.com/office/drawing/2014/main" id="{3AB36EB7-2A3C-4891-BDDD-7AF05138F8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312" y="2377024"/>
            <a:ext cx="10641224" cy="1191816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dirty="0">
                <a:latin typeface="+mn-lt"/>
              </a:rPr>
              <a:t>Complete the following calculations using the </a:t>
            </a:r>
            <a:r>
              <a:rPr lang="en-GB" b="1" dirty="0">
                <a:solidFill>
                  <a:srgbClr val="FF0000"/>
                </a:solidFill>
                <a:latin typeface="+mn-lt"/>
              </a:rPr>
              <a:t>expanded method</a:t>
            </a:r>
            <a:r>
              <a:rPr lang="en-GB" b="1" dirty="0">
                <a:latin typeface="+mn-lt"/>
              </a:rPr>
              <a:t>:</a:t>
            </a:r>
            <a:endParaRPr lang="en-GB" dirty="0">
              <a:latin typeface="+mn-lt"/>
            </a:endParaRPr>
          </a:p>
        </p:txBody>
      </p:sp>
      <p:sp>
        <p:nvSpPr>
          <p:cNvPr id="16" name="AutoShape 67">
            <a:extLst>
              <a:ext uri="{FF2B5EF4-FFF2-40B4-BE49-F238E27FC236}">
                <a16:creationId xmlns:a16="http://schemas.microsoft.com/office/drawing/2014/main" id="{D2444486-114B-4B56-A894-0FC290D0C5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6549" y="5314232"/>
            <a:ext cx="3079596" cy="646986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dirty="0">
                <a:latin typeface="+mn-lt"/>
              </a:rPr>
              <a:t>462 + 904 =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64427B9-8CAB-48AF-A91D-D883E1EC8B8F}"/>
              </a:ext>
            </a:extLst>
          </p:cNvPr>
          <p:cNvSpPr txBox="1">
            <a:spLocks/>
          </p:cNvSpPr>
          <p:nvPr/>
        </p:nvSpPr>
        <p:spPr>
          <a:xfrm>
            <a:off x="1671145" y="264927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3200" b="1" dirty="0">
              <a:solidFill>
                <a:srgbClr val="002060"/>
              </a:solidFill>
            </a:endParaRP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Can use efficient written methods of addition including column addition with more than 4 digits</a:t>
            </a:r>
          </a:p>
          <a:p>
            <a:pPr algn="ctr"/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1" name="AutoShape 11">
            <a:extLst>
              <a:ext uri="{FF2B5EF4-FFF2-40B4-BE49-F238E27FC236}">
                <a16:creationId xmlns:a16="http://schemas.microsoft.com/office/drawing/2014/main" id="{9B1922A3-9B33-496B-858C-ADFA0B7E4B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307" y="3727033"/>
            <a:ext cx="3577673" cy="2962513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GB" altLang="en-US" sz="2800" dirty="0">
                <a:latin typeface="Calibri" panose="020F0502020204030204" pitchFamily="34" charset="0"/>
              </a:rPr>
              <a:t>When we are confident with this method, we can progress to </a:t>
            </a:r>
            <a:r>
              <a:rPr lang="en-GB" altLang="en-US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short addition</a:t>
            </a:r>
            <a:r>
              <a:rPr lang="en-GB" altLang="en-US" sz="2800" dirty="0">
                <a:latin typeface="Calibri" panose="020F0502020204030204" pitchFamily="34" charset="0"/>
              </a:rPr>
              <a:t>. Let’s take a look…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CEBE8F0-D117-3843-88F4-E4B35C58854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63067" y="321198"/>
            <a:ext cx="1388069" cy="92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867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AutoShape 5">
            <a:extLst>
              <a:ext uri="{FF2B5EF4-FFF2-40B4-BE49-F238E27FC236}">
                <a16:creationId xmlns:a16="http://schemas.microsoft.com/office/drawing/2014/main" id="{D64789AF-94FB-475F-970A-01011721E0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9540" y="2741214"/>
            <a:ext cx="3032760" cy="3341668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GB" altLang="en-US" sz="3200" dirty="0">
                <a:latin typeface="Calibri" panose="020F0502020204030204" pitchFamily="34" charset="0"/>
              </a:rPr>
              <a:t>Look at the </a:t>
            </a:r>
            <a:r>
              <a:rPr lang="en-GB" altLang="en-US" sz="3200" b="1" dirty="0">
                <a:solidFill>
                  <a:srgbClr val="FF3300"/>
                </a:solidFill>
                <a:latin typeface="Calibri" panose="020F0502020204030204" pitchFamily="34" charset="0"/>
              </a:rPr>
              <a:t>short addition</a:t>
            </a:r>
            <a:r>
              <a:rPr lang="en-GB" altLang="en-US" sz="3200" b="1" dirty="0">
                <a:latin typeface="Calibri" panose="020F0502020204030204" pitchFamily="34" charset="0"/>
              </a:rPr>
              <a:t> </a:t>
            </a:r>
            <a:r>
              <a:rPr lang="en-GB" altLang="en-US" sz="3200" dirty="0">
                <a:latin typeface="Calibri" panose="020F0502020204030204" pitchFamily="34" charset="0"/>
              </a:rPr>
              <a:t>method alongside the </a:t>
            </a:r>
            <a:r>
              <a:rPr lang="en-GB" altLang="en-US" sz="3200" b="1" dirty="0">
                <a:solidFill>
                  <a:srgbClr val="FF3300"/>
                </a:solidFill>
                <a:latin typeface="Calibri" panose="020F0502020204030204" pitchFamily="34" charset="0"/>
              </a:rPr>
              <a:t>expanded method</a:t>
            </a:r>
            <a:r>
              <a:rPr lang="en-GB" altLang="en-US" sz="3200" dirty="0">
                <a:latin typeface="Calibri" panose="020F0502020204030204" pitchFamily="34" charset="0"/>
              </a:rPr>
              <a:t>:</a:t>
            </a:r>
          </a:p>
        </p:txBody>
      </p:sp>
      <p:sp>
        <p:nvSpPr>
          <p:cNvPr id="12295" name="AutoShape 7">
            <a:extLst>
              <a:ext uri="{FF2B5EF4-FFF2-40B4-BE49-F238E27FC236}">
                <a16:creationId xmlns:a16="http://schemas.microsoft.com/office/drawing/2014/main" id="{28E40842-9B50-42D9-BA15-A06E29A450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2299" y="2549315"/>
            <a:ext cx="2127248" cy="3744813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r"/>
            <a:endParaRPr lang="en-GB" altLang="en-US" sz="3200" b="1" dirty="0">
              <a:latin typeface="Calibri" panose="020F0502020204030204" pitchFamily="34" charset="0"/>
            </a:endParaRPr>
          </a:p>
          <a:p>
            <a:pPr algn="r"/>
            <a:r>
              <a:rPr lang="en-GB" altLang="en-US" sz="3200" b="1" dirty="0">
                <a:latin typeface="Calibri" panose="020F0502020204030204" pitchFamily="34" charset="0"/>
              </a:rPr>
              <a:t>     </a:t>
            </a:r>
            <a:r>
              <a:rPr lang="en-GB" altLang="en-US" sz="3200" dirty="0">
                <a:latin typeface="Calibri" panose="020F0502020204030204" pitchFamily="34" charset="0"/>
              </a:rPr>
              <a:t>728</a:t>
            </a:r>
          </a:p>
          <a:p>
            <a:pPr algn="r"/>
            <a:r>
              <a:rPr lang="en-GB" altLang="en-US" sz="3200" dirty="0">
                <a:latin typeface="Calibri" panose="020F0502020204030204" pitchFamily="34" charset="0"/>
              </a:rPr>
              <a:t> </a:t>
            </a:r>
            <a:r>
              <a:rPr lang="en-GB" altLang="en-US" sz="3200" u="sng" dirty="0">
                <a:latin typeface="Calibri" panose="020F0502020204030204" pitchFamily="34" charset="0"/>
              </a:rPr>
              <a:t>+  546</a:t>
            </a:r>
          </a:p>
          <a:p>
            <a:pPr algn="r"/>
            <a:r>
              <a:rPr lang="en-GB" altLang="en-US" sz="3200" dirty="0">
                <a:latin typeface="Calibri" panose="020F0502020204030204" pitchFamily="34" charset="0"/>
              </a:rPr>
              <a:t>14</a:t>
            </a:r>
          </a:p>
          <a:p>
            <a:pPr algn="r"/>
            <a:r>
              <a:rPr lang="en-GB" altLang="en-US" sz="3200" dirty="0">
                <a:latin typeface="Calibri" panose="020F0502020204030204" pitchFamily="34" charset="0"/>
              </a:rPr>
              <a:t>60</a:t>
            </a:r>
          </a:p>
          <a:p>
            <a:pPr algn="r"/>
            <a:r>
              <a:rPr lang="en-GB" altLang="en-US" sz="3200" u="sng" dirty="0">
                <a:latin typeface="Calibri" panose="020F0502020204030204" pitchFamily="34" charset="0"/>
              </a:rPr>
              <a:t>+ 1200</a:t>
            </a:r>
          </a:p>
          <a:p>
            <a:pPr algn="r"/>
            <a:r>
              <a:rPr lang="en-GB" altLang="en-US" sz="3200" u="sng" dirty="0">
                <a:latin typeface="Calibri" panose="020F0502020204030204" pitchFamily="34" charset="0"/>
              </a:rPr>
              <a:t>1274</a:t>
            </a:r>
            <a:r>
              <a:rPr lang="en-GB" altLang="en-US" sz="3200" dirty="0">
                <a:latin typeface="Calibri" panose="020F0502020204030204" pitchFamily="34" charset="0"/>
              </a:rPr>
              <a:t>   </a:t>
            </a:r>
            <a:endParaRPr lang="en-GB" altLang="en-US" sz="3200" u="sng" dirty="0">
              <a:latin typeface="Calibri" panose="020F0502020204030204" pitchFamily="34" charset="0"/>
            </a:endParaRPr>
          </a:p>
        </p:txBody>
      </p:sp>
      <p:sp>
        <p:nvSpPr>
          <p:cNvPr id="12300" name="AutoShape 12">
            <a:extLst>
              <a:ext uri="{FF2B5EF4-FFF2-40B4-BE49-F238E27FC236}">
                <a16:creationId xmlns:a16="http://schemas.microsoft.com/office/drawing/2014/main" id="{E8231DDF-0008-466D-A27D-316BAA4AD7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2158" y="2576958"/>
            <a:ext cx="2127248" cy="2261533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r"/>
            <a:endParaRPr lang="en-GB" altLang="en-US" sz="3200" b="1" dirty="0">
              <a:latin typeface="Calibri" panose="020F0502020204030204" pitchFamily="34" charset="0"/>
            </a:endParaRPr>
          </a:p>
          <a:p>
            <a:pPr algn="r"/>
            <a:r>
              <a:rPr lang="en-GB" altLang="en-US" sz="3200" b="1" dirty="0">
                <a:latin typeface="Calibri" panose="020F0502020204030204" pitchFamily="34" charset="0"/>
              </a:rPr>
              <a:t>     </a:t>
            </a:r>
            <a:r>
              <a:rPr lang="en-GB" altLang="en-US" sz="3200" dirty="0">
                <a:latin typeface="Calibri" panose="020F0502020204030204" pitchFamily="34" charset="0"/>
              </a:rPr>
              <a:t>728</a:t>
            </a:r>
          </a:p>
          <a:p>
            <a:pPr algn="r"/>
            <a:r>
              <a:rPr lang="en-GB" altLang="en-US" sz="3200" dirty="0">
                <a:latin typeface="Calibri" panose="020F0502020204030204" pitchFamily="34" charset="0"/>
              </a:rPr>
              <a:t> </a:t>
            </a:r>
            <a:r>
              <a:rPr lang="en-GB" altLang="en-US" sz="3200" u="sng" dirty="0">
                <a:latin typeface="Calibri" panose="020F0502020204030204" pitchFamily="34" charset="0"/>
              </a:rPr>
              <a:t>+  546</a:t>
            </a:r>
          </a:p>
          <a:p>
            <a:pPr algn="r"/>
            <a:r>
              <a:rPr lang="en-GB" altLang="en-US" sz="3200" u="sng" dirty="0">
                <a:latin typeface="Calibri" panose="020F0502020204030204" pitchFamily="34" charset="0"/>
              </a:rPr>
              <a:t>1274</a:t>
            </a:r>
          </a:p>
        </p:txBody>
      </p:sp>
      <p:pic>
        <p:nvPicPr>
          <p:cNvPr id="18" name="Picture 1">
            <a:extLst>
              <a:ext uri="{FF2B5EF4-FFF2-40B4-BE49-F238E27FC236}">
                <a16:creationId xmlns:a16="http://schemas.microsoft.com/office/drawing/2014/main" id="{020F8777-5F45-4096-AE65-8C9CD69F93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32" y="110588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itle 1">
            <a:extLst>
              <a:ext uri="{FF2B5EF4-FFF2-40B4-BE49-F238E27FC236}">
                <a16:creationId xmlns:a16="http://schemas.microsoft.com/office/drawing/2014/main" id="{EFE4B196-A2A4-4B00-8246-A0740A84FB83}"/>
              </a:ext>
            </a:extLst>
          </p:cNvPr>
          <p:cNvSpPr txBox="1">
            <a:spLocks/>
          </p:cNvSpPr>
          <p:nvPr/>
        </p:nvSpPr>
        <p:spPr>
          <a:xfrm>
            <a:off x="1671145" y="264927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3200" b="1" dirty="0">
              <a:solidFill>
                <a:srgbClr val="002060"/>
              </a:solidFill>
            </a:endParaRP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Can use efficient written methods of addition including column addition with more than 4 digits</a:t>
            </a:r>
          </a:p>
          <a:p>
            <a:pPr algn="ctr"/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21" name="Rectangle 5">
            <a:extLst>
              <a:ext uri="{FF2B5EF4-FFF2-40B4-BE49-F238E27FC236}">
                <a16:creationId xmlns:a16="http://schemas.microsoft.com/office/drawing/2014/main" id="{7DF99B72-061D-4644-A1F1-44862821A2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51372" y="1433958"/>
            <a:ext cx="9689103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altLang="en-US" dirty="0">
                <a:solidFill>
                  <a:srgbClr val="002060"/>
                </a:solidFill>
                <a:latin typeface="Calibri" panose="020F0502020204030204" pitchFamily="34" charset="0"/>
              </a:rPr>
              <a:t>Short addition</a:t>
            </a:r>
          </a:p>
        </p:txBody>
      </p:sp>
      <p:sp>
        <p:nvSpPr>
          <p:cNvPr id="22" name="Text Box 11">
            <a:extLst>
              <a:ext uri="{FF2B5EF4-FFF2-40B4-BE49-F238E27FC236}">
                <a16:creationId xmlns:a16="http://schemas.microsoft.com/office/drawing/2014/main" id="{36521BBC-6CEE-4365-801C-539A7FAFEB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46485" y="4579411"/>
            <a:ext cx="3444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400" dirty="0">
                <a:latin typeface="Calibri" panose="020F0502020204030204" pitchFamily="34" charset="0"/>
              </a:rPr>
              <a:t>1</a:t>
            </a:r>
          </a:p>
        </p:txBody>
      </p:sp>
      <p:pic>
        <p:nvPicPr>
          <p:cNvPr id="23" name="Picture 6" descr="Image result for eyes cartoon">
            <a:extLst>
              <a:ext uri="{FF2B5EF4-FFF2-40B4-BE49-F238E27FC236}">
                <a16:creationId xmlns:a16="http://schemas.microsoft.com/office/drawing/2014/main" id="{3049082C-CA0F-4CA2-B460-6AEE0F68F5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1683" y="1944149"/>
            <a:ext cx="1187450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925E9A3-500A-9343-B971-64BD4F4DCF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63067" y="321198"/>
            <a:ext cx="1388069" cy="929456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>
            <a:extLst>
              <a:ext uri="{FF2B5EF4-FFF2-40B4-BE49-F238E27FC236}">
                <a16:creationId xmlns:a16="http://schemas.microsoft.com/office/drawing/2014/main" id="{3FCD5893-BEB4-47AE-9669-0361F0967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32" y="110588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Rectangle 5">
            <a:extLst>
              <a:ext uri="{FF2B5EF4-FFF2-40B4-BE49-F238E27FC236}">
                <a16:creationId xmlns:a16="http://schemas.microsoft.com/office/drawing/2014/main" id="{0C4526AC-AC28-47EC-A1D9-7E545E89AB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11547" y="1443375"/>
            <a:ext cx="82296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altLang="en-US" dirty="0">
                <a:solidFill>
                  <a:srgbClr val="002060"/>
                </a:solidFill>
                <a:latin typeface="Calibri" panose="020F0502020204030204" pitchFamily="34" charset="0"/>
              </a:rPr>
              <a:t>Your turn</a:t>
            </a:r>
          </a:p>
        </p:txBody>
      </p:sp>
      <p:pic>
        <p:nvPicPr>
          <p:cNvPr id="18" name="Picture 50" descr="Image result for pencil clipart7">
            <a:extLst>
              <a:ext uri="{FF2B5EF4-FFF2-40B4-BE49-F238E27FC236}">
                <a16:creationId xmlns:a16="http://schemas.microsoft.com/office/drawing/2014/main" id="{310C89B2-C862-4A05-9EC2-EA3CC19BB3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8550" y="4237338"/>
            <a:ext cx="2214844" cy="2153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AutoShape 67">
            <a:extLst>
              <a:ext uri="{FF2B5EF4-FFF2-40B4-BE49-F238E27FC236}">
                <a16:creationId xmlns:a16="http://schemas.microsoft.com/office/drawing/2014/main" id="{D0ED2989-FA60-4454-9F6E-440DBC7FF1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6549" y="4237338"/>
            <a:ext cx="3079596" cy="646986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dirty="0">
                <a:latin typeface="+mn-lt"/>
              </a:rPr>
              <a:t>282 + 136 =</a:t>
            </a:r>
          </a:p>
        </p:txBody>
      </p:sp>
      <p:sp>
        <p:nvSpPr>
          <p:cNvPr id="22" name="AutoShape 67">
            <a:extLst>
              <a:ext uri="{FF2B5EF4-FFF2-40B4-BE49-F238E27FC236}">
                <a16:creationId xmlns:a16="http://schemas.microsoft.com/office/drawing/2014/main" id="{3AB36EB7-2A3C-4891-BDDD-7AF05138F8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312" y="2777455"/>
            <a:ext cx="10641224" cy="646986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dirty="0">
                <a:latin typeface="+mn-lt"/>
              </a:rPr>
              <a:t>Complete the following calculations using </a:t>
            </a:r>
            <a:r>
              <a:rPr lang="en-GB" b="1" dirty="0">
                <a:solidFill>
                  <a:srgbClr val="FF0000"/>
                </a:solidFill>
                <a:latin typeface="+mn-lt"/>
              </a:rPr>
              <a:t>short addition</a:t>
            </a:r>
            <a:r>
              <a:rPr lang="en-GB" b="1" dirty="0">
                <a:latin typeface="+mn-lt"/>
              </a:rPr>
              <a:t>:</a:t>
            </a:r>
            <a:endParaRPr lang="en-GB" dirty="0">
              <a:latin typeface="+mn-lt"/>
            </a:endParaRPr>
          </a:p>
        </p:txBody>
      </p:sp>
      <p:sp>
        <p:nvSpPr>
          <p:cNvPr id="16" name="AutoShape 67">
            <a:extLst>
              <a:ext uri="{FF2B5EF4-FFF2-40B4-BE49-F238E27FC236}">
                <a16:creationId xmlns:a16="http://schemas.microsoft.com/office/drawing/2014/main" id="{D2444486-114B-4B56-A894-0FC290D0C5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6549" y="5314232"/>
            <a:ext cx="3079596" cy="646986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dirty="0">
                <a:latin typeface="+mn-lt"/>
              </a:rPr>
              <a:t>793 + 839 =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64427B9-8CAB-48AF-A91D-D883E1EC8B8F}"/>
              </a:ext>
            </a:extLst>
          </p:cNvPr>
          <p:cNvSpPr txBox="1">
            <a:spLocks/>
          </p:cNvSpPr>
          <p:nvPr/>
        </p:nvSpPr>
        <p:spPr>
          <a:xfrm>
            <a:off x="1671145" y="264927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3200" b="1" dirty="0">
              <a:solidFill>
                <a:srgbClr val="002060"/>
              </a:solidFill>
            </a:endParaRP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Can use efficient written methods of addition including column addition with more than 4 digits</a:t>
            </a:r>
          </a:p>
          <a:p>
            <a:pPr algn="ctr"/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5CA6D7C-A9B3-3348-A508-E6794B4DF24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63067" y="321198"/>
            <a:ext cx="1388069" cy="92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5877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AutoShape 5">
            <a:extLst>
              <a:ext uri="{FF2B5EF4-FFF2-40B4-BE49-F238E27FC236}">
                <a16:creationId xmlns:a16="http://schemas.microsoft.com/office/drawing/2014/main" id="{195DB75B-D759-4E67-8911-0B0F91BB7E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" y="2518944"/>
            <a:ext cx="3019903" cy="3813274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GB" altLang="en-US" sz="2800" dirty="0">
                <a:latin typeface="Calibri" panose="020F0502020204030204" pitchFamily="34" charset="0"/>
              </a:rPr>
              <a:t>We can use the </a:t>
            </a:r>
            <a:r>
              <a:rPr lang="en-GB" altLang="en-US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expanded method</a:t>
            </a:r>
            <a:r>
              <a:rPr lang="en-GB" altLang="en-US" sz="2800" dirty="0">
                <a:latin typeface="Calibri" panose="020F0502020204030204" pitchFamily="34" charset="0"/>
              </a:rPr>
              <a:t> and </a:t>
            </a:r>
            <a:r>
              <a:rPr lang="en-GB" altLang="en-US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short addition method </a:t>
            </a:r>
            <a:r>
              <a:rPr lang="en-GB" altLang="en-US" sz="2800" dirty="0">
                <a:latin typeface="Calibri" panose="020F0502020204030204" pitchFamily="34" charset="0"/>
              </a:rPr>
              <a:t>when there are </a:t>
            </a:r>
            <a:r>
              <a:rPr lang="en-GB" altLang="en-US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several numbers </a:t>
            </a:r>
            <a:r>
              <a:rPr lang="en-GB" altLang="en-US" sz="2800" dirty="0">
                <a:latin typeface="Calibri" panose="020F0502020204030204" pitchFamily="34" charset="0"/>
              </a:rPr>
              <a:t>to add together.</a:t>
            </a:r>
          </a:p>
        </p:txBody>
      </p:sp>
      <p:sp>
        <p:nvSpPr>
          <p:cNvPr id="14342" name="AutoShape 6">
            <a:extLst>
              <a:ext uri="{FF2B5EF4-FFF2-40B4-BE49-F238E27FC236}">
                <a16:creationId xmlns:a16="http://schemas.microsoft.com/office/drawing/2014/main" id="{18A165F8-7822-4409-B8CD-E682EECF6D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0748" y="2474845"/>
            <a:ext cx="4333530" cy="3915966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/>
            <a:r>
              <a:rPr lang="en-GB" altLang="en-US" sz="2800" dirty="0">
                <a:latin typeface="Calibri" panose="020F0502020204030204" pitchFamily="34" charset="0"/>
              </a:rPr>
              <a:t>For example:</a:t>
            </a:r>
          </a:p>
          <a:p>
            <a:pPr algn="ctr"/>
            <a:r>
              <a:rPr lang="en-GB" altLang="en-US" sz="2800" b="1" dirty="0">
                <a:solidFill>
                  <a:srgbClr val="FF3300"/>
                </a:solidFill>
                <a:latin typeface="Calibri" panose="020F0502020204030204" pitchFamily="34" charset="0"/>
              </a:rPr>
              <a:t>202 + 45 + 367 =</a:t>
            </a:r>
          </a:p>
          <a:p>
            <a:pPr algn="ctr"/>
            <a:endParaRPr lang="en-GB" altLang="en-US" sz="2800" b="1" dirty="0">
              <a:solidFill>
                <a:srgbClr val="FF3300"/>
              </a:solidFill>
              <a:latin typeface="Calibri" panose="020F0502020204030204" pitchFamily="34" charset="0"/>
            </a:endParaRPr>
          </a:p>
          <a:p>
            <a:pPr algn="ctr"/>
            <a:r>
              <a:rPr lang="en-GB" altLang="en-US" sz="2800" dirty="0">
                <a:latin typeface="Calibri" panose="020F0502020204030204" pitchFamily="34" charset="0"/>
              </a:rPr>
              <a:t>It is </a:t>
            </a:r>
            <a:r>
              <a:rPr lang="en-GB" altLang="en-US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easier</a:t>
            </a:r>
            <a:r>
              <a:rPr lang="en-GB" altLang="en-US" sz="2800" dirty="0">
                <a:latin typeface="Calibri" panose="020F0502020204030204" pitchFamily="34" charset="0"/>
              </a:rPr>
              <a:t> to put the numbers in order of size, </a:t>
            </a:r>
            <a:r>
              <a:rPr lang="en-GB" altLang="en-US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largest first</a:t>
            </a:r>
            <a:r>
              <a:rPr lang="en-GB" altLang="en-US" sz="2800" dirty="0">
                <a:latin typeface="Calibri" panose="020F0502020204030204" pitchFamily="34" charset="0"/>
              </a:rPr>
              <a:t>. </a:t>
            </a:r>
          </a:p>
          <a:p>
            <a:pPr algn="ctr"/>
            <a:r>
              <a:rPr lang="en-GB" altLang="en-US" sz="2800" dirty="0">
                <a:latin typeface="Calibri" panose="020F0502020204030204" pitchFamily="34" charset="0"/>
              </a:rPr>
              <a:t>(Although we can do addition in any order).</a:t>
            </a:r>
          </a:p>
        </p:txBody>
      </p:sp>
      <p:sp>
        <p:nvSpPr>
          <p:cNvPr id="14344" name="AutoShape 8">
            <a:extLst>
              <a:ext uri="{FF2B5EF4-FFF2-40B4-BE49-F238E27FC236}">
                <a16:creationId xmlns:a16="http://schemas.microsoft.com/office/drawing/2014/main" id="{3EB8B331-087F-4AE6-BA0B-011A656CB2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2580" y="2544980"/>
            <a:ext cx="1439863" cy="3676352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GB" altLang="en-US" sz="3200">
                <a:latin typeface="Calibri" panose="020F0502020204030204" pitchFamily="34" charset="0"/>
              </a:rPr>
              <a:t>367</a:t>
            </a:r>
          </a:p>
          <a:p>
            <a:pPr algn="r"/>
            <a:r>
              <a:rPr lang="en-GB" altLang="en-US" sz="3200">
                <a:latin typeface="Calibri" panose="020F0502020204030204" pitchFamily="34" charset="0"/>
              </a:rPr>
              <a:t>202</a:t>
            </a:r>
          </a:p>
          <a:p>
            <a:pPr algn="r"/>
            <a:r>
              <a:rPr lang="en-GB" altLang="en-US" sz="3200" u="sng">
                <a:latin typeface="Calibri" panose="020F0502020204030204" pitchFamily="34" charset="0"/>
              </a:rPr>
              <a:t>+   45</a:t>
            </a:r>
          </a:p>
          <a:p>
            <a:pPr algn="r"/>
            <a:r>
              <a:rPr lang="en-GB" altLang="en-US" sz="3200">
                <a:latin typeface="Calibri" panose="020F0502020204030204" pitchFamily="34" charset="0"/>
              </a:rPr>
              <a:t>14</a:t>
            </a:r>
          </a:p>
          <a:p>
            <a:pPr algn="r"/>
            <a:r>
              <a:rPr lang="en-GB" altLang="en-US" sz="3200">
                <a:latin typeface="Calibri" panose="020F0502020204030204" pitchFamily="34" charset="0"/>
              </a:rPr>
              <a:t>100</a:t>
            </a:r>
          </a:p>
          <a:p>
            <a:pPr algn="r"/>
            <a:r>
              <a:rPr lang="en-GB" altLang="en-US" sz="3200" u="sng">
                <a:latin typeface="Calibri" panose="020F0502020204030204" pitchFamily="34" charset="0"/>
              </a:rPr>
              <a:t>+  500</a:t>
            </a:r>
          </a:p>
          <a:p>
            <a:pPr algn="r"/>
            <a:r>
              <a:rPr lang="en-GB" altLang="en-US" sz="3200" u="sng">
                <a:latin typeface="Calibri" panose="020F0502020204030204" pitchFamily="34" charset="0"/>
              </a:rPr>
              <a:t>614</a:t>
            </a:r>
          </a:p>
        </p:txBody>
      </p:sp>
      <p:sp>
        <p:nvSpPr>
          <p:cNvPr id="14345" name="AutoShape 9">
            <a:extLst>
              <a:ext uri="{FF2B5EF4-FFF2-40B4-BE49-F238E27FC236}">
                <a16:creationId xmlns:a16="http://schemas.microsoft.com/office/drawing/2014/main" id="{E41B7DD4-689D-45C7-8498-341EE5B42E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96934" y="2544980"/>
            <a:ext cx="1439862" cy="2678073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GB" altLang="en-US" sz="3200" dirty="0">
                <a:latin typeface="Calibri" panose="020F0502020204030204" pitchFamily="34" charset="0"/>
              </a:rPr>
              <a:t>367</a:t>
            </a:r>
          </a:p>
          <a:p>
            <a:pPr algn="r"/>
            <a:r>
              <a:rPr lang="en-GB" altLang="en-US" sz="3200" dirty="0">
                <a:latin typeface="Calibri" panose="020F0502020204030204" pitchFamily="34" charset="0"/>
              </a:rPr>
              <a:t>202</a:t>
            </a:r>
          </a:p>
          <a:p>
            <a:pPr algn="r"/>
            <a:r>
              <a:rPr lang="en-GB" altLang="en-US" sz="3200" u="sng" dirty="0">
                <a:latin typeface="Calibri" panose="020F0502020204030204" pitchFamily="34" charset="0"/>
              </a:rPr>
              <a:t>+   45</a:t>
            </a:r>
          </a:p>
          <a:p>
            <a:pPr algn="r"/>
            <a:r>
              <a:rPr lang="en-GB" altLang="en-US" sz="3200" u="sng" dirty="0">
                <a:latin typeface="Calibri" panose="020F0502020204030204" pitchFamily="34" charset="0"/>
              </a:rPr>
              <a:t>614</a:t>
            </a:r>
          </a:p>
          <a:p>
            <a:pPr algn="r"/>
            <a:endParaRPr lang="en-GB" altLang="en-US" sz="3200" u="sng" dirty="0">
              <a:latin typeface="Calibri" panose="020F0502020204030204" pitchFamily="34" charset="0"/>
            </a:endParaRPr>
          </a:p>
        </p:txBody>
      </p:sp>
      <p:sp>
        <p:nvSpPr>
          <p:cNvPr id="14346" name="Text Box 10">
            <a:extLst>
              <a:ext uri="{FF2B5EF4-FFF2-40B4-BE49-F238E27FC236}">
                <a16:creationId xmlns:a16="http://schemas.microsoft.com/office/drawing/2014/main" id="{9A53B52E-C862-4D4B-A90A-A1DACE80C2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84223" y="4543880"/>
            <a:ext cx="2159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500" dirty="0">
                <a:latin typeface="Calibri" panose="020F0502020204030204" pitchFamily="34" charset="0"/>
              </a:rPr>
              <a:t>1</a:t>
            </a:r>
          </a:p>
        </p:txBody>
      </p:sp>
      <p:sp>
        <p:nvSpPr>
          <p:cNvPr id="14347" name="Text Box 11">
            <a:extLst>
              <a:ext uri="{FF2B5EF4-FFF2-40B4-BE49-F238E27FC236}">
                <a16:creationId xmlns:a16="http://schemas.microsoft.com/office/drawing/2014/main" id="{E85A2E22-C93C-4872-AFC8-6C42F69E07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77680" y="4544772"/>
            <a:ext cx="45719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500" dirty="0">
                <a:latin typeface="Calibri" panose="020F0502020204030204" pitchFamily="34" charset="0"/>
              </a:rPr>
              <a:t>1</a:t>
            </a:r>
          </a:p>
        </p:txBody>
      </p:sp>
      <p:pic>
        <p:nvPicPr>
          <p:cNvPr id="14" name="Picture 1">
            <a:extLst>
              <a:ext uri="{FF2B5EF4-FFF2-40B4-BE49-F238E27FC236}">
                <a16:creationId xmlns:a16="http://schemas.microsoft.com/office/drawing/2014/main" id="{44B76965-0194-4497-99AF-1316739F05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230" y="90923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5">
            <a:extLst>
              <a:ext uri="{FF2B5EF4-FFF2-40B4-BE49-F238E27FC236}">
                <a16:creationId xmlns:a16="http://schemas.microsoft.com/office/drawing/2014/main" id="{71091879-6FF0-4DE2-8C2C-0D252C9CB5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1145" y="1331845"/>
            <a:ext cx="82296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altLang="en-US" dirty="0">
                <a:solidFill>
                  <a:srgbClr val="002060"/>
                </a:solidFill>
                <a:latin typeface="Calibri" panose="020F0502020204030204" pitchFamily="34" charset="0"/>
              </a:rPr>
              <a:t>Adding several numbers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B9D3C3E9-9CD8-4D31-BACF-5AF68F4C2DDF}"/>
              </a:ext>
            </a:extLst>
          </p:cNvPr>
          <p:cNvSpPr txBox="1">
            <a:spLocks/>
          </p:cNvSpPr>
          <p:nvPr/>
        </p:nvSpPr>
        <p:spPr>
          <a:xfrm>
            <a:off x="1730743" y="245262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3200" b="1" dirty="0">
              <a:solidFill>
                <a:srgbClr val="002060"/>
              </a:solidFill>
            </a:endParaRP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Can use efficient written methods of addition including column addition with more than 4 digits</a:t>
            </a:r>
          </a:p>
          <a:p>
            <a:pPr algn="ctr"/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pic>
        <p:nvPicPr>
          <p:cNvPr id="18" name="Picture 6" descr="Image result for eyes cartoon">
            <a:extLst>
              <a:ext uri="{FF2B5EF4-FFF2-40B4-BE49-F238E27FC236}">
                <a16:creationId xmlns:a16="http://schemas.microsoft.com/office/drawing/2014/main" id="{9749A6A3-6127-409E-8A9B-822C35B8B5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2673" y="1513936"/>
            <a:ext cx="1187450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525CAAE-3070-6645-9180-B0E2CEFF3E2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63067" y="321198"/>
            <a:ext cx="1388069" cy="9294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2" grpId="0" animBg="1"/>
      <p:bldP spid="14344" grpId="0" animBg="1"/>
      <p:bldP spid="14345" grpId="0" animBg="1"/>
      <p:bldP spid="14346" grpId="0"/>
      <p:bldP spid="1434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AutoShape 5">
            <a:extLst>
              <a:ext uri="{FF2B5EF4-FFF2-40B4-BE49-F238E27FC236}">
                <a16:creationId xmlns:a16="http://schemas.microsoft.com/office/drawing/2014/main" id="{195DB75B-D759-4E67-8911-0B0F91BB7E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" y="3229056"/>
            <a:ext cx="3019903" cy="2009061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GB" altLang="en-US" sz="2800" dirty="0">
                <a:latin typeface="Calibri" panose="020F0502020204030204" pitchFamily="34" charset="0"/>
              </a:rPr>
              <a:t>We can use the same methods for </a:t>
            </a:r>
            <a:r>
              <a:rPr lang="en-GB" altLang="en-US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adding larger numbers</a:t>
            </a:r>
            <a:r>
              <a:rPr lang="en-GB" altLang="en-US" sz="2800" dirty="0">
                <a:latin typeface="Calibri" panose="020F0502020204030204" pitchFamily="34" charset="0"/>
              </a:rPr>
              <a:t>, too.</a:t>
            </a:r>
          </a:p>
        </p:txBody>
      </p:sp>
      <p:sp>
        <p:nvSpPr>
          <p:cNvPr id="14342" name="AutoShape 6">
            <a:extLst>
              <a:ext uri="{FF2B5EF4-FFF2-40B4-BE49-F238E27FC236}">
                <a16:creationId xmlns:a16="http://schemas.microsoft.com/office/drawing/2014/main" id="{18A165F8-7822-4409-B8CD-E682EECF6D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9180" y="2727434"/>
            <a:ext cx="4333530" cy="2962513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/>
            <a:r>
              <a:rPr lang="en-GB" altLang="en-US" sz="2800" dirty="0">
                <a:latin typeface="Calibri" panose="020F0502020204030204" pitchFamily="34" charset="0"/>
              </a:rPr>
              <a:t>For example:</a:t>
            </a:r>
          </a:p>
          <a:p>
            <a:pPr algn="ctr"/>
            <a:r>
              <a:rPr lang="en-GB" altLang="en-US" sz="2800" b="1" dirty="0">
                <a:solidFill>
                  <a:srgbClr val="FF3300"/>
                </a:solidFill>
                <a:latin typeface="Calibri" panose="020F0502020204030204" pitchFamily="34" charset="0"/>
              </a:rPr>
              <a:t>5367 + 3415 =</a:t>
            </a:r>
          </a:p>
          <a:p>
            <a:pPr algn="ctr"/>
            <a:endParaRPr lang="en-GB" altLang="en-US" sz="2800" b="1" dirty="0">
              <a:solidFill>
                <a:srgbClr val="FF3300"/>
              </a:solidFill>
              <a:latin typeface="Calibri" panose="020F0502020204030204" pitchFamily="34" charset="0"/>
            </a:endParaRPr>
          </a:p>
          <a:p>
            <a:pPr algn="ctr"/>
            <a:r>
              <a:rPr lang="en-GB" altLang="en-US" sz="2800" dirty="0">
                <a:latin typeface="Calibri" panose="020F0502020204030204" pitchFamily="34" charset="0"/>
              </a:rPr>
              <a:t>Again, it’s </a:t>
            </a:r>
            <a:r>
              <a:rPr lang="en-GB" altLang="en-US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easier</a:t>
            </a:r>
            <a:r>
              <a:rPr lang="en-GB" altLang="en-US" sz="2800" dirty="0">
                <a:latin typeface="Calibri" panose="020F0502020204030204" pitchFamily="34" charset="0"/>
              </a:rPr>
              <a:t> to put the numbers in order of size, </a:t>
            </a:r>
            <a:r>
              <a:rPr lang="en-GB" altLang="en-US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largest first</a:t>
            </a:r>
            <a:r>
              <a:rPr lang="en-GB" altLang="en-US" sz="2800" dirty="0">
                <a:latin typeface="Calibri" panose="020F0502020204030204" pitchFamily="34" charset="0"/>
              </a:rPr>
              <a:t>. </a:t>
            </a:r>
          </a:p>
        </p:txBody>
      </p:sp>
      <p:pic>
        <p:nvPicPr>
          <p:cNvPr id="14" name="Picture 1">
            <a:extLst>
              <a:ext uri="{FF2B5EF4-FFF2-40B4-BE49-F238E27FC236}">
                <a16:creationId xmlns:a16="http://schemas.microsoft.com/office/drawing/2014/main" id="{44B76965-0194-4497-99AF-1316739F05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230" y="90923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5">
            <a:extLst>
              <a:ext uri="{FF2B5EF4-FFF2-40B4-BE49-F238E27FC236}">
                <a16:creationId xmlns:a16="http://schemas.microsoft.com/office/drawing/2014/main" id="{71091879-6FF0-4DE2-8C2C-0D252C9CB5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1145" y="1331845"/>
            <a:ext cx="82296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altLang="en-US" dirty="0">
                <a:solidFill>
                  <a:srgbClr val="002060"/>
                </a:solidFill>
                <a:latin typeface="Calibri" panose="020F0502020204030204" pitchFamily="34" charset="0"/>
              </a:rPr>
              <a:t>Adding larger numbers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B9D3C3E9-9CD8-4D31-BACF-5AF68F4C2DDF}"/>
              </a:ext>
            </a:extLst>
          </p:cNvPr>
          <p:cNvSpPr txBox="1">
            <a:spLocks/>
          </p:cNvSpPr>
          <p:nvPr/>
        </p:nvSpPr>
        <p:spPr>
          <a:xfrm>
            <a:off x="1730743" y="245262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3200" b="1" dirty="0">
              <a:solidFill>
                <a:srgbClr val="002060"/>
              </a:solidFill>
            </a:endParaRP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Can use efficient written methods of addition including column addition with more than 4 digits</a:t>
            </a:r>
          </a:p>
          <a:p>
            <a:pPr algn="ctr"/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2" name="AutoShape 7">
            <a:extLst>
              <a:ext uri="{FF2B5EF4-FFF2-40B4-BE49-F238E27FC236}">
                <a16:creationId xmlns:a16="http://schemas.microsoft.com/office/drawing/2014/main" id="{282E2593-4E3F-4585-B73F-08DA6D9536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39891" y="2527864"/>
            <a:ext cx="1856437" cy="3710583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r"/>
            <a:r>
              <a:rPr lang="en-GB" altLang="en-US" sz="3200">
                <a:latin typeface="Calibri" panose="020F0502020204030204" pitchFamily="34" charset="0"/>
              </a:rPr>
              <a:t>5367</a:t>
            </a:r>
          </a:p>
          <a:p>
            <a:pPr algn="r"/>
            <a:r>
              <a:rPr lang="en-GB" altLang="en-US" sz="3200">
                <a:latin typeface="Calibri" panose="020F0502020204030204" pitchFamily="34" charset="0"/>
              </a:rPr>
              <a:t>+  </a:t>
            </a:r>
            <a:r>
              <a:rPr lang="en-GB" altLang="en-US" sz="3200" u="sng">
                <a:latin typeface="Calibri" panose="020F0502020204030204" pitchFamily="34" charset="0"/>
              </a:rPr>
              <a:t>3145</a:t>
            </a:r>
          </a:p>
          <a:p>
            <a:pPr algn="r"/>
            <a:r>
              <a:rPr lang="en-GB" altLang="en-US" sz="3200">
                <a:latin typeface="Calibri" panose="020F0502020204030204" pitchFamily="34" charset="0"/>
              </a:rPr>
              <a:t>12</a:t>
            </a:r>
          </a:p>
          <a:p>
            <a:pPr algn="r"/>
            <a:r>
              <a:rPr lang="en-GB" altLang="en-US" sz="3200">
                <a:latin typeface="Calibri" panose="020F0502020204030204" pitchFamily="34" charset="0"/>
              </a:rPr>
              <a:t>100</a:t>
            </a:r>
          </a:p>
          <a:p>
            <a:pPr algn="r"/>
            <a:r>
              <a:rPr lang="en-GB" altLang="en-US" sz="3200">
                <a:latin typeface="Calibri" panose="020F0502020204030204" pitchFamily="34" charset="0"/>
              </a:rPr>
              <a:t>400</a:t>
            </a:r>
          </a:p>
          <a:p>
            <a:pPr algn="r"/>
            <a:r>
              <a:rPr lang="en-GB" altLang="en-US" sz="3200">
                <a:latin typeface="Calibri" panose="020F0502020204030204" pitchFamily="34" charset="0"/>
              </a:rPr>
              <a:t>+  </a:t>
            </a:r>
            <a:r>
              <a:rPr lang="en-GB" altLang="en-US" sz="3200" u="sng">
                <a:latin typeface="Calibri" panose="020F0502020204030204" pitchFamily="34" charset="0"/>
              </a:rPr>
              <a:t>8000</a:t>
            </a:r>
          </a:p>
          <a:p>
            <a:pPr algn="r"/>
            <a:r>
              <a:rPr lang="en-GB" altLang="en-US" sz="3200" u="sng">
                <a:latin typeface="Calibri" panose="020F0502020204030204" pitchFamily="34" charset="0"/>
              </a:rPr>
              <a:t>8512</a:t>
            </a:r>
          </a:p>
        </p:txBody>
      </p:sp>
      <p:sp>
        <p:nvSpPr>
          <p:cNvPr id="13" name="AutoShape 11">
            <a:extLst>
              <a:ext uri="{FF2B5EF4-FFF2-40B4-BE49-F238E27FC236}">
                <a16:creationId xmlns:a16="http://schemas.microsoft.com/office/drawing/2014/main" id="{621F572A-3692-4CBE-B42D-6A54DA076F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85372" y="2527864"/>
            <a:ext cx="1672575" cy="2221647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r"/>
            <a:r>
              <a:rPr lang="en-GB" altLang="en-US" sz="3200">
                <a:latin typeface="Calibri" panose="020F0502020204030204" pitchFamily="34" charset="0"/>
              </a:rPr>
              <a:t>5367</a:t>
            </a:r>
          </a:p>
          <a:p>
            <a:pPr algn="r"/>
            <a:r>
              <a:rPr lang="en-GB" altLang="en-US" sz="3200">
                <a:latin typeface="Calibri" panose="020F0502020204030204" pitchFamily="34" charset="0"/>
              </a:rPr>
              <a:t>+  </a:t>
            </a:r>
            <a:r>
              <a:rPr lang="en-GB" altLang="en-US" sz="3200" u="sng">
                <a:latin typeface="Calibri" panose="020F0502020204030204" pitchFamily="34" charset="0"/>
              </a:rPr>
              <a:t>3145</a:t>
            </a:r>
          </a:p>
          <a:p>
            <a:pPr algn="r"/>
            <a:r>
              <a:rPr lang="en-GB" altLang="en-US" sz="3200" u="sng">
                <a:latin typeface="Calibri" panose="020F0502020204030204" pitchFamily="34" charset="0"/>
              </a:rPr>
              <a:t>8512</a:t>
            </a:r>
          </a:p>
          <a:p>
            <a:pPr algn="r"/>
            <a:endParaRPr lang="en-GB" altLang="en-US" sz="3200" u="sng">
              <a:latin typeface="Calibri" panose="020F0502020204030204" pitchFamily="34" charset="0"/>
            </a:endParaRPr>
          </a:p>
        </p:txBody>
      </p:sp>
      <p:sp>
        <p:nvSpPr>
          <p:cNvPr id="20" name="Text Box 13">
            <a:extLst>
              <a:ext uri="{FF2B5EF4-FFF2-40B4-BE49-F238E27FC236}">
                <a16:creationId xmlns:a16="http://schemas.microsoft.com/office/drawing/2014/main" id="{F38ED16F-EB0E-4F9C-8059-9B16E8BB89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49343" y="4075557"/>
            <a:ext cx="2159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500" dirty="0">
                <a:latin typeface="Calibri" panose="020F0502020204030204" pitchFamily="34" charset="0"/>
              </a:rPr>
              <a:t>1</a:t>
            </a:r>
          </a:p>
        </p:txBody>
      </p:sp>
      <p:sp>
        <p:nvSpPr>
          <p:cNvPr id="21" name="Text Box 13">
            <a:extLst>
              <a:ext uri="{FF2B5EF4-FFF2-40B4-BE49-F238E27FC236}">
                <a16:creationId xmlns:a16="http://schemas.microsoft.com/office/drawing/2014/main" id="{C9C86698-5B5C-4B83-BF8D-AB179CF5D4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51223" y="4075557"/>
            <a:ext cx="2159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500" dirty="0">
                <a:latin typeface="Calibri" panose="020F0502020204030204" pitchFamily="34" charset="0"/>
              </a:rPr>
              <a:t>1</a:t>
            </a:r>
          </a:p>
        </p:txBody>
      </p:sp>
      <p:pic>
        <p:nvPicPr>
          <p:cNvPr id="22" name="Picture 6" descr="Image result for eyes cartoon">
            <a:extLst>
              <a:ext uri="{FF2B5EF4-FFF2-40B4-BE49-F238E27FC236}">
                <a16:creationId xmlns:a16="http://schemas.microsoft.com/office/drawing/2014/main" id="{353677EA-0E51-4A7F-91B9-5ED4043639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2673" y="1513936"/>
            <a:ext cx="1187450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0781F1B7-AC70-5E41-A08D-9CC8EABE73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63067" y="321198"/>
            <a:ext cx="1388069" cy="92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312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2" grpId="0" animBg="1"/>
      <p:bldP spid="12" grpId="0" animBg="1"/>
      <p:bldP spid="13" grpId="0" animBg="1"/>
      <p:bldP spid="20" grpId="0"/>
      <p:bldP spid="2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>
            <a:extLst>
              <a:ext uri="{FF2B5EF4-FFF2-40B4-BE49-F238E27FC236}">
                <a16:creationId xmlns:a16="http://schemas.microsoft.com/office/drawing/2014/main" id="{3FCD5893-BEB4-47AE-9669-0361F0967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32" y="110588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Rectangle 5">
            <a:extLst>
              <a:ext uri="{FF2B5EF4-FFF2-40B4-BE49-F238E27FC236}">
                <a16:creationId xmlns:a16="http://schemas.microsoft.com/office/drawing/2014/main" id="{0C4526AC-AC28-47EC-A1D9-7E545E89AB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11547" y="1443375"/>
            <a:ext cx="82296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altLang="en-US" dirty="0">
                <a:solidFill>
                  <a:srgbClr val="002060"/>
                </a:solidFill>
                <a:latin typeface="Calibri" panose="020F0502020204030204" pitchFamily="34" charset="0"/>
              </a:rPr>
              <a:t>Your turn</a:t>
            </a:r>
          </a:p>
        </p:txBody>
      </p:sp>
      <p:pic>
        <p:nvPicPr>
          <p:cNvPr id="18" name="Picture 50" descr="Image result for pencil clipart7">
            <a:extLst>
              <a:ext uri="{FF2B5EF4-FFF2-40B4-BE49-F238E27FC236}">
                <a16:creationId xmlns:a16="http://schemas.microsoft.com/office/drawing/2014/main" id="{310C89B2-C862-4A05-9EC2-EA3CC19BB3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8550" y="4237338"/>
            <a:ext cx="2214844" cy="2153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AutoShape 67">
            <a:extLst>
              <a:ext uri="{FF2B5EF4-FFF2-40B4-BE49-F238E27FC236}">
                <a16:creationId xmlns:a16="http://schemas.microsoft.com/office/drawing/2014/main" id="{D0ED2989-FA60-4454-9F6E-440DBC7FF1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5795" y="5869943"/>
            <a:ext cx="4224527" cy="646986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dirty="0">
                <a:latin typeface="+mn-lt"/>
              </a:rPr>
              <a:t>3,278 + 8,324 + 452 =</a:t>
            </a:r>
          </a:p>
        </p:txBody>
      </p:sp>
      <p:sp>
        <p:nvSpPr>
          <p:cNvPr id="22" name="AutoShape 67">
            <a:extLst>
              <a:ext uri="{FF2B5EF4-FFF2-40B4-BE49-F238E27FC236}">
                <a16:creationId xmlns:a16="http://schemas.microsoft.com/office/drawing/2014/main" id="{3AB36EB7-2A3C-4891-BDDD-7AF05138F8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312" y="2505040"/>
            <a:ext cx="10641224" cy="1191816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dirty="0">
                <a:latin typeface="+mn-lt"/>
              </a:rPr>
              <a:t>Complete the following calculations using either </a:t>
            </a:r>
            <a:r>
              <a:rPr lang="en-GB" b="1" dirty="0">
                <a:solidFill>
                  <a:srgbClr val="FF0000"/>
                </a:solidFill>
                <a:latin typeface="+mn-lt"/>
              </a:rPr>
              <a:t>short addition </a:t>
            </a:r>
            <a:r>
              <a:rPr lang="en-GB" dirty="0">
                <a:latin typeface="+mn-lt"/>
              </a:rPr>
              <a:t>or the </a:t>
            </a:r>
            <a:r>
              <a:rPr lang="en-GB" b="1" dirty="0">
                <a:solidFill>
                  <a:srgbClr val="FF0000"/>
                </a:solidFill>
                <a:latin typeface="+mn-lt"/>
              </a:rPr>
              <a:t>expanded method:</a:t>
            </a:r>
            <a:endParaRPr lang="en-GB" dirty="0">
              <a:latin typeface="+mn-lt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64427B9-8CAB-48AF-A91D-D883E1EC8B8F}"/>
              </a:ext>
            </a:extLst>
          </p:cNvPr>
          <p:cNvSpPr txBox="1">
            <a:spLocks/>
          </p:cNvSpPr>
          <p:nvPr/>
        </p:nvSpPr>
        <p:spPr>
          <a:xfrm>
            <a:off x="1671145" y="264927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3200" b="1" dirty="0">
              <a:solidFill>
                <a:srgbClr val="002060"/>
              </a:solidFill>
            </a:endParaRP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Can use efficient written methods of addition including column addition with more than 4 digits</a:t>
            </a:r>
          </a:p>
          <a:p>
            <a:pPr algn="ctr"/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1" name="AutoShape 67">
            <a:extLst>
              <a:ext uri="{FF2B5EF4-FFF2-40B4-BE49-F238E27FC236}">
                <a16:creationId xmlns:a16="http://schemas.microsoft.com/office/drawing/2014/main" id="{1BA6C7E9-9D16-44E3-9FA0-4ADCD610D1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4082" y="4111535"/>
            <a:ext cx="4231470" cy="646986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dirty="0">
                <a:latin typeface="+mn-lt"/>
              </a:rPr>
              <a:t>1,364 + 4,128 =</a:t>
            </a:r>
          </a:p>
        </p:txBody>
      </p:sp>
      <p:sp>
        <p:nvSpPr>
          <p:cNvPr id="12" name="AutoShape 67">
            <a:extLst>
              <a:ext uri="{FF2B5EF4-FFF2-40B4-BE49-F238E27FC236}">
                <a16:creationId xmlns:a16="http://schemas.microsoft.com/office/drawing/2014/main" id="{59A91BD1-C6CB-473E-BBEC-C2A66C1E94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4083" y="4990739"/>
            <a:ext cx="4224527" cy="646986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dirty="0">
                <a:latin typeface="+mn-lt"/>
              </a:rPr>
              <a:t>4,253 + 3,206 =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242617A-60F1-C346-B4BB-C6E0A8E92CF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63067" y="321198"/>
            <a:ext cx="1388069" cy="92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18841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AutoShape 5">
            <a:extLst>
              <a:ext uri="{FF2B5EF4-FFF2-40B4-BE49-F238E27FC236}">
                <a16:creationId xmlns:a16="http://schemas.microsoft.com/office/drawing/2014/main" id="{195DB75B-D759-4E67-8911-0B0F91BB7E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372" y="2714921"/>
            <a:ext cx="3019903" cy="2485787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GB" altLang="en-US" sz="2800" dirty="0">
                <a:latin typeface="Calibri" panose="020F0502020204030204" pitchFamily="34" charset="0"/>
              </a:rPr>
              <a:t>We can use the same methods for </a:t>
            </a:r>
            <a:r>
              <a:rPr lang="en-GB" altLang="en-US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adding decimal numbers</a:t>
            </a:r>
            <a:r>
              <a:rPr lang="en-GB" altLang="en-US" sz="2800" dirty="0">
                <a:latin typeface="Calibri" panose="020F0502020204030204" pitchFamily="34" charset="0"/>
              </a:rPr>
              <a:t>, too.</a:t>
            </a:r>
          </a:p>
        </p:txBody>
      </p:sp>
      <p:sp>
        <p:nvSpPr>
          <p:cNvPr id="14342" name="AutoShape 6">
            <a:extLst>
              <a:ext uri="{FF2B5EF4-FFF2-40B4-BE49-F238E27FC236}">
                <a16:creationId xmlns:a16="http://schemas.microsoft.com/office/drawing/2014/main" id="{18A165F8-7822-4409-B8CD-E682EECF6D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9903" y="3378651"/>
            <a:ext cx="4333530" cy="1055608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/>
            <a:r>
              <a:rPr lang="en-GB" altLang="en-US" sz="2800" dirty="0">
                <a:latin typeface="Calibri" panose="020F0502020204030204" pitchFamily="34" charset="0"/>
              </a:rPr>
              <a:t>For example:</a:t>
            </a:r>
          </a:p>
          <a:p>
            <a:pPr algn="ctr"/>
            <a:r>
              <a:rPr lang="en-GB" altLang="en-US" sz="2800" b="1" dirty="0">
                <a:solidFill>
                  <a:srgbClr val="FF3300"/>
                </a:solidFill>
                <a:latin typeface="Calibri" panose="020F0502020204030204" pitchFamily="34" charset="0"/>
              </a:rPr>
              <a:t>58.39 + 9.85 =</a:t>
            </a:r>
          </a:p>
        </p:txBody>
      </p:sp>
      <p:pic>
        <p:nvPicPr>
          <p:cNvPr id="14" name="Picture 1">
            <a:extLst>
              <a:ext uri="{FF2B5EF4-FFF2-40B4-BE49-F238E27FC236}">
                <a16:creationId xmlns:a16="http://schemas.microsoft.com/office/drawing/2014/main" id="{44B76965-0194-4497-99AF-1316739F05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230" y="90923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5">
            <a:extLst>
              <a:ext uri="{FF2B5EF4-FFF2-40B4-BE49-F238E27FC236}">
                <a16:creationId xmlns:a16="http://schemas.microsoft.com/office/drawing/2014/main" id="{71091879-6FF0-4DE2-8C2C-0D252C9CB5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1145" y="1331845"/>
            <a:ext cx="82296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altLang="en-US" dirty="0">
                <a:solidFill>
                  <a:srgbClr val="002060"/>
                </a:solidFill>
                <a:latin typeface="Calibri" panose="020F0502020204030204" pitchFamily="34" charset="0"/>
              </a:rPr>
              <a:t>Adding decimal numbers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B9D3C3E9-9CD8-4D31-BACF-5AF68F4C2DDF}"/>
              </a:ext>
            </a:extLst>
          </p:cNvPr>
          <p:cNvSpPr txBox="1">
            <a:spLocks/>
          </p:cNvSpPr>
          <p:nvPr/>
        </p:nvSpPr>
        <p:spPr>
          <a:xfrm>
            <a:off x="1730743" y="305723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3200" b="1" dirty="0">
              <a:solidFill>
                <a:srgbClr val="002060"/>
              </a:solidFill>
            </a:endParaRP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Can use efficient written methods of addition including column addition with more than 4 digits</a:t>
            </a:r>
          </a:p>
          <a:p>
            <a:pPr algn="ctr"/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2" name="AutoShape 7">
            <a:extLst>
              <a:ext uri="{FF2B5EF4-FFF2-40B4-BE49-F238E27FC236}">
                <a16:creationId xmlns:a16="http://schemas.microsoft.com/office/drawing/2014/main" id="{282E2593-4E3F-4585-B73F-08DA6D9536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3061" y="2596475"/>
            <a:ext cx="1856437" cy="3710583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r"/>
            <a:r>
              <a:rPr lang="en-GB" altLang="en-US" sz="3200" dirty="0">
                <a:latin typeface="Calibri" panose="020F0502020204030204" pitchFamily="34" charset="0"/>
              </a:rPr>
              <a:t>58.39</a:t>
            </a:r>
          </a:p>
          <a:p>
            <a:pPr algn="r"/>
            <a:r>
              <a:rPr lang="en-GB" altLang="en-US" sz="3200" dirty="0">
                <a:latin typeface="Calibri" panose="020F0502020204030204" pitchFamily="34" charset="0"/>
              </a:rPr>
              <a:t>+  </a:t>
            </a:r>
            <a:r>
              <a:rPr lang="en-GB" altLang="en-US" sz="3200" u="sng" dirty="0">
                <a:latin typeface="Calibri" panose="020F0502020204030204" pitchFamily="34" charset="0"/>
              </a:rPr>
              <a:t>9.85</a:t>
            </a:r>
          </a:p>
          <a:p>
            <a:pPr algn="r"/>
            <a:r>
              <a:rPr lang="en-GB" altLang="en-US" sz="3200" dirty="0">
                <a:latin typeface="Calibri" panose="020F0502020204030204" pitchFamily="34" charset="0"/>
              </a:rPr>
              <a:t>0.14</a:t>
            </a:r>
          </a:p>
          <a:p>
            <a:pPr algn="r"/>
            <a:r>
              <a:rPr lang="en-GB" altLang="en-US" sz="3200" dirty="0">
                <a:latin typeface="Calibri" panose="020F0502020204030204" pitchFamily="34" charset="0"/>
              </a:rPr>
              <a:t>1.10</a:t>
            </a:r>
          </a:p>
          <a:p>
            <a:pPr algn="r"/>
            <a:r>
              <a:rPr lang="en-GB" altLang="en-US" sz="3200" dirty="0">
                <a:latin typeface="Calibri" panose="020F0502020204030204" pitchFamily="34" charset="0"/>
              </a:rPr>
              <a:t>17.00</a:t>
            </a:r>
          </a:p>
          <a:p>
            <a:pPr algn="r"/>
            <a:r>
              <a:rPr lang="en-GB" altLang="en-US" sz="3200" dirty="0">
                <a:latin typeface="Calibri" panose="020F0502020204030204" pitchFamily="34" charset="0"/>
              </a:rPr>
              <a:t>+  </a:t>
            </a:r>
            <a:r>
              <a:rPr lang="en-GB" altLang="en-US" sz="3200" u="sng" dirty="0">
                <a:latin typeface="Calibri" panose="020F0502020204030204" pitchFamily="34" charset="0"/>
              </a:rPr>
              <a:t>50.00</a:t>
            </a:r>
          </a:p>
          <a:p>
            <a:pPr algn="r"/>
            <a:r>
              <a:rPr lang="en-GB" altLang="en-US" sz="3200" u="sng" dirty="0">
                <a:latin typeface="Calibri" panose="020F0502020204030204" pitchFamily="34" charset="0"/>
              </a:rPr>
              <a:t>68.24</a:t>
            </a:r>
          </a:p>
        </p:txBody>
      </p:sp>
      <p:sp>
        <p:nvSpPr>
          <p:cNvPr id="13" name="AutoShape 11">
            <a:extLst>
              <a:ext uri="{FF2B5EF4-FFF2-40B4-BE49-F238E27FC236}">
                <a16:creationId xmlns:a16="http://schemas.microsoft.com/office/drawing/2014/main" id="{621F572A-3692-4CBE-B42D-6A54DA076F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85372" y="2603205"/>
            <a:ext cx="1672575" cy="2221647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r"/>
            <a:r>
              <a:rPr lang="en-GB" altLang="en-US" sz="3200" dirty="0">
                <a:latin typeface="Calibri" panose="020F0502020204030204" pitchFamily="34" charset="0"/>
              </a:rPr>
              <a:t>58.39</a:t>
            </a:r>
          </a:p>
          <a:p>
            <a:pPr algn="r"/>
            <a:r>
              <a:rPr lang="en-GB" altLang="en-US" sz="3200" dirty="0">
                <a:latin typeface="Calibri" panose="020F0502020204030204" pitchFamily="34" charset="0"/>
              </a:rPr>
              <a:t>+  </a:t>
            </a:r>
            <a:r>
              <a:rPr lang="en-GB" altLang="en-US" sz="3200" u="sng" dirty="0">
                <a:latin typeface="Calibri" panose="020F0502020204030204" pitchFamily="34" charset="0"/>
              </a:rPr>
              <a:t>9.85</a:t>
            </a:r>
          </a:p>
          <a:p>
            <a:pPr algn="r"/>
            <a:r>
              <a:rPr lang="en-GB" altLang="en-US" sz="3200" u="sng" dirty="0">
                <a:latin typeface="Calibri" panose="020F0502020204030204" pitchFamily="34" charset="0"/>
              </a:rPr>
              <a:t>68.24</a:t>
            </a:r>
          </a:p>
          <a:p>
            <a:pPr algn="r"/>
            <a:endParaRPr lang="en-GB" altLang="en-US" sz="3200" u="sng" dirty="0">
              <a:latin typeface="Calibri" panose="020F0502020204030204" pitchFamily="34" charset="0"/>
            </a:endParaRPr>
          </a:p>
        </p:txBody>
      </p:sp>
      <p:sp>
        <p:nvSpPr>
          <p:cNvPr id="20" name="Text Box 13">
            <a:extLst>
              <a:ext uri="{FF2B5EF4-FFF2-40B4-BE49-F238E27FC236}">
                <a16:creationId xmlns:a16="http://schemas.microsoft.com/office/drawing/2014/main" id="{F38ED16F-EB0E-4F9C-8059-9B16E8BB89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49343" y="4124328"/>
            <a:ext cx="2159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500" dirty="0">
                <a:latin typeface="Calibri" panose="020F0502020204030204" pitchFamily="34" charset="0"/>
              </a:rPr>
              <a:t>1</a:t>
            </a:r>
          </a:p>
        </p:txBody>
      </p:sp>
      <p:sp>
        <p:nvSpPr>
          <p:cNvPr id="21" name="Text Box 13">
            <a:extLst>
              <a:ext uri="{FF2B5EF4-FFF2-40B4-BE49-F238E27FC236}">
                <a16:creationId xmlns:a16="http://schemas.microsoft.com/office/drawing/2014/main" id="{C9C86698-5B5C-4B83-BF8D-AB179CF5D4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49625" y="4124328"/>
            <a:ext cx="2159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500" dirty="0">
                <a:latin typeface="Calibri" panose="020F0502020204030204" pitchFamily="34" charset="0"/>
              </a:rPr>
              <a:t>1</a:t>
            </a:r>
          </a:p>
        </p:txBody>
      </p:sp>
      <p:sp>
        <p:nvSpPr>
          <p:cNvPr id="2" name="AutoShape 1">
            <a:extLst>
              <a:ext uri="{FF2B5EF4-FFF2-40B4-BE49-F238E27FC236}">
                <a16:creationId xmlns:a16="http://schemas.microsoft.com/office/drawing/2014/main" id="{581AB623-0DEF-468C-B7A3-A3D6284E61A1}"/>
              </a:ext>
            </a:extLst>
          </p:cNvPr>
          <p:cNvSpPr>
            <a:spLocks noChangeShapeType="1"/>
          </p:cNvSpPr>
          <p:nvPr/>
        </p:nvSpPr>
        <p:spPr bwMode="auto">
          <a:xfrm>
            <a:off x="800100" y="615950"/>
            <a:ext cx="442913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" name="Text Box 13">
            <a:extLst>
              <a:ext uri="{FF2B5EF4-FFF2-40B4-BE49-F238E27FC236}">
                <a16:creationId xmlns:a16="http://schemas.microsoft.com/office/drawing/2014/main" id="{FD26CB2B-C115-43F4-8E67-1C365DAC3D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91816" y="4116390"/>
            <a:ext cx="2159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500" dirty="0">
                <a:latin typeface="Calibri" panose="020F0502020204030204" pitchFamily="34" charset="0"/>
              </a:rPr>
              <a:t>1</a:t>
            </a:r>
          </a:p>
        </p:txBody>
      </p:sp>
      <p:pic>
        <p:nvPicPr>
          <p:cNvPr id="19" name="Picture 6" descr="Image result for eyes cartoon">
            <a:extLst>
              <a:ext uri="{FF2B5EF4-FFF2-40B4-BE49-F238E27FC236}">
                <a16:creationId xmlns:a16="http://schemas.microsoft.com/office/drawing/2014/main" id="{F363A65F-0EB0-48A4-AE66-7AD46D7C14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2673" y="1513936"/>
            <a:ext cx="1187450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56A11494-59D5-5540-A5A5-8EC23E4F056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63067" y="321198"/>
            <a:ext cx="1388069" cy="92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558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2" grpId="0" animBg="1"/>
      <p:bldP spid="12" grpId="0" animBg="1"/>
      <p:bldP spid="13" grpId="0" animBg="1"/>
      <p:bldP spid="20" grpId="0"/>
      <p:bldP spid="21" grpId="0"/>
      <p:bldP spid="1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>
            <a:extLst>
              <a:ext uri="{FF2B5EF4-FFF2-40B4-BE49-F238E27FC236}">
                <a16:creationId xmlns:a16="http://schemas.microsoft.com/office/drawing/2014/main" id="{3FCD5893-BEB4-47AE-9669-0361F0967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32" y="110588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Rectangle 5">
            <a:extLst>
              <a:ext uri="{FF2B5EF4-FFF2-40B4-BE49-F238E27FC236}">
                <a16:creationId xmlns:a16="http://schemas.microsoft.com/office/drawing/2014/main" id="{0C4526AC-AC28-47EC-A1D9-7E545E89AB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11547" y="1443375"/>
            <a:ext cx="82296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altLang="en-US" dirty="0">
                <a:solidFill>
                  <a:srgbClr val="002060"/>
                </a:solidFill>
                <a:latin typeface="Calibri" panose="020F0502020204030204" pitchFamily="34" charset="0"/>
              </a:rPr>
              <a:t>Your turn</a:t>
            </a:r>
          </a:p>
        </p:txBody>
      </p:sp>
      <p:pic>
        <p:nvPicPr>
          <p:cNvPr id="18" name="Picture 50" descr="Image result for pencil clipart7">
            <a:extLst>
              <a:ext uri="{FF2B5EF4-FFF2-40B4-BE49-F238E27FC236}">
                <a16:creationId xmlns:a16="http://schemas.microsoft.com/office/drawing/2014/main" id="{310C89B2-C862-4A05-9EC2-EA3CC19BB3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8550" y="4237338"/>
            <a:ext cx="2214844" cy="2153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AutoShape 67">
            <a:extLst>
              <a:ext uri="{FF2B5EF4-FFF2-40B4-BE49-F238E27FC236}">
                <a16:creationId xmlns:a16="http://schemas.microsoft.com/office/drawing/2014/main" id="{D0ED2989-FA60-4454-9F6E-440DBC7FF1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6549" y="4237338"/>
            <a:ext cx="3079596" cy="646986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dirty="0">
                <a:latin typeface="+mn-lt"/>
              </a:rPr>
              <a:t>62.51 + 3.48 =</a:t>
            </a:r>
          </a:p>
        </p:txBody>
      </p:sp>
      <p:sp>
        <p:nvSpPr>
          <p:cNvPr id="22" name="AutoShape 67">
            <a:extLst>
              <a:ext uri="{FF2B5EF4-FFF2-40B4-BE49-F238E27FC236}">
                <a16:creationId xmlns:a16="http://schemas.microsoft.com/office/drawing/2014/main" id="{3AB36EB7-2A3C-4891-BDDD-7AF05138F8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312" y="2505040"/>
            <a:ext cx="10641224" cy="1191816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dirty="0">
                <a:latin typeface="+mn-lt"/>
              </a:rPr>
              <a:t>Complete the following calculations using either </a:t>
            </a:r>
            <a:r>
              <a:rPr lang="en-GB" b="1" dirty="0">
                <a:solidFill>
                  <a:srgbClr val="FF0000"/>
                </a:solidFill>
                <a:latin typeface="+mn-lt"/>
              </a:rPr>
              <a:t>short addition </a:t>
            </a:r>
            <a:r>
              <a:rPr lang="en-GB" dirty="0">
                <a:latin typeface="+mn-lt"/>
              </a:rPr>
              <a:t>or the </a:t>
            </a:r>
            <a:r>
              <a:rPr lang="en-GB" b="1" dirty="0">
                <a:solidFill>
                  <a:srgbClr val="FF0000"/>
                </a:solidFill>
                <a:latin typeface="+mn-lt"/>
              </a:rPr>
              <a:t>expanded method:</a:t>
            </a:r>
            <a:endParaRPr lang="en-GB" dirty="0">
              <a:latin typeface="+mn-lt"/>
            </a:endParaRPr>
          </a:p>
        </p:txBody>
      </p:sp>
      <p:sp>
        <p:nvSpPr>
          <p:cNvPr id="16" name="AutoShape 67">
            <a:extLst>
              <a:ext uri="{FF2B5EF4-FFF2-40B4-BE49-F238E27FC236}">
                <a16:creationId xmlns:a16="http://schemas.microsoft.com/office/drawing/2014/main" id="{D2444486-114B-4B56-A894-0FC290D0C5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6549" y="5247617"/>
            <a:ext cx="3079596" cy="646986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dirty="0">
                <a:latin typeface="+mn-lt"/>
              </a:rPr>
              <a:t>32.73 + 6.52 =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64427B9-8CAB-48AF-A91D-D883E1EC8B8F}"/>
              </a:ext>
            </a:extLst>
          </p:cNvPr>
          <p:cNvSpPr txBox="1">
            <a:spLocks/>
          </p:cNvSpPr>
          <p:nvPr/>
        </p:nvSpPr>
        <p:spPr>
          <a:xfrm>
            <a:off x="1671145" y="264927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3200" b="1" dirty="0">
              <a:solidFill>
                <a:srgbClr val="002060"/>
              </a:solidFill>
            </a:endParaRP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Can use efficient written methods of addition including column addition with more than 4 digits</a:t>
            </a:r>
          </a:p>
          <a:p>
            <a:pPr algn="ctr"/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E369296-1696-F746-B6C8-1D867436A97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63067" y="321198"/>
            <a:ext cx="1388069" cy="92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300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DFB834-FFCA-4D74-BC33-559E75C5C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5873" y="365124"/>
            <a:ext cx="8619970" cy="1541497"/>
          </a:xfrm>
          <a:solidFill>
            <a:srgbClr val="FDFEDA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en-GB" sz="4000" b="1" dirty="0">
                <a:solidFill>
                  <a:srgbClr val="002060"/>
                </a:solidFill>
                <a:latin typeface="+mn-lt"/>
              </a:rPr>
              <a:t>Vocabulary: Addition methods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8C3D4E-1CA5-4486-9BD7-97CB166B3BEC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208" y="365124"/>
            <a:ext cx="1330509" cy="1325563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675A7142-34F1-4E54-A85B-FF703025B360}"/>
              </a:ext>
            </a:extLst>
          </p:cNvPr>
          <p:cNvSpPr/>
          <p:nvPr/>
        </p:nvSpPr>
        <p:spPr>
          <a:xfrm>
            <a:off x="769257" y="2568102"/>
            <a:ext cx="3657600" cy="3622071"/>
          </a:xfrm>
          <a:prstGeom prst="roundRect">
            <a:avLst/>
          </a:prstGeom>
          <a:solidFill>
            <a:srgbClr val="FFFED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>
                <a:solidFill>
                  <a:srgbClr val="002060"/>
                </a:solidFill>
              </a:rPr>
              <a:t>increase</a:t>
            </a:r>
          </a:p>
          <a:p>
            <a:pPr algn="ctr"/>
            <a:r>
              <a:rPr lang="en-GB" sz="3600" dirty="0">
                <a:solidFill>
                  <a:srgbClr val="002060"/>
                </a:solidFill>
              </a:rPr>
              <a:t>plus</a:t>
            </a:r>
          </a:p>
          <a:p>
            <a:pPr algn="ctr"/>
            <a:r>
              <a:rPr lang="en-GB" sz="3600" dirty="0">
                <a:solidFill>
                  <a:srgbClr val="002060"/>
                </a:solidFill>
              </a:rPr>
              <a:t>sum</a:t>
            </a:r>
          </a:p>
          <a:p>
            <a:pPr algn="ctr"/>
            <a:r>
              <a:rPr lang="en-GB" sz="3600" dirty="0">
                <a:solidFill>
                  <a:srgbClr val="002060"/>
                </a:solidFill>
              </a:rPr>
              <a:t>place value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037ED3D-4640-4C99-BD8E-7128C709FBE2}"/>
              </a:ext>
            </a:extLst>
          </p:cNvPr>
          <p:cNvSpPr/>
          <p:nvPr/>
        </p:nvSpPr>
        <p:spPr>
          <a:xfrm>
            <a:off x="4891395" y="3431460"/>
            <a:ext cx="6420618" cy="2954591"/>
          </a:xfrm>
          <a:prstGeom prst="roundRect">
            <a:avLst/>
          </a:prstGeom>
          <a:solidFill>
            <a:srgbClr val="FFFED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en-US" sz="2400" dirty="0">
              <a:solidFill>
                <a:schemeClr val="tx2"/>
              </a:solidFill>
              <a:cs typeface="Arial" panose="020B0604020202020204" pitchFamily="34" charset="0"/>
            </a:endParaRPr>
          </a:p>
          <a:p>
            <a:pPr algn="ctr"/>
            <a:r>
              <a:rPr lang="en-US" altLang="en-US" sz="2400" dirty="0">
                <a:solidFill>
                  <a:schemeClr val="tx2"/>
                </a:solidFill>
                <a:cs typeface="Arial" panose="020B0604020202020204" pitchFamily="34" charset="0"/>
              </a:rPr>
              <a:t>Teacher’s Note:</a:t>
            </a:r>
          </a:p>
          <a:p>
            <a:pPr algn="ctr"/>
            <a:r>
              <a:rPr lang="en-US" altLang="en-US" sz="2400" dirty="0">
                <a:solidFill>
                  <a:schemeClr val="tx2"/>
                </a:solidFill>
                <a:cs typeface="Arial" panose="020B0604020202020204" pitchFamily="34" charset="0"/>
              </a:rPr>
              <a:t>See ‘Vocabulary Shorts’ resource below for ideas and games to develop and embed vocabulary. </a:t>
            </a:r>
            <a:endParaRPr lang="en-US" altLang="en-US" sz="2400" dirty="0">
              <a:solidFill>
                <a:schemeClr val="tx2"/>
              </a:solidFill>
              <a:cs typeface="Arial" panose="020B0604020202020204" pitchFamily="34" charset="0"/>
              <a:hlinkClick r:id="rId4"/>
            </a:endParaRPr>
          </a:p>
          <a:p>
            <a:pPr algn="ctr"/>
            <a:endParaRPr lang="en-US" altLang="en-US" sz="2400" u="sng" dirty="0">
              <a:solidFill>
                <a:srgbClr val="1155CC"/>
              </a:solidFill>
              <a:cs typeface="Arial" panose="020B0604020202020204" pitchFamily="34" charset="0"/>
              <a:hlinkClick r:id="rId4"/>
            </a:endParaRPr>
          </a:p>
          <a:p>
            <a:pPr algn="ctr"/>
            <a:r>
              <a:rPr lang="en-US" altLang="en-US" u="sng" dirty="0">
                <a:solidFill>
                  <a:srgbClr val="1155CC"/>
                </a:solidFill>
                <a:cs typeface="Arial" panose="020B0604020202020204" pitchFamily="34" charset="0"/>
                <a:hlinkClick r:id="rId4"/>
              </a:rPr>
              <a:t>Vocabulary Shorts</a:t>
            </a:r>
            <a:endParaRPr lang="en-GB" u="sng" dirty="0"/>
          </a:p>
          <a:p>
            <a:pPr algn="ctr"/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10" name="Star: 5 Points 9">
            <a:extLst>
              <a:ext uri="{FF2B5EF4-FFF2-40B4-BE49-F238E27FC236}">
                <a16:creationId xmlns:a16="http://schemas.microsoft.com/office/drawing/2014/main" id="{A72A0DDC-487D-4E41-8D2B-C1EDF9886647}"/>
              </a:ext>
            </a:extLst>
          </p:cNvPr>
          <p:cNvSpPr/>
          <p:nvPr/>
        </p:nvSpPr>
        <p:spPr>
          <a:xfrm>
            <a:off x="4694747" y="3116668"/>
            <a:ext cx="699541" cy="629586"/>
          </a:xfrm>
          <a:prstGeom prst="star5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0577937-7D36-AB41-A172-6DA61680D9F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63067" y="321198"/>
            <a:ext cx="1388069" cy="92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79119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EAFF5614-61E9-4E3C-BCBB-0A2C30245E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36717" y="196754"/>
            <a:ext cx="6264275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altLang="en-US" dirty="0">
                <a:latin typeface="Calibri" panose="020F0502020204030204" pitchFamily="34" charset="0"/>
              </a:rPr>
              <a:t> </a:t>
            </a:r>
            <a:r>
              <a:rPr lang="en-GB" altLang="en-US" dirty="0">
                <a:solidFill>
                  <a:srgbClr val="002060"/>
                </a:solidFill>
                <a:latin typeface="+mn-lt"/>
              </a:rPr>
              <a:t>Problem Solving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6132A173-126A-489C-AB67-DD706CD666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6717" y="1530351"/>
            <a:ext cx="7147364" cy="4781550"/>
          </a:xfrm>
          <a:solidFill>
            <a:srgbClr val="FFFED8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en-GB" sz="3200" dirty="0"/>
              <a:t>345 people buy tickets to see a film at the cinema on Friday, 267 watch the film on Saturday and a further 186 watch the film on Sunday. How many people watched the film in total?</a:t>
            </a:r>
          </a:p>
          <a:p>
            <a:pPr marL="0" indent="0" algn="ctr">
              <a:buNone/>
            </a:pPr>
            <a:endParaRPr lang="en-GB" sz="1200" dirty="0"/>
          </a:p>
          <a:p>
            <a:pPr marL="0" indent="0" algn="ctr">
              <a:buNone/>
            </a:pPr>
            <a:r>
              <a:rPr lang="en-GB" sz="2400" dirty="0"/>
              <a:t> </a:t>
            </a:r>
          </a:p>
          <a:p>
            <a:pPr marL="0" indent="0" algn="ctr">
              <a:buNone/>
            </a:pPr>
            <a:r>
              <a:rPr lang="en-GB" sz="2400" dirty="0"/>
              <a:t> </a:t>
            </a:r>
          </a:p>
        </p:txBody>
      </p:sp>
      <p:pic>
        <p:nvPicPr>
          <p:cNvPr id="10244" name="Picture 1">
            <a:extLst>
              <a:ext uri="{FF2B5EF4-FFF2-40B4-BE49-F238E27FC236}">
                <a16:creationId xmlns:a16="http://schemas.microsoft.com/office/drawing/2014/main" id="{80E9FA88-97FE-497C-9C56-EA6CD931A2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502" y="188913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8" descr="Image result for Discuss Clip Art">
            <a:extLst>
              <a:ext uri="{FF2B5EF4-FFF2-40B4-BE49-F238E27FC236}">
                <a16:creationId xmlns:a16="http://schemas.microsoft.com/office/drawing/2014/main" id="{CCFF6A6F-935A-408B-9178-F3D3611EF7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" b="12714"/>
          <a:stretch>
            <a:fillRect/>
          </a:stretch>
        </p:blipFill>
        <p:spPr bwMode="auto">
          <a:xfrm>
            <a:off x="5307049" y="4523143"/>
            <a:ext cx="1698674" cy="160901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A869359-73E6-3347-A3DB-A8464C18B7E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63067" y="321198"/>
            <a:ext cx="1388069" cy="92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9027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EAFF5614-61E9-4E3C-BCBB-0A2C30245E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36717" y="196754"/>
            <a:ext cx="6264275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altLang="en-US" dirty="0">
                <a:latin typeface="Calibri" panose="020F0502020204030204" pitchFamily="34" charset="0"/>
              </a:rPr>
              <a:t> </a:t>
            </a:r>
            <a:r>
              <a:rPr lang="en-GB" altLang="en-US" dirty="0">
                <a:solidFill>
                  <a:srgbClr val="002060"/>
                </a:solidFill>
                <a:latin typeface="+mn-lt"/>
              </a:rPr>
              <a:t>Problem Solving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6132A173-126A-489C-AB67-DD706CD666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63564" y="1530351"/>
            <a:ext cx="7513123" cy="4781550"/>
          </a:xfrm>
          <a:solidFill>
            <a:srgbClr val="FFFED8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3600" dirty="0"/>
              <a:t>Sanjay and Eloise are saving to go travelling for the summer. Sanjay has saved £1,245.67 and Eloise has saved £752.20. How much have they saved in total?</a:t>
            </a:r>
          </a:p>
          <a:p>
            <a:pPr marL="0" lvl="0" indent="0" algn="ctr">
              <a:buNone/>
            </a:pPr>
            <a:endParaRPr lang="en-GB" sz="3600" dirty="0"/>
          </a:p>
          <a:p>
            <a:pPr marL="0" indent="0" algn="ctr">
              <a:buNone/>
            </a:pPr>
            <a:r>
              <a:rPr lang="en-GB" sz="6000" dirty="0"/>
              <a:t> </a:t>
            </a:r>
          </a:p>
          <a:p>
            <a:pPr marL="0" indent="0" algn="ctr">
              <a:buNone/>
            </a:pPr>
            <a:r>
              <a:rPr lang="en-GB" sz="2400" dirty="0"/>
              <a:t> </a:t>
            </a:r>
          </a:p>
        </p:txBody>
      </p:sp>
      <p:pic>
        <p:nvPicPr>
          <p:cNvPr id="10244" name="Picture 1">
            <a:extLst>
              <a:ext uri="{FF2B5EF4-FFF2-40B4-BE49-F238E27FC236}">
                <a16:creationId xmlns:a16="http://schemas.microsoft.com/office/drawing/2014/main" id="{80E9FA88-97FE-497C-9C56-EA6CD931A2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502" y="188913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8" descr="Image result for Discuss Clip Art">
            <a:extLst>
              <a:ext uri="{FF2B5EF4-FFF2-40B4-BE49-F238E27FC236}">
                <a16:creationId xmlns:a16="http://schemas.microsoft.com/office/drawing/2014/main" id="{CCFF6A6F-935A-408B-9178-F3D3611EF7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" b="12714"/>
          <a:stretch>
            <a:fillRect/>
          </a:stretch>
        </p:blipFill>
        <p:spPr bwMode="auto">
          <a:xfrm>
            <a:off x="5307049" y="4523143"/>
            <a:ext cx="1698674" cy="160901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D95129A-66E7-E74A-A4B2-433895E8B4C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63067" y="321198"/>
            <a:ext cx="1388069" cy="92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63512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EAFF5614-61E9-4E3C-BCBB-0A2C30245E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36717" y="196754"/>
            <a:ext cx="6264275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altLang="en-US" dirty="0">
                <a:latin typeface="Calibri" panose="020F0502020204030204" pitchFamily="34" charset="0"/>
              </a:rPr>
              <a:t> </a:t>
            </a:r>
            <a:r>
              <a:rPr lang="en-GB" altLang="en-US" dirty="0">
                <a:solidFill>
                  <a:srgbClr val="002060"/>
                </a:solidFill>
                <a:latin typeface="+mn-lt"/>
              </a:rPr>
              <a:t>Reasoning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6132A173-126A-489C-AB67-DD706CD666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28800" y="1589670"/>
            <a:ext cx="8916271" cy="4779010"/>
          </a:xfrm>
          <a:solidFill>
            <a:srgbClr val="FFFED8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3200" dirty="0"/>
              <a:t>A pupil has done this calculation:</a:t>
            </a:r>
          </a:p>
          <a:p>
            <a:pPr marL="0" indent="0" algn="ctr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sz="3200" dirty="0"/>
              <a:t> </a:t>
            </a:r>
            <a:r>
              <a:rPr lang="en-GB" sz="3200" b="1" dirty="0"/>
              <a:t>1728</a:t>
            </a:r>
            <a:r>
              <a:rPr lang="en-GB" dirty="0"/>
              <a:t>	       </a:t>
            </a:r>
            <a:r>
              <a:rPr lang="en-GB" sz="3200" dirty="0"/>
              <a:t>Is it correct? 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sz="3200" b="1" u="sng" dirty="0"/>
              <a:t>+ 546</a:t>
            </a:r>
            <a:r>
              <a:rPr lang="en-GB" dirty="0"/>
              <a:t>	       </a:t>
            </a:r>
            <a:r>
              <a:rPr lang="en-GB" sz="3200" dirty="0"/>
              <a:t>What has the pupil done wrong?</a:t>
            </a:r>
          </a:p>
          <a:p>
            <a:pPr marL="0" indent="0">
              <a:buNone/>
            </a:pPr>
            <a:r>
              <a:rPr lang="en-GB" sz="3200" b="1" dirty="0"/>
              <a:t>       </a:t>
            </a:r>
            <a:r>
              <a:rPr lang="en-GB" sz="3200" b="1" u="sng" dirty="0"/>
              <a:t>112614</a:t>
            </a:r>
            <a:r>
              <a:rPr lang="en-GB" dirty="0"/>
              <a:t>	       </a:t>
            </a:r>
            <a:r>
              <a:rPr lang="en-GB" sz="3200" dirty="0"/>
              <a:t>How would you help them?</a:t>
            </a:r>
            <a:endParaRPr lang="en-GB" sz="4800" dirty="0"/>
          </a:p>
          <a:p>
            <a:pPr marL="0" indent="0">
              <a:buNone/>
            </a:pPr>
            <a:endParaRPr lang="en-GB" sz="1800" dirty="0"/>
          </a:p>
          <a:p>
            <a:pPr marL="0" indent="0" algn="ctr">
              <a:buNone/>
            </a:pPr>
            <a:r>
              <a:rPr lang="en-GB" dirty="0"/>
              <a:t> </a:t>
            </a:r>
          </a:p>
          <a:p>
            <a:pPr marL="0" indent="0" algn="ctr">
              <a:buNone/>
            </a:pPr>
            <a:endParaRPr lang="en-GB" dirty="0"/>
          </a:p>
        </p:txBody>
      </p:sp>
      <p:pic>
        <p:nvPicPr>
          <p:cNvPr id="10244" name="Picture 1">
            <a:extLst>
              <a:ext uri="{FF2B5EF4-FFF2-40B4-BE49-F238E27FC236}">
                <a16:creationId xmlns:a16="http://schemas.microsoft.com/office/drawing/2014/main" id="{80E9FA88-97FE-497C-9C56-EA6CD931A2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502" y="188913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8" descr="Image result for Discuss Clip Art">
            <a:extLst>
              <a:ext uri="{FF2B5EF4-FFF2-40B4-BE49-F238E27FC236}">
                <a16:creationId xmlns:a16="http://schemas.microsoft.com/office/drawing/2014/main" id="{CCFF6A6F-935A-408B-9178-F3D3611EF7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" b="12714"/>
          <a:stretch>
            <a:fillRect/>
          </a:stretch>
        </p:blipFill>
        <p:spPr bwMode="auto">
          <a:xfrm>
            <a:off x="5307049" y="4523143"/>
            <a:ext cx="1698674" cy="160901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4B49473-998A-C34B-859F-D066E6E2B5B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63067" y="321198"/>
            <a:ext cx="1388069" cy="92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211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>
            <a:extLst>
              <a:ext uri="{FF2B5EF4-FFF2-40B4-BE49-F238E27FC236}">
                <a16:creationId xmlns:a16="http://schemas.microsoft.com/office/drawing/2014/main" id="{3FCD5893-BEB4-47AE-9669-0361F0967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32" y="110588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Rectangle 5">
            <a:extLst>
              <a:ext uri="{FF2B5EF4-FFF2-40B4-BE49-F238E27FC236}">
                <a16:creationId xmlns:a16="http://schemas.microsoft.com/office/drawing/2014/main" id="{0C4526AC-AC28-47EC-A1D9-7E545E89AB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43216" y="1457035"/>
            <a:ext cx="82296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altLang="en-US" dirty="0">
                <a:solidFill>
                  <a:srgbClr val="002060"/>
                </a:solidFill>
                <a:latin typeface="Calibri" panose="020F0502020204030204" pitchFamily="34" charset="0"/>
              </a:rPr>
              <a:t>Addition methods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3C02B12-C395-4773-98ED-4248396959D4}"/>
              </a:ext>
            </a:extLst>
          </p:cNvPr>
          <p:cNvSpPr txBox="1">
            <a:spLocks/>
          </p:cNvSpPr>
          <p:nvPr/>
        </p:nvSpPr>
        <p:spPr>
          <a:xfrm>
            <a:off x="1671145" y="264927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3200" b="1" dirty="0">
              <a:solidFill>
                <a:srgbClr val="002060"/>
              </a:solidFill>
            </a:endParaRP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Can use efficient written methods of addition including column addition with more than 4 digits</a:t>
            </a:r>
          </a:p>
          <a:p>
            <a:pPr algn="ctr"/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0" name="AutoShape 67">
            <a:extLst>
              <a:ext uri="{FF2B5EF4-FFF2-40B4-BE49-F238E27FC236}">
                <a16:creationId xmlns:a16="http://schemas.microsoft.com/office/drawing/2014/main" id="{4B1A0A83-6ED2-4C02-B368-F3C0695906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51" y="2629142"/>
            <a:ext cx="5638829" cy="2771823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None/>
            </a:pPr>
            <a:r>
              <a:rPr lang="en-GB" sz="2800" dirty="0">
                <a:latin typeface="+mn-lt"/>
              </a:rPr>
              <a:t>When we look at a calculation, we should always ask:</a:t>
            </a:r>
          </a:p>
          <a:p>
            <a:pPr lvl="0"/>
            <a:r>
              <a:rPr lang="en-GB" sz="2800" dirty="0">
                <a:latin typeface="+mn-lt"/>
              </a:rPr>
              <a:t> Can I do it in my head? </a:t>
            </a:r>
          </a:p>
          <a:p>
            <a:pPr lvl="0"/>
            <a:r>
              <a:rPr lang="en-GB" sz="2800" dirty="0">
                <a:latin typeface="+mn-lt"/>
              </a:rPr>
              <a:t> Do I need to make some jottings?</a:t>
            </a:r>
          </a:p>
          <a:p>
            <a:pPr lvl="0"/>
            <a:r>
              <a:rPr lang="en-GB" sz="2800" dirty="0">
                <a:latin typeface="+mn-lt"/>
              </a:rPr>
              <a:t> Do I need a written method?</a:t>
            </a:r>
          </a:p>
        </p:txBody>
      </p:sp>
      <p:sp>
        <p:nvSpPr>
          <p:cNvPr id="7" name="AutoShape 67">
            <a:extLst>
              <a:ext uri="{FF2B5EF4-FFF2-40B4-BE49-F238E27FC236}">
                <a16:creationId xmlns:a16="http://schemas.microsoft.com/office/drawing/2014/main" id="{4D675423-ED33-405A-B75E-9955E0F96E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9360" y="2772159"/>
            <a:ext cx="5394989" cy="2485787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None/>
            </a:pPr>
            <a:r>
              <a:rPr lang="en-GB" sz="2800" dirty="0">
                <a:latin typeface="+mn-lt"/>
              </a:rPr>
              <a:t>Sometimes numbers are too large or there are too many numbers to calculate in our head. We need a reliable </a:t>
            </a:r>
            <a:r>
              <a:rPr lang="en-GB" sz="2800" b="1" dirty="0">
                <a:solidFill>
                  <a:srgbClr val="FF0000"/>
                </a:solidFill>
                <a:latin typeface="+mn-lt"/>
              </a:rPr>
              <a:t>written method </a:t>
            </a:r>
            <a:r>
              <a:rPr lang="en-GB" sz="2800" dirty="0">
                <a:latin typeface="+mn-lt"/>
              </a:rPr>
              <a:t>to help us.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167ACDB-C4C1-E042-8608-69F6C0954C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3067" y="321198"/>
            <a:ext cx="1388069" cy="92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368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>
            <a:extLst>
              <a:ext uri="{FF2B5EF4-FFF2-40B4-BE49-F238E27FC236}">
                <a16:creationId xmlns:a16="http://schemas.microsoft.com/office/drawing/2014/main" id="{3FCD5893-BEB4-47AE-9669-0361F0967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32" y="110588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Rectangle 5">
            <a:extLst>
              <a:ext uri="{FF2B5EF4-FFF2-40B4-BE49-F238E27FC236}">
                <a16:creationId xmlns:a16="http://schemas.microsoft.com/office/drawing/2014/main" id="{0C4526AC-AC28-47EC-A1D9-7E545E89AB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43216" y="1457035"/>
            <a:ext cx="82296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altLang="en-US" dirty="0">
                <a:solidFill>
                  <a:srgbClr val="002060"/>
                </a:solidFill>
                <a:latin typeface="Calibri" panose="020F0502020204030204" pitchFamily="34" charset="0"/>
              </a:rPr>
              <a:t>Place Value 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3C02B12-C395-4773-98ED-4248396959D4}"/>
              </a:ext>
            </a:extLst>
          </p:cNvPr>
          <p:cNvSpPr txBox="1">
            <a:spLocks/>
          </p:cNvSpPr>
          <p:nvPr/>
        </p:nvSpPr>
        <p:spPr>
          <a:xfrm>
            <a:off x="1671145" y="264927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3200" b="1" dirty="0">
              <a:solidFill>
                <a:srgbClr val="002060"/>
              </a:solidFill>
            </a:endParaRP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Can use efficient written methods of addition including column addition with more than 4 digits</a:t>
            </a:r>
          </a:p>
          <a:p>
            <a:pPr algn="ctr"/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7" name="AutoShape 67">
            <a:extLst>
              <a:ext uri="{FF2B5EF4-FFF2-40B4-BE49-F238E27FC236}">
                <a16:creationId xmlns:a16="http://schemas.microsoft.com/office/drawing/2014/main" id="{4D675423-ED33-405A-B75E-9955E0F96E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546" y="2583199"/>
            <a:ext cx="10789949" cy="1379101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None/>
            </a:pPr>
            <a:r>
              <a:rPr lang="en-GB" sz="2500" dirty="0">
                <a:latin typeface="+mn-lt"/>
              </a:rPr>
              <a:t>Before we take a look at the </a:t>
            </a:r>
            <a:r>
              <a:rPr lang="en-GB" sz="2500" b="1" dirty="0">
                <a:solidFill>
                  <a:srgbClr val="FF0000"/>
                </a:solidFill>
                <a:latin typeface="+mn-lt"/>
              </a:rPr>
              <a:t>different written methods </a:t>
            </a:r>
            <a:r>
              <a:rPr lang="en-GB" sz="2500" dirty="0">
                <a:latin typeface="+mn-lt"/>
              </a:rPr>
              <a:t>for addition, let’s remind ourselves of </a:t>
            </a:r>
            <a:r>
              <a:rPr lang="en-GB" sz="2500" b="1" dirty="0">
                <a:solidFill>
                  <a:srgbClr val="FF0000"/>
                </a:solidFill>
                <a:latin typeface="+mn-lt"/>
              </a:rPr>
              <a:t>place value</a:t>
            </a:r>
            <a:r>
              <a:rPr lang="en-GB" sz="2500" dirty="0">
                <a:latin typeface="+mn-lt"/>
              </a:rPr>
              <a:t>. W</a:t>
            </a:r>
            <a:r>
              <a:rPr lang="en-GB" altLang="en-US" sz="2500" dirty="0">
                <a:latin typeface="Calibri" panose="020F0502020204030204" pitchFamily="34" charset="0"/>
              </a:rPr>
              <a:t>hen using </a:t>
            </a:r>
            <a:r>
              <a:rPr lang="en-GB" altLang="en-US" sz="2500" b="1" dirty="0">
                <a:solidFill>
                  <a:srgbClr val="FF0000"/>
                </a:solidFill>
                <a:latin typeface="Calibri" panose="020F0502020204030204" pitchFamily="34" charset="0"/>
              </a:rPr>
              <a:t>written methods</a:t>
            </a:r>
            <a:r>
              <a:rPr lang="en-GB" altLang="en-US" sz="2500" dirty="0">
                <a:latin typeface="Calibri" panose="020F0502020204030204" pitchFamily="34" charset="0"/>
              </a:rPr>
              <a:t>, we must remember to think about the </a:t>
            </a:r>
            <a:r>
              <a:rPr lang="en-GB" altLang="en-US" sz="2500" b="1" dirty="0">
                <a:solidFill>
                  <a:srgbClr val="FF0000"/>
                </a:solidFill>
                <a:latin typeface="Calibri" panose="020F0502020204030204" pitchFamily="34" charset="0"/>
              </a:rPr>
              <a:t>value</a:t>
            </a:r>
            <a:r>
              <a:rPr lang="en-GB" altLang="en-US" sz="2500" dirty="0">
                <a:latin typeface="Calibri" panose="020F0502020204030204" pitchFamily="34" charset="0"/>
              </a:rPr>
              <a:t> of each </a:t>
            </a:r>
            <a:r>
              <a:rPr lang="en-GB" altLang="en-US" sz="2500" b="1" dirty="0">
                <a:solidFill>
                  <a:srgbClr val="FF0000"/>
                </a:solidFill>
                <a:latin typeface="Calibri" panose="020F0502020204030204" pitchFamily="34" charset="0"/>
              </a:rPr>
              <a:t>digit</a:t>
            </a:r>
            <a:r>
              <a:rPr lang="en-GB" altLang="en-US" sz="2500" dirty="0">
                <a:latin typeface="Calibri" panose="020F0502020204030204" pitchFamily="34" charset="0"/>
              </a:rPr>
              <a:t> so that we lay our calculations out correctly.</a:t>
            </a:r>
          </a:p>
        </p:txBody>
      </p:sp>
      <p:sp>
        <p:nvSpPr>
          <p:cNvPr id="8" name="AutoShape 6">
            <a:extLst>
              <a:ext uri="{FF2B5EF4-FFF2-40B4-BE49-F238E27FC236}">
                <a16:creationId xmlns:a16="http://schemas.microsoft.com/office/drawing/2014/main" id="{A379438E-FA0A-47C5-86F1-BC8AED8FE1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5692" y="4263470"/>
            <a:ext cx="8355012" cy="2145268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GB" altLang="en-US" sz="2400" b="1" dirty="0">
                <a:latin typeface="Calibri" panose="020F0502020204030204" pitchFamily="34" charset="0"/>
              </a:rPr>
              <a:t>For example:</a:t>
            </a:r>
          </a:p>
          <a:p>
            <a:r>
              <a:rPr lang="en-GB" altLang="en-US" sz="2400" dirty="0">
                <a:latin typeface="Calibri" panose="020F0502020204030204" pitchFamily="34" charset="0"/>
              </a:rPr>
              <a:t>	</a:t>
            </a:r>
            <a:endParaRPr lang="en-GB" altLang="en-US" sz="3600" b="1" dirty="0">
              <a:latin typeface="Calibri" panose="020F0502020204030204" pitchFamily="34" charset="0"/>
            </a:endParaRPr>
          </a:p>
          <a:p>
            <a:endParaRPr lang="en-GB" altLang="en-US" sz="2400" dirty="0">
              <a:latin typeface="Calibri" panose="020F0502020204030204" pitchFamily="34" charset="0"/>
            </a:endParaRPr>
          </a:p>
          <a:p>
            <a:endParaRPr lang="en-GB" altLang="en-US" sz="2400" dirty="0">
              <a:latin typeface="Calibri" panose="020F0502020204030204" pitchFamily="34" charset="0"/>
            </a:endParaRPr>
          </a:p>
          <a:p>
            <a:r>
              <a:rPr lang="en-GB" altLang="en-US" sz="2400" dirty="0">
                <a:latin typeface="Calibri" panose="020F0502020204030204" pitchFamily="34" charset="0"/>
              </a:rPr>
              <a:t>We </a:t>
            </a:r>
            <a:r>
              <a:rPr lang="en-GB" altLang="en-US" sz="2400" dirty="0">
                <a:solidFill>
                  <a:srgbClr val="FF0000"/>
                </a:solidFill>
                <a:latin typeface="Calibri" panose="020F0502020204030204" pitchFamily="34" charset="0"/>
              </a:rPr>
              <a:t>must</a:t>
            </a:r>
            <a:r>
              <a:rPr lang="en-GB" altLang="en-US" sz="2400" dirty="0">
                <a:latin typeface="Calibri" panose="020F0502020204030204" pitchFamily="34" charset="0"/>
              </a:rPr>
              <a:t> remember to place the </a:t>
            </a:r>
            <a:r>
              <a:rPr lang="en-GB" altLang="en-US" sz="2400" dirty="0">
                <a:solidFill>
                  <a:srgbClr val="FF0000"/>
                </a:solidFill>
                <a:latin typeface="Calibri" panose="020F0502020204030204" pitchFamily="34" charset="0"/>
              </a:rPr>
              <a:t>ten</a:t>
            </a:r>
            <a:r>
              <a:rPr lang="en-GB" altLang="en-US" sz="2400" dirty="0">
                <a:latin typeface="Calibri" panose="020F0502020204030204" pitchFamily="34" charset="0"/>
              </a:rPr>
              <a:t> in the ‘</a:t>
            </a:r>
            <a:r>
              <a:rPr lang="en-GB" altLang="en-US" sz="2400" dirty="0">
                <a:solidFill>
                  <a:srgbClr val="FF0000"/>
                </a:solidFill>
                <a:latin typeface="Calibri" panose="020F0502020204030204" pitchFamily="34" charset="0"/>
              </a:rPr>
              <a:t>tens</a:t>
            </a:r>
            <a:r>
              <a:rPr lang="en-GB" altLang="en-US" sz="2400" dirty="0">
                <a:latin typeface="Calibri" panose="020F0502020204030204" pitchFamily="34" charset="0"/>
              </a:rPr>
              <a:t>’ column.</a:t>
            </a:r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AF278312-FA5F-4CF5-9DB7-CBF146881D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5330" y="5168265"/>
            <a:ext cx="431800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altLang="en-US" sz="2800" dirty="0">
                <a:latin typeface="Calibri" panose="020F0502020204030204" pitchFamily="34" charset="0"/>
              </a:rPr>
              <a:t>+</a:t>
            </a:r>
          </a:p>
        </p:txBody>
      </p:sp>
      <p:sp>
        <p:nvSpPr>
          <p:cNvPr id="12" name="Rectangle 12">
            <a:extLst>
              <a:ext uri="{FF2B5EF4-FFF2-40B4-BE49-F238E27FC236}">
                <a16:creationId xmlns:a16="http://schemas.microsoft.com/office/drawing/2014/main" id="{7EA81B14-58C8-4BA1-A9B5-28E7F2AECC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0155" y="5168265"/>
            <a:ext cx="431800" cy="4318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altLang="en-US" sz="2800" dirty="0">
                <a:latin typeface="Calibri" panose="020F0502020204030204" pitchFamily="34" charset="0"/>
              </a:rPr>
              <a:t>4</a:t>
            </a:r>
          </a:p>
        </p:txBody>
      </p:sp>
      <p:sp>
        <p:nvSpPr>
          <p:cNvPr id="13" name="Rectangle 13">
            <a:extLst>
              <a:ext uri="{FF2B5EF4-FFF2-40B4-BE49-F238E27FC236}">
                <a16:creationId xmlns:a16="http://schemas.microsoft.com/office/drawing/2014/main" id="{5A930C78-0895-449D-8022-1943781BF9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3393" y="5168265"/>
            <a:ext cx="431800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altLang="en-US" sz="2800" dirty="0">
                <a:latin typeface="Calibri" panose="020F0502020204030204" pitchFamily="34" charset="0"/>
              </a:rPr>
              <a:t>=</a:t>
            </a:r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id="{82F8BED4-A901-4FBF-9BCF-57948E51DF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8218" y="5168265"/>
            <a:ext cx="431800" cy="4318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altLang="en-US" sz="2800" dirty="0">
                <a:latin typeface="Calibri" panose="020F0502020204030204" pitchFamily="34" charset="0"/>
              </a:rPr>
              <a:t>14</a:t>
            </a:r>
          </a:p>
        </p:txBody>
      </p:sp>
      <p:sp>
        <p:nvSpPr>
          <p:cNvPr id="15" name="AutoShape 17">
            <a:extLst>
              <a:ext uri="{FF2B5EF4-FFF2-40B4-BE49-F238E27FC236}">
                <a16:creationId xmlns:a16="http://schemas.microsoft.com/office/drawing/2014/main" id="{F1B5087C-8F61-4265-B542-85FC6AE356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8138" y="4759841"/>
            <a:ext cx="3959225" cy="1152525"/>
          </a:xfrm>
          <a:prstGeom prst="leftArrow">
            <a:avLst>
              <a:gd name="adj1" fmla="val 50000"/>
              <a:gd name="adj2" fmla="val 85882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altLang="en-US" sz="2800" b="1">
                <a:latin typeface="Calibri" panose="020F0502020204030204" pitchFamily="34" charset="0"/>
              </a:rPr>
              <a:t>14 = </a:t>
            </a:r>
            <a:r>
              <a:rPr lang="en-GB" altLang="en-US" sz="2800" b="1">
                <a:solidFill>
                  <a:srgbClr val="0000FF"/>
                </a:solidFill>
                <a:latin typeface="Calibri" panose="020F0502020204030204" pitchFamily="34" charset="0"/>
              </a:rPr>
              <a:t>1 ten</a:t>
            </a:r>
            <a:r>
              <a:rPr lang="en-GB" altLang="en-US" sz="2800" b="1">
                <a:latin typeface="Calibri" panose="020F0502020204030204" pitchFamily="34" charset="0"/>
              </a:rPr>
              <a:t> and </a:t>
            </a:r>
            <a:r>
              <a:rPr lang="en-GB" altLang="en-US" sz="2800" b="1">
                <a:solidFill>
                  <a:srgbClr val="FF0000"/>
                </a:solidFill>
                <a:latin typeface="Calibri" panose="020F0502020204030204" pitchFamily="34" charset="0"/>
              </a:rPr>
              <a:t>4 ones</a:t>
            </a:r>
          </a:p>
        </p:txBody>
      </p:sp>
      <p:sp>
        <p:nvSpPr>
          <p:cNvPr id="16" name="Rectangle 12">
            <a:extLst>
              <a:ext uri="{FF2B5EF4-FFF2-40B4-BE49-F238E27FC236}">
                <a16:creationId xmlns:a16="http://schemas.microsoft.com/office/drawing/2014/main" id="{1EB6CE3B-141E-4578-87D7-98437A8BAA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4637" y="5168265"/>
            <a:ext cx="431800" cy="4318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altLang="en-US" sz="2800" dirty="0">
                <a:latin typeface="Calibri" panose="020F0502020204030204" pitchFamily="34" charset="0"/>
              </a:rPr>
              <a:t>10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CA77F41B-6DE0-D34D-8176-42AE3A6C94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3067" y="321198"/>
            <a:ext cx="1388069" cy="92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303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/>
      <p:bldP spid="12" grpId="0" animBg="1"/>
      <p:bldP spid="13" grpId="0"/>
      <p:bldP spid="14" grpId="0" animBg="1"/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>
            <a:extLst>
              <a:ext uri="{FF2B5EF4-FFF2-40B4-BE49-F238E27FC236}">
                <a16:creationId xmlns:a16="http://schemas.microsoft.com/office/drawing/2014/main" id="{3FCD5893-BEB4-47AE-9669-0361F0967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32" y="110588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Rectangle 5">
            <a:extLst>
              <a:ext uri="{FF2B5EF4-FFF2-40B4-BE49-F238E27FC236}">
                <a16:creationId xmlns:a16="http://schemas.microsoft.com/office/drawing/2014/main" id="{0C4526AC-AC28-47EC-A1D9-7E545E89AB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43216" y="1457035"/>
            <a:ext cx="82296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altLang="en-US" dirty="0">
                <a:solidFill>
                  <a:srgbClr val="002060"/>
                </a:solidFill>
                <a:latin typeface="Calibri" panose="020F0502020204030204" pitchFamily="34" charset="0"/>
              </a:rPr>
              <a:t>Place value reminder  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3C02B12-C395-4773-98ED-4248396959D4}"/>
              </a:ext>
            </a:extLst>
          </p:cNvPr>
          <p:cNvSpPr txBox="1">
            <a:spLocks/>
          </p:cNvSpPr>
          <p:nvPr/>
        </p:nvSpPr>
        <p:spPr>
          <a:xfrm>
            <a:off x="1671145" y="264927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3200" b="1" dirty="0">
              <a:solidFill>
                <a:srgbClr val="002060"/>
              </a:solidFill>
            </a:endParaRP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Can use efficient written methods of addition including column addition with more than 4 digits</a:t>
            </a:r>
          </a:p>
          <a:p>
            <a:pPr algn="ctr"/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7" name="AutoShape 67">
            <a:extLst>
              <a:ext uri="{FF2B5EF4-FFF2-40B4-BE49-F238E27FC236}">
                <a16:creationId xmlns:a16="http://schemas.microsoft.com/office/drawing/2014/main" id="{4D675423-ED33-405A-B75E-9955E0F96E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3062" y="2469813"/>
            <a:ext cx="9858468" cy="646986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None/>
            </a:pPr>
            <a:r>
              <a:rPr lang="en-GB" altLang="en-US" dirty="0">
                <a:latin typeface="Calibri" panose="020F0502020204030204" pitchFamily="34" charset="0"/>
              </a:rPr>
              <a:t>What are the missing headings in the place value chart?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E5FBBB2C-4D86-48A9-8CF9-6464719965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724770"/>
              </p:ext>
            </p:extLst>
          </p:nvPr>
        </p:nvGraphicFramePr>
        <p:xfrm>
          <a:off x="1277347" y="3414693"/>
          <a:ext cx="9448227" cy="12019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4227">
                  <a:extLst>
                    <a:ext uri="{9D8B030D-6E8A-4147-A177-3AD203B41FA5}">
                      <a16:colId xmlns:a16="http://schemas.microsoft.com/office/drawing/2014/main" val="2253842323"/>
                    </a:ext>
                  </a:extLst>
                </a:gridCol>
                <a:gridCol w="1557867">
                  <a:extLst>
                    <a:ext uri="{9D8B030D-6E8A-4147-A177-3AD203B41FA5}">
                      <a16:colId xmlns:a16="http://schemas.microsoft.com/office/drawing/2014/main" val="3176829582"/>
                    </a:ext>
                  </a:extLst>
                </a:gridCol>
                <a:gridCol w="1574800">
                  <a:extLst>
                    <a:ext uri="{9D8B030D-6E8A-4147-A177-3AD203B41FA5}">
                      <a16:colId xmlns:a16="http://schemas.microsoft.com/office/drawing/2014/main" val="3072241192"/>
                    </a:ext>
                  </a:extLst>
                </a:gridCol>
                <a:gridCol w="1507067">
                  <a:extLst>
                    <a:ext uri="{9D8B030D-6E8A-4147-A177-3AD203B41FA5}">
                      <a16:colId xmlns:a16="http://schemas.microsoft.com/office/drawing/2014/main" val="2804818869"/>
                    </a:ext>
                  </a:extLst>
                </a:gridCol>
                <a:gridCol w="321733">
                  <a:extLst>
                    <a:ext uri="{9D8B030D-6E8A-4147-A177-3AD203B41FA5}">
                      <a16:colId xmlns:a16="http://schemas.microsoft.com/office/drawing/2014/main" val="1580010060"/>
                    </a:ext>
                  </a:extLst>
                </a:gridCol>
                <a:gridCol w="1540933">
                  <a:extLst>
                    <a:ext uri="{9D8B030D-6E8A-4147-A177-3AD203B41FA5}">
                      <a16:colId xmlns:a16="http://schemas.microsoft.com/office/drawing/2014/main" val="314474656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996309970"/>
                    </a:ext>
                  </a:extLst>
                </a:gridCol>
              </a:tblGrid>
              <a:tr h="744723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Thousands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Tens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Hundredths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9891961"/>
                  </a:ext>
                </a:extLst>
              </a:tr>
              <a:tr h="389135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8095808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113AAD41-A353-46CC-A67A-4BC35D82DA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5794203"/>
              </p:ext>
            </p:extLst>
          </p:nvPr>
        </p:nvGraphicFramePr>
        <p:xfrm>
          <a:off x="1277346" y="4914510"/>
          <a:ext cx="9448227" cy="12019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4227">
                  <a:extLst>
                    <a:ext uri="{9D8B030D-6E8A-4147-A177-3AD203B41FA5}">
                      <a16:colId xmlns:a16="http://schemas.microsoft.com/office/drawing/2014/main" val="2253842323"/>
                    </a:ext>
                  </a:extLst>
                </a:gridCol>
                <a:gridCol w="1557867">
                  <a:extLst>
                    <a:ext uri="{9D8B030D-6E8A-4147-A177-3AD203B41FA5}">
                      <a16:colId xmlns:a16="http://schemas.microsoft.com/office/drawing/2014/main" val="3176829582"/>
                    </a:ext>
                  </a:extLst>
                </a:gridCol>
                <a:gridCol w="1574800">
                  <a:extLst>
                    <a:ext uri="{9D8B030D-6E8A-4147-A177-3AD203B41FA5}">
                      <a16:colId xmlns:a16="http://schemas.microsoft.com/office/drawing/2014/main" val="3072241192"/>
                    </a:ext>
                  </a:extLst>
                </a:gridCol>
                <a:gridCol w="1507067">
                  <a:extLst>
                    <a:ext uri="{9D8B030D-6E8A-4147-A177-3AD203B41FA5}">
                      <a16:colId xmlns:a16="http://schemas.microsoft.com/office/drawing/2014/main" val="2804818869"/>
                    </a:ext>
                  </a:extLst>
                </a:gridCol>
                <a:gridCol w="321733">
                  <a:extLst>
                    <a:ext uri="{9D8B030D-6E8A-4147-A177-3AD203B41FA5}">
                      <a16:colId xmlns:a16="http://schemas.microsoft.com/office/drawing/2014/main" val="1580010060"/>
                    </a:ext>
                  </a:extLst>
                </a:gridCol>
                <a:gridCol w="1540933">
                  <a:extLst>
                    <a:ext uri="{9D8B030D-6E8A-4147-A177-3AD203B41FA5}">
                      <a16:colId xmlns:a16="http://schemas.microsoft.com/office/drawing/2014/main" val="314474656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996309970"/>
                    </a:ext>
                  </a:extLst>
                </a:gridCol>
              </a:tblGrid>
              <a:tr h="744723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Thousands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Hundreds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Tens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Ones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Tenths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Hundredths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9891961"/>
                  </a:ext>
                </a:extLst>
              </a:tr>
              <a:tr h="389135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8095808"/>
                  </a:ext>
                </a:extLst>
              </a:tr>
            </a:tbl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1B942E7B-C79A-0248-92EF-E9A5E553E2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3067" y="321198"/>
            <a:ext cx="1388069" cy="92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47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>
            <a:extLst>
              <a:ext uri="{FF2B5EF4-FFF2-40B4-BE49-F238E27FC236}">
                <a16:creationId xmlns:a16="http://schemas.microsoft.com/office/drawing/2014/main" id="{3FCD5893-BEB4-47AE-9669-0361F0967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32" y="110588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AutoShape 67">
            <a:extLst>
              <a:ext uri="{FF2B5EF4-FFF2-40B4-BE49-F238E27FC236}">
                <a16:creationId xmlns:a16="http://schemas.microsoft.com/office/drawing/2014/main" id="{0B69F26C-8420-421A-A10E-242186A866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0048" y="2425967"/>
            <a:ext cx="6436358" cy="612934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sz="3000" dirty="0">
                <a:latin typeface="+mn-lt"/>
              </a:rPr>
              <a:t>Write down any number with: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65B6366-D74B-42AE-A377-A93C2F569F5F}"/>
              </a:ext>
            </a:extLst>
          </p:cNvPr>
          <p:cNvSpPr txBox="1"/>
          <p:nvPr/>
        </p:nvSpPr>
        <p:spPr>
          <a:xfrm>
            <a:off x="2234677" y="1541720"/>
            <a:ext cx="72116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solidFill>
                  <a:srgbClr val="002060"/>
                </a:solidFill>
              </a:rPr>
              <a:t>Place value reminder</a:t>
            </a:r>
          </a:p>
        </p:txBody>
      </p:sp>
      <p:pic>
        <p:nvPicPr>
          <p:cNvPr id="8" name="Picture 50" descr="Image result for pencil clipart7">
            <a:extLst>
              <a:ext uri="{FF2B5EF4-FFF2-40B4-BE49-F238E27FC236}">
                <a16:creationId xmlns:a16="http://schemas.microsoft.com/office/drawing/2014/main" id="{ACD26441-E644-4065-B9BB-8417B6FD52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2236" y="1755423"/>
            <a:ext cx="1235996" cy="1201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748286B3-AABD-4B13-A45B-4CA3D522CF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1990478"/>
              </p:ext>
            </p:extLst>
          </p:nvPr>
        </p:nvGraphicFramePr>
        <p:xfrm>
          <a:off x="1328782" y="5369084"/>
          <a:ext cx="9448227" cy="12019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4227">
                  <a:extLst>
                    <a:ext uri="{9D8B030D-6E8A-4147-A177-3AD203B41FA5}">
                      <a16:colId xmlns:a16="http://schemas.microsoft.com/office/drawing/2014/main" val="2253842323"/>
                    </a:ext>
                  </a:extLst>
                </a:gridCol>
                <a:gridCol w="1557867">
                  <a:extLst>
                    <a:ext uri="{9D8B030D-6E8A-4147-A177-3AD203B41FA5}">
                      <a16:colId xmlns:a16="http://schemas.microsoft.com/office/drawing/2014/main" val="3176829582"/>
                    </a:ext>
                  </a:extLst>
                </a:gridCol>
                <a:gridCol w="1574800">
                  <a:extLst>
                    <a:ext uri="{9D8B030D-6E8A-4147-A177-3AD203B41FA5}">
                      <a16:colId xmlns:a16="http://schemas.microsoft.com/office/drawing/2014/main" val="3072241192"/>
                    </a:ext>
                  </a:extLst>
                </a:gridCol>
                <a:gridCol w="1507067">
                  <a:extLst>
                    <a:ext uri="{9D8B030D-6E8A-4147-A177-3AD203B41FA5}">
                      <a16:colId xmlns:a16="http://schemas.microsoft.com/office/drawing/2014/main" val="2804818869"/>
                    </a:ext>
                  </a:extLst>
                </a:gridCol>
                <a:gridCol w="321733">
                  <a:extLst>
                    <a:ext uri="{9D8B030D-6E8A-4147-A177-3AD203B41FA5}">
                      <a16:colId xmlns:a16="http://schemas.microsoft.com/office/drawing/2014/main" val="1580010060"/>
                    </a:ext>
                  </a:extLst>
                </a:gridCol>
                <a:gridCol w="1540933">
                  <a:extLst>
                    <a:ext uri="{9D8B030D-6E8A-4147-A177-3AD203B41FA5}">
                      <a16:colId xmlns:a16="http://schemas.microsoft.com/office/drawing/2014/main" val="314474656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996309970"/>
                    </a:ext>
                  </a:extLst>
                </a:gridCol>
              </a:tblGrid>
              <a:tr h="744723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Thousands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Hundreds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Tens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Ones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Tenths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Hundredths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9891961"/>
                  </a:ext>
                </a:extLst>
              </a:tr>
              <a:tr h="389135"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8095808"/>
                  </a:ext>
                </a:extLst>
              </a:tr>
            </a:tbl>
          </a:graphicData>
        </a:graphic>
      </p:graphicFrame>
      <p:sp>
        <p:nvSpPr>
          <p:cNvPr id="19" name="AutoShape 67">
            <a:extLst>
              <a:ext uri="{FF2B5EF4-FFF2-40B4-BE49-F238E27FC236}">
                <a16:creationId xmlns:a16="http://schemas.microsoft.com/office/drawing/2014/main" id="{65C0BD4B-57FC-4166-B56A-77473C34AE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071" y="3410101"/>
            <a:ext cx="2290538" cy="646986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dirty="0">
                <a:latin typeface="+mn-lt"/>
              </a:rPr>
              <a:t>3 tens</a:t>
            </a:r>
          </a:p>
        </p:txBody>
      </p:sp>
      <p:sp>
        <p:nvSpPr>
          <p:cNvPr id="20" name="AutoShape 67">
            <a:extLst>
              <a:ext uri="{FF2B5EF4-FFF2-40B4-BE49-F238E27FC236}">
                <a16:creationId xmlns:a16="http://schemas.microsoft.com/office/drawing/2014/main" id="{ABD6ECFD-D1DB-41E2-B38C-0A13517743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1523" y="3391623"/>
            <a:ext cx="2290538" cy="646986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dirty="0">
                <a:latin typeface="+mn-lt"/>
              </a:rPr>
              <a:t>6 hundreds</a:t>
            </a:r>
          </a:p>
        </p:txBody>
      </p:sp>
      <p:sp>
        <p:nvSpPr>
          <p:cNvPr id="21" name="AutoShape 67">
            <a:extLst>
              <a:ext uri="{FF2B5EF4-FFF2-40B4-BE49-F238E27FC236}">
                <a16:creationId xmlns:a16="http://schemas.microsoft.com/office/drawing/2014/main" id="{C91066F8-85D7-4EE8-95CC-8BBEE7DB81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9941" y="3391623"/>
            <a:ext cx="2290538" cy="646986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dirty="0">
                <a:latin typeface="+mn-lt"/>
              </a:rPr>
              <a:t>2 ones</a:t>
            </a:r>
          </a:p>
        </p:txBody>
      </p:sp>
      <p:sp>
        <p:nvSpPr>
          <p:cNvPr id="22" name="AutoShape 67">
            <a:extLst>
              <a:ext uri="{FF2B5EF4-FFF2-40B4-BE49-F238E27FC236}">
                <a16:creationId xmlns:a16="http://schemas.microsoft.com/office/drawing/2014/main" id="{D0C3C10D-0F7B-42AE-AFF0-74968FC9C3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06406" y="3391623"/>
            <a:ext cx="2290538" cy="646986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dirty="0">
                <a:latin typeface="+mn-lt"/>
              </a:rPr>
              <a:t>2 thousands</a:t>
            </a:r>
          </a:p>
        </p:txBody>
      </p:sp>
      <p:sp>
        <p:nvSpPr>
          <p:cNvPr id="23" name="AutoShape 67">
            <a:extLst>
              <a:ext uri="{FF2B5EF4-FFF2-40B4-BE49-F238E27FC236}">
                <a16:creationId xmlns:a16="http://schemas.microsoft.com/office/drawing/2014/main" id="{64AA5E00-8F1C-4D0D-9B05-97DD9D436B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4116" y="4350898"/>
            <a:ext cx="2290538" cy="646986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dirty="0">
                <a:latin typeface="+mn-lt"/>
              </a:rPr>
              <a:t>4 tenths</a:t>
            </a:r>
          </a:p>
        </p:txBody>
      </p:sp>
      <p:sp>
        <p:nvSpPr>
          <p:cNvPr id="24" name="AutoShape 67">
            <a:extLst>
              <a:ext uri="{FF2B5EF4-FFF2-40B4-BE49-F238E27FC236}">
                <a16:creationId xmlns:a16="http://schemas.microsoft.com/office/drawing/2014/main" id="{3F3E5F06-3EC0-4A87-B8DA-02A4BE6435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1522" y="4380353"/>
            <a:ext cx="2594357" cy="646986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dirty="0">
                <a:latin typeface="+mn-lt"/>
              </a:rPr>
              <a:t>5 hundredths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E95221B6-3C1A-43FA-BDE1-8DA8217E9144}"/>
              </a:ext>
            </a:extLst>
          </p:cNvPr>
          <p:cNvSpPr txBox="1">
            <a:spLocks/>
          </p:cNvSpPr>
          <p:nvPr/>
        </p:nvSpPr>
        <p:spPr>
          <a:xfrm>
            <a:off x="1671145" y="264927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3200" b="1" dirty="0">
              <a:solidFill>
                <a:srgbClr val="002060"/>
              </a:solidFill>
            </a:endParaRP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Can use efficient written methods of addition including column addition with more than 4 digits</a:t>
            </a:r>
          </a:p>
          <a:p>
            <a:pPr algn="ctr"/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D53C727A-6DB1-6842-A8C7-5BF40F96029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63067" y="321198"/>
            <a:ext cx="1388069" cy="92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255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>
            <a:extLst>
              <a:ext uri="{FF2B5EF4-FFF2-40B4-BE49-F238E27FC236}">
                <a16:creationId xmlns:a16="http://schemas.microsoft.com/office/drawing/2014/main" id="{3FCD5893-BEB4-47AE-9669-0361F0967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32" y="110588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Rectangle 5">
            <a:extLst>
              <a:ext uri="{FF2B5EF4-FFF2-40B4-BE49-F238E27FC236}">
                <a16:creationId xmlns:a16="http://schemas.microsoft.com/office/drawing/2014/main" id="{0C4526AC-AC28-47EC-A1D9-7E545E89AB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43216" y="1457035"/>
            <a:ext cx="82296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altLang="en-US" dirty="0">
                <a:solidFill>
                  <a:srgbClr val="002060"/>
                </a:solidFill>
                <a:latin typeface="Calibri" panose="020F0502020204030204" pitchFamily="34" charset="0"/>
              </a:rPr>
              <a:t>Written addition methods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3C02B12-C395-4773-98ED-4248396959D4}"/>
              </a:ext>
            </a:extLst>
          </p:cNvPr>
          <p:cNvSpPr txBox="1">
            <a:spLocks/>
          </p:cNvSpPr>
          <p:nvPr/>
        </p:nvSpPr>
        <p:spPr>
          <a:xfrm>
            <a:off x="1671145" y="264927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3200" b="1" dirty="0">
              <a:solidFill>
                <a:srgbClr val="002060"/>
              </a:solidFill>
            </a:endParaRP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Can use efficient written methods of addition including column addition with more than 4 digits</a:t>
            </a:r>
          </a:p>
          <a:p>
            <a:pPr algn="ctr"/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0" name="AutoShape 67">
            <a:extLst>
              <a:ext uri="{FF2B5EF4-FFF2-40B4-BE49-F238E27FC236}">
                <a16:creationId xmlns:a16="http://schemas.microsoft.com/office/drawing/2014/main" id="{4B1A0A83-6ED2-4C02-B368-F3C0695906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1720" y="3197094"/>
            <a:ext cx="7482839" cy="1464231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sz="4000" dirty="0">
                <a:latin typeface="+mn-lt"/>
              </a:rPr>
              <a:t>Now let’s take a look at some </a:t>
            </a:r>
            <a:r>
              <a:rPr lang="en-GB" sz="4000" b="1" dirty="0">
                <a:solidFill>
                  <a:srgbClr val="FF0000"/>
                </a:solidFill>
                <a:latin typeface="+mn-lt"/>
              </a:rPr>
              <a:t>written methods </a:t>
            </a:r>
            <a:r>
              <a:rPr lang="en-GB" sz="4000" dirty="0">
                <a:latin typeface="+mn-lt"/>
              </a:rPr>
              <a:t>for addition…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D15AED4-F9E3-9A47-AC25-C3BA5B4A1E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3067" y="321198"/>
            <a:ext cx="1388069" cy="92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16982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>
            <a:extLst>
              <a:ext uri="{FF2B5EF4-FFF2-40B4-BE49-F238E27FC236}">
                <a16:creationId xmlns:a16="http://schemas.microsoft.com/office/drawing/2014/main" id="{3FCD5893-BEB4-47AE-9669-0361F0967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32" y="110588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Rectangle 5">
            <a:extLst>
              <a:ext uri="{FF2B5EF4-FFF2-40B4-BE49-F238E27FC236}">
                <a16:creationId xmlns:a16="http://schemas.microsoft.com/office/drawing/2014/main" id="{0C4526AC-AC28-47EC-A1D9-7E545E89AB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71296" y="1312315"/>
            <a:ext cx="82296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altLang="en-US" dirty="0">
                <a:solidFill>
                  <a:srgbClr val="002060"/>
                </a:solidFill>
                <a:latin typeface="Calibri" panose="020F0502020204030204" pitchFamily="34" charset="0"/>
              </a:rPr>
              <a:t>Partitioning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3C02B12-C395-4773-98ED-4248396959D4}"/>
              </a:ext>
            </a:extLst>
          </p:cNvPr>
          <p:cNvSpPr txBox="1">
            <a:spLocks/>
          </p:cNvSpPr>
          <p:nvPr/>
        </p:nvSpPr>
        <p:spPr>
          <a:xfrm>
            <a:off x="1671145" y="264927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3200" b="1" dirty="0">
              <a:solidFill>
                <a:srgbClr val="002060"/>
              </a:solidFill>
            </a:endParaRP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Can use efficient written methods of addition including column addition with more than 4 digits</a:t>
            </a:r>
          </a:p>
          <a:p>
            <a:pPr algn="ctr"/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8" name="AutoShape 7">
            <a:extLst>
              <a:ext uri="{FF2B5EF4-FFF2-40B4-BE49-F238E27FC236}">
                <a16:creationId xmlns:a16="http://schemas.microsoft.com/office/drawing/2014/main" id="{982AD321-A7D1-460C-A687-3BD2638ACD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8779" y="2683066"/>
            <a:ext cx="8042268" cy="3439239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GB" altLang="en-US" sz="2800" b="1" dirty="0">
                <a:solidFill>
                  <a:srgbClr val="FF3300"/>
                </a:solidFill>
              </a:rPr>
              <a:t>728 + 546 =</a:t>
            </a:r>
          </a:p>
          <a:p>
            <a:endParaRPr lang="en-GB" altLang="en-US" sz="2800" b="1" dirty="0">
              <a:solidFill>
                <a:srgbClr val="FF3300"/>
              </a:solidFill>
            </a:endParaRPr>
          </a:p>
          <a:p>
            <a:r>
              <a:rPr lang="en-GB" altLang="en-US" sz="2800" dirty="0"/>
              <a:t>728 = 700 + 20 +    8</a:t>
            </a:r>
          </a:p>
          <a:p>
            <a:r>
              <a:rPr lang="en-GB" altLang="en-US" sz="2800" dirty="0"/>
              <a:t>546 = </a:t>
            </a:r>
            <a:r>
              <a:rPr lang="en-GB" altLang="en-US" sz="2800" u="sng" dirty="0"/>
              <a:t>500 + 40 +    6</a:t>
            </a:r>
            <a:endParaRPr lang="en-GB" altLang="en-US" sz="2800" dirty="0"/>
          </a:p>
          <a:p>
            <a:r>
              <a:rPr lang="en-GB" altLang="en-US" sz="2800" dirty="0"/>
              <a:t>        </a:t>
            </a:r>
            <a:r>
              <a:rPr lang="en-GB" altLang="en-US" sz="2800" u="sng" dirty="0"/>
              <a:t>1200 + 60 +  14</a:t>
            </a:r>
            <a:endParaRPr lang="en-GB" altLang="en-US" sz="2800" dirty="0"/>
          </a:p>
          <a:p>
            <a:endParaRPr lang="en-GB" altLang="en-US" sz="2800" dirty="0"/>
          </a:p>
          <a:p>
            <a:r>
              <a:rPr lang="en-GB" altLang="en-US" sz="2800" dirty="0"/>
              <a:t>1200 + 60 + 14 = 1,274        </a:t>
            </a:r>
            <a:r>
              <a:rPr lang="en-GB" altLang="en-US" sz="2800" dirty="0">
                <a:solidFill>
                  <a:srgbClr val="FF3300"/>
                </a:solidFill>
              </a:rPr>
              <a:t>so</a:t>
            </a:r>
            <a:r>
              <a:rPr lang="en-GB" altLang="en-US" sz="2800" dirty="0"/>
              <a:t>   728 + 546 = 1,274</a:t>
            </a:r>
          </a:p>
        </p:txBody>
      </p:sp>
      <p:pic>
        <p:nvPicPr>
          <p:cNvPr id="11" name="Picture 6" descr="Image result for eyes cartoon">
            <a:extLst>
              <a:ext uri="{FF2B5EF4-FFF2-40B4-BE49-F238E27FC236}">
                <a16:creationId xmlns:a16="http://schemas.microsoft.com/office/drawing/2014/main" id="{B5A8FD32-7B11-43B5-89AB-BB8AAFD796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1683" y="1944149"/>
            <a:ext cx="1187450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82184EB-1E0E-284A-B34E-7EE95CF98C1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63067" y="321198"/>
            <a:ext cx="1388069" cy="92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311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>
            <a:extLst>
              <a:ext uri="{FF2B5EF4-FFF2-40B4-BE49-F238E27FC236}">
                <a16:creationId xmlns:a16="http://schemas.microsoft.com/office/drawing/2014/main" id="{3FCD5893-BEB4-47AE-9669-0361F0967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32" y="110588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Rectangle 5">
            <a:extLst>
              <a:ext uri="{FF2B5EF4-FFF2-40B4-BE49-F238E27FC236}">
                <a16:creationId xmlns:a16="http://schemas.microsoft.com/office/drawing/2014/main" id="{0C4526AC-AC28-47EC-A1D9-7E545E89AB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71296" y="1312315"/>
            <a:ext cx="82296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altLang="en-US" dirty="0">
                <a:solidFill>
                  <a:srgbClr val="002060"/>
                </a:solidFill>
                <a:latin typeface="Calibri" panose="020F0502020204030204" pitchFamily="34" charset="0"/>
              </a:rPr>
              <a:t>Partitioning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3C02B12-C395-4773-98ED-4248396959D4}"/>
              </a:ext>
            </a:extLst>
          </p:cNvPr>
          <p:cNvSpPr txBox="1">
            <a:spLocks/>
          </p:cNvSpPr>
          <p:nvPr/>
        </p:nvSpPr>
        <p:spPr>
          <a:xfrm>
            <a:off x="1671145" y="264927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3200" b="1" dirty="0">
              <a:solidFill>
                <a:srgbClr val="002060"/>
              </a:solidFill>
            </a:endParaRPr>
          </a:p>
          <a:p>
            <a:pPr algn="ctr"/>
            <a:r>
              <a:rPr lang="en-GB" sz="3200" b="1" dirty="0">
                <a:solidFill>
                  <a:srgbClr val="002060"/>
                </a:solidFill>
              </a:rPr>
              <a:t>Can use efficient written methods of addition including column addition with more than 4 digits</a:t>
            </a:r>
          </a:p>
          <a:p>
            <a:pPr algn="ctr"/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8" name="AutoShape 7">
            <a:extLst>
              <a:ext uri="{FF2B5EF4-FFF2-40B4-BE49-F238E27FC236}">
                <a16:creationId xmlns:a16="http://schemas.microsoft.com/office/drawing/2014/main" id="{982AD321-A7D1-460C-A687-3BD2638ACD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5086" y="2462991"/>
            <a:ext cx="8972265" cy="3915966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GB" altLang="en-US" sz="2800" b="1" dirty="0"/>
              <a:t>We can follow the same process for larger numbers, too:</a:t>
            </a:r>
          </a:p>
          <a:p>
            <a:r>
              <a:rPr lang="en-GB" altLang="en-US" sz="2800" b="1" dirty="0">
                <a:solidFill>
                  <a:srgbClr val="FF3300"/>
                </a:solidFill>
              </a:rPr>
              <a:t>2342 + 1436 =</a:t>
            </a:r>
          </a:p>
          <a:p>
            <a:endParaRPr lang="en-GB" altLang="en-US" sz="2800" b="1" dirty="0">
              <a:solidFill>
                <a:srgbClr val="FF3300"/>
              </a:solidFill>
            </a:endParaRPr>
          </a:p>
          <a:p>
            <a:r>
              <a:rPr lang="en-GB" altLang="en-US" sz="2800" dirty="0"/>
              <a:t>2342 = 2000 + 300 + 40 + 2</a:t>
            </a:r>
          </a:p>
          <a:p>
            <a:r>
              <a:rPr lang="en-GB" altLang="en-US" sz="2800" dirty="0"/>
              <a:t>1436 = </a:t>
            </a:r>
            <a:r>
              <a:rPr lang="en-GB" altLang="en-US" sz="2800" u="sng" dirty="0"/>
              <a:t>1000 + 400 + 30 + 6</a:t>
            </a:r>
            <a:endParaRPr lang="en-GB" altLang="en-US" sz="2800" dirty="0"/>
          </a:p>
          <a:p>
            <a:r>
              <a:rPr lang="en-GB" altLang="en-US" sz="2800" dirty="0"/>
              <a:t>             </a:t>
            </a:r>
            <a:r>
              <a:rPr lang="en-GB" altLang="en-US" sz="2800" u="sng" dirty="0"/>
              <a:t>3000 + 700 + 70 + 8</a:t>
            </a:r>
            <a:endParaRPr lang="en-GB" altLang="en-US" sz="2800" dirty="0"/>
          </a:p>
          <a:p>
            <a:endParaRPr lang="en-GB" altLang="en-US" sz="2800" dirty="0"/>
          </a:p>
          <a:p>
            <a:r>
              <a:rPr lang="en-GB" altLang="en-US" sz="2800" dirty="0"/>
              <a:t>3,000 + 700 + 70 + 8 = 3,778        </a:t>
            </a:r>
            <a:r>
              <a:rPr lang="en-GB" altLang="en-US" sz="2800" dirty="0">
                <a:solidFill>
                  <a:srgbClr val="FF3300"/>
                </a:solidFill>
              </a:rPr>
              <a:t>so</a:t>
            </a:r>
            <a:r>
              <a:rPr lang="en-GB" altLang="en-US" sz="2800" dirty="0"/>
              <a:t>   2,342 + 1,436 = 3,778</a:t>
            </a:r>
          </a:p>
        </p:txBody>
      </p:sp>
      <p:pic>
        <p:nvPicPr>
          <p:cNvPr id="11" name="Picture 6" descr="Image result for eyes cartoon">
            <a:extLst>
              <a:ext uri="{FF2B5EF4-FFF2-40B4-BE49-F238E27FC236}">
                <a16:creationId xmlns:a16="http://schemas.microsoft.com/office/drawing/2014/main" id="{B5A8FD32-7B11-43B5-89AB-BB8AAFD796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1025" y="1513936"/>
            <a:ext cx="1187450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4DD8AB0-E80A-A946-BC64-A68E31FF6D0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63067" y="321198"/>
            <a:ext cx="1388069" cy="92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19996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1814</TotalTime>
  <Words>1341</Words>
  <Application>Microsoft Macintosh PowerPoint</Application>
  <PresentationFormat>Widescreen</PresentationFormat>
  <Paragraphs>294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Office Theme</vt:lpstr>
      <vt:lpstr>PowerPoint Presentation</vt:lpstr>
      <vt:lpstr>Vocabulary: Addition methods</vt:lpstr>
      <vt:lpstr>Addition methods</vt:lpstr>
      <vt:lpstr>Place Value </vt:lpstr>
      <vt:lpstr>Place value reminder  </vt:lpstr>
      <vt:lpstr>PowerPoint Presentation</vt:lpstr>
      <vt:lpstr>Written addition methods</vt:lpstr>
      <vt:lpstr>Partitioning</vt:lpstr>
      <vt:lpstr>Partitioning</vt:lpstr>
      <vt:lpstr>Your turn</vt:lpstr>
      <vt:lpstr>Expanded method</vt:lpstr>
      <vt:lpstr>Your turn</vt:lpstr>
      <vt:lpstr>Short addition</vt:lpstr>
      <vt:lpstr>Your turn</vt:lpstr>
      <vt:lpstr>Adding several numbers</vt:lpstr>
      <vt:lpstr>Adding larger numbers</vt:lpstr>
      <vt:lpstr>Your turn</vt:lpstr>
      <vt:lpstr>Adding decimal numbers</vt:lpstr>
      <vt:lpstr>Your turn</vt:lpstr>
      <vt:lpstr> Problem Solving</vt:lpstr>
      <vt:lpstr> Problem Solving</vt:lpstr>
      <vt:lpstr> Reasoning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Resource</dc:title>
  <dc:creator>Microsoft Office User</dc:creator>
  <cp:lastModifiedBy>PiXL 2</cp:lastModifiedBy>
  <cp:revision>247</cp:revision>
  <dcterms:created xsi:type="dcterms:W3CDTF">2017-03-29T13:14:03Z</dcterms:created>
  <dcterms:modified xsi:type="dcterms:W3CDTF">2018-09-10T07:33:21Z</dcterms:modified>
</cp:coreProperties>
</file>