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7" r:id="rId6"/>
    <p:sldId id="263" r:id="rId7"/>
    <p:sldId id="268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-216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D5D5F-F26B-4684-AF2A-1699BEE73416}" type="datetimeFigureOut">
              <a:rPr lang="en-GB" smtClean="0"/>
              <a:pPr/>
              <a:t>24/08/2015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10CAA-4092-4C3D-8E93-4FADD208184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84059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10CAA-4092-4C3D-8E93-4FADD208184F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77201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911A2-92A0-445B-A42D-0B288CAD160C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GB" smtClean="0"/>
              <a:t>© Creating Careers Limited, 2013. All rights reserved.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54947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90A5-C226-4F7A-BF2C-672553A6A129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702304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3628-5E02-487E-B1B1-AE4BF6D4CB2A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79043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1283-05A5-4D8F-A46E-30F7BF1550DD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39202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4373DB-CB6D-439C-9495-9711DA384CA6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8975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62DF-2001-40C9-85DE-55E5C531A7C2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03769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F7AD0-0F52-47DA-9467-854D74AD4E22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36649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0693B-0C36-4F85-8118-428C455E3F35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33662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98121-F7C9-434D-8214-13790A3C1B36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5804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3CA6-EB42-444E-9841-670E5EEA72EC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8267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133DE-868F-4BFD-8A5A-B98B7F596A6C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30699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1CF57-7530-4BB9-9CB2-651EE2AD4CD2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© Creating Careers Limited, 2013. All rights reserved.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9416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6482" y="32067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D9AC5-56D5-4926-8638-1CC1DB860F86}" type="datetime1">
              <a:rPr lang="en-GB" smtClean="0"/>
              <a:pPr/>
              <a:t>24/08/2015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900" smtClean="0">
                <a:effectLst/>
              </a:defRPr>
            </a:lvl1pPr>
          </a:lstStyle>
          <a:p>
            <a:r>
              <a:rPr lang="en-GB" sz="1200" dirty="0" smtClean="0"/>
              <a:t>© Creating Careers Limited, 2013. All rights reserved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6DEC1-21C0-4211-90B5-CA6FBC3379FD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2050" name="Picture 1" descr="Primary-log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88" y="132323"/>
            <a:ext cx="3288126" cy="415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Picture 44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9886" y="105522"/>
            <a:ext cx="1000620" cy="82946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1438275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kumimoji="0" lang="en-GB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1438275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5085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03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Bridging materials</a:t>
            </a:r>
            <a:endParaRPr lang="en-GB" sz="4800" b="0" i="0" u="none" strike="noStrike" baseline="0" dirty="0" smtClean="0">
              <a:latin typeface="Times New Roman" panose="02020603050405020304" pitchFamily="18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240131"/>
            <a:ext cx="1051560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3000" dirty="0" smtClean="0"/>
              <a:t>M2:Number (Addition and Subtraction)</a:t>
            </a:r>
            <a:endParaRPr lang="en-GB" sz="3000" dirty="0" smtClean="0"/>
          </a:p>
          <a:p>
            <a:pPr algn="ctr">
              <a:buNone/>
            </a:pPr>
            <a:endParaRPr lang="en-GB" sz="4400" b="1" dirty="0" smtClean="0"/>
          </a:p>
          <a:p>
            <a:pPr algn="ctr">
              <a:buNone/>
            </a:pPr>
            <a:r>
              <a:rPr lang="en-GB" sz="1800" dirty="0" smtClean="0"/>
              <a:t>M2d: </a:t>
            </a:r>
            <a:r>
              <a:rPr lang="en-GB" sz="1800" dirty="0" smtClean="0"/>
              <a:t>Can use efficient written methods of </a:t>
            </a:r>
            <a:r>
              <a:rPr lang="en-GB" sz="1800" dirty="0" smtClean="0"/>
              <a:t>subtraction including column subtraction</a:t>
            </a:r>
            <a:endParaRPr lang="en-GB" sz="1800" dirty="0" smtClean="0"/>
          </a:p>
          <a:p>
            <a:pPr algn="ctr">
              <a:buNone/>
            </a:pPr>
            <a:endParaRPr lang="en-GB" sz="3600" b="1" dirty="0" smtClean="0"/>
          </a:p>
          <a:p>
            <a:pPr algn="ctr">
              <a:buNone/>
            </a:pPr>
            <a:endParaRPr lang="en-GB" sz="3600" b="1" dirty="0" smtClean="0"/>
          </a:p>
          <a:p>
            <a:pPr algn="ctr">
              <a:buNone/>
            </a:pPr>
            <a:endParaRPr lang="en-GB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buNone/>
            </a:pPr>
            <a:r>
              <a:rPr lang="en-GB" sz="1800" b="1" i="1" dirty="0" smtClean="0">
                <a:solidFill>
                  <a:schemeClr val="accent2"/>
                </a:solidFill>
              </a:rPr>
              <a:t>These bridging materials are designed to help children who need further support before they are able to access the </a:t>
            </a:r>
            <a:r>
              <a:rPr lang="en-GB" sz="1800" b="1" i="1" dirty="0" smtClean="0">
                <a:solidFill>
                  <a:schemeClr val="accent2"/>
                </a:solidFill>
              </a:rPr>
              <a:t>Expected Level</a:t>
            </a:r>
            <a:r>
              <a:rPr lang="en-GB" sz="1800" b="1" i="1" dirty="0" smtClean="0">
                <a:solidFill>
                  <a:schemeClr val="accent2"/>
                </a:solidFill>
              </a:rPr>
              <a:t> </a:t>
            </a:r>
            <a:r>
              <a:rPr lang="en-GB" sz="1800" b="1" i="1" dirty="0" smtClean="0">
                <a:solidFill>
                  <a:schemeClr val="accent2"/>
                </a:solidFill>
              </a:rPr>
              <a:t>PLC.</a:t>
            </a:r>
          </a:p>
          <a:p>
            <a:pPr algn="ctr">
              <a:buNone/>
            </a:pPr>
            <a:endParaRPr lang="en-GB" sz="3600" b="1" dirty="0"/>
          </a:p>
        </p:txBody>
      </p:sp>
    </p:spTree>
    <p:extLst>
      <p:ext uri="{BB962C8B-B14F-4D97-AF65-F5344CB8AC3E}">
        <p14:creationId xmlns="" xmlns:p14="http://schemas.microsoft.com/office/powerpoint/2010/main" val="11373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 smtClean="0"/>
              <a:t/>
            </a:r>
            <a:br>
              <a:rPr lang="en-GB" sz="4000" b="1" dirty="0" smtClean="0"/>
            </a:br>
            <a:r>
              <a:rPr lang="en-GB" sz="4000" b="1" dirty="0" smtClean="0"/>
              <a:t>Using a written method to subtract three digit numbers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9859"/>
            <a:ext cx="10515600" cy="41685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/>
              <a:t>Subtracting three digit numbers continued: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27847" y="2138082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3. Using an expanded method (counting up)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169893" y="2729753"/>
            <a:ext cx="42761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357</a:t>
            </a:r>
          </a:p>
          <a:p>
            <a:pPr>
              <a:buFontTx/>
              <a:buChar char="-"/>
            </a:pPr>
            <a:r>
              <a:rPr lang="en-GB" dirty="0" smtClean="0"/>
              <a:t>   148</a:t>
            </a:r>
          </a:p>
          <a:p>
            <a:r>
              <a:rPr lang="en-GB" dirty="0" smtClean="0"/>
              <a:t>     150  (+2)</a:t>
            </a:r>
          </a:p>
          <a:p>
            <a:r>
              <a:rPr lang="en-GB" dirty="0" smtClean="0"/>
              <a:t>     200  (+50)</a:t>
            </a:r>
          </a:p>
          <a:p>
            <a:r>
              <a:rPr lang="en-GB" dirty="0" smtClean="0"/>
              <a:t>     300  (+100)</a:t>
            </a:r>
          </a:p>
          <a:p>
            <a:r>
              <a:rPr lang="en-GB" dirty="0" smtClean="0"/>
              <a:t>     357  (+57)           So 100+57+50+2= </a:t>
            </a:r>
            <a:r>
              <a:rPr lang="en-GB" b="1" dirty="0" smtClean="0">
                <a:solidFill>
                  <a:srgbClr val="FF0000"/>
                </a:solidFill>
              </a:rPr>
              <a:t>209 </a:t>
            </a:r>
          </a:p>
          <a:p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07143" y="4415117"/>
            <a:ext cx="11564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51964" y="3303494"/>
            <a:ext cx="11564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661212" y="2138083"/>
            <a:ext cx="5661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 Using an expanded method (exchange required)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889812" y="2662518"/>
            <a:ext cx="3052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300   +</a:t>
            </a:r>
            <a:r>
              <a:rPr lang="en-GB" sz="1200" dirty="0" smtClean="0"/>
              <a:t>40</a:t>
            </a:r>
            <a:r>
              <a:rPr lang="en-GB" dirty="0" smtClean="0"/>
              <a:t> 50   +</a:t>
            </a:r>
            <a:r>
              <a:rPr lang="en-GB" sz="1200" dirty="0" smtClean="0"/>
              <a:t>1</a:t>
            </a:r>
            <a:r>
              <a:rPr lang="en-GB" dirty="0" smtClean="0"/>
              <a:t> 7</a:t>
            </a:r>
          </a:p>
          <a:p>
            <a:r>
              <a:rPr lang="en-GB" dirty="0" smtClean="0"/>
              <a:t> 100   +   40   +   8</a:t>
            </a:r>
          </a:p>
          <a:p>
            <a:r>
              <a:rPr lang="en-GB" dirty="0" smtClean="0"/>
              <a:t> 200   +    0    +   9   =   </a:t>
            </a:r>
            <a:r>
              <a:rPr lang="en-GB" b="1" dirty="0" smtClean="0">
                <a:solidFill>
                  <a:srgbClr val="FF0000"/>
                </a:solidFill>
              </a:rPr>
              <a:t>209</a:t>
            </a:r>
            <a:r>
              <a:rPr lang="en-GB" dirty="0" smtClean="0"/>
              <a:t> </a:t>
            </a:r>
            <a:endParaRPr lang="en-GB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6857999" y="2756647"/>
            <a:ext cx="443753" cy="1344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795682" y="3550024"/>
            <a:ext cx="2178424" cy="13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840505" y="3213847"/>
            <a:ext cx="2026024" cy="179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09129" y="3966882"/>
            <a:ext cx="4222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5. Using a formal written method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5768788" y="4625788"/>
            <a:ext cx="40610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3</a:t>
            </a:r>
            <a:r>
              <a:rPr lang="en-GB" sz="1100" dirty="0" smtClean="0"/>
              <a:t>4</a:t>
            </a:r>
            <a:r>
              <a:rPr lang="en-GB" dirty="0" smtClean="0"/>
              <a:t>5</a:t>
            </a:r>
            <a:r>
              <a:rPr lang="en-GB" sz="1100" dirty="0" smtClean="0"/>
              <a:t>1</a:t>
            </a:r>
            <a:r>
              <a:rPr lang="en-GB" dirty="0" smtClean="0"/>
              <a:t>7</a:t>
            </a:r>
          </a:p>
          <a:p>
            <a:pPr>
              <a:buFontTx/>
              <a:buChar char="-"/>
            </a:pPr>
            <a:r>
              <a:rPr lang="en-GB" dirty="0" smtClean="0"/>
              <a:t>    1 4 8</a:t>
            </a:r>
          </a:p>
          <a:p>
            <a:r>
              <a:rPr lang="en-GB" dirty="0" smtClean="0"/>
              <a:t>      </a:t>
            </a:r>
            <a:r>
              <a:rPr lang="en-GB" b="1" dirty="0" smtClean="0">
                <a:solidFill>
                  <a:srgbClr val="FF0000"/>
                </a:solidFill>
              </a:rPr>
              <a:t>2 0 9</a:t>
            </a:r>
          </a:p>
          <a:p>
            <a:pPr>
              <a:buFontTx/>
              <a:buChar char="-"/>
            </a:pPr>
            <a:endParaRPr lang="en-GB" dirty="0"/>
          </a:p>
        </p:txBody>
      </p:sp>
      <p:cxnSp>
        <p:nvCxnSpPr>
          <p:cNvPr id="25" name="Straight Connector 24"/>
          <p:cNvCxnSpPr/>
          <p:nvPr/>
        </p:nvCxnSpPr>
        <p:spPr>
          <a:xfrm flipV="1">
            <a:off x="6252881" y="4693023"/>
            <a:ext cx="161365" cy="2689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647764" y="5526741"/>
            <a:ext cx="11564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665693" y="5195047"/>
            <a:ext cx="11564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3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412" y="320675"/>
            <a:ext cx="10878670" cy="1325563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3600" b="1" dirty="0" smtClean="0"/>
              <a:t>Remember </a:t>
            </a:r>
            <a:r>
              <a:rPr lang="en-GB" sz="3600" dirty="0" smtClean="0"/>
              <a:t>when we look at a calculation we should always ask: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84293"/>
            <a:ext cx="10515600" cy="1680883"/>
          </a:xfrm>
        </p:spPr>
        <p:txBody>
          <a:bodyPr/>
          <a:lstStyle/>
          <a:p>
            <a:pPr lvl="0"/>
            <a:r>
              <a:rPr lang="en-GB" sz="4000" b="1" dirty="0" smtClean="0"/>
              <a:t>Can I do it in my head? With/without jottings?</a:t>
            </a:r>
          </a:p>
          <a:p>
            <a:pPr lvl="0"/>
            <a:r>
              <a:rPr lang="en-GB" sz="4000" b="1" dirty="0" smtClean="0"/>
              <a:t>Do I need a written method?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2823882" y="4208929"/>
            <a:ext cx="7261412" cy="1398495"/>
          </a:xfrm>
          <a:prstGeom prst="wedgeRoundRectCallout">
            <a:avLst>
              <a:gd name="adj1" fmla="val 11019"/>
              <a:gd name="adj2" fmla="val -105769"/>
              <a:gd name="adj3" fmla="val 16667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 smtClean="0"/>
              <a:t>Now, let’s decide when to use a written method</a:t>
            </a:r>
            <a:endParaRPr lang="en-GB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Deciding when to use a written method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Look at the following calculations. Which ones need a written method?</a:t>
            </a:r>
          </a:p>
          <a:p>
            <a:pPr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10024" y="2508127"/>
          <a:ext cx="8128000" cy="28572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/>
                <a:gridCol w="4064000"/>
              </a:tblGrid>
              <a:tr h="47620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Calculation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Method</a:t>
                      </a:r>
                      <a:endParaRPr lang="en-GB" dirty="0"/>
                    </a:p>
                  </a:txBody>
                  <a:tcPr/>
                </a:tc>
              </a:tr>
              <a:tr h="47620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85 - 42 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Written</a:t>
                      </a:r>
                      <a:endParaRPr lang="en-GB" dirty="0"/>
                    </a:p>
                  </a:txBody>
                  <a:tcPr/>
                </a:tc>
              </a:tr>
              <a:tr h="47620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140</a:t>
                      </a:r>
                      <a:r>
                        <a:rPr lang="en-GB" baseline="0" dirty="0" smtClean="0"/>
                        <a:t> – 70 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Mental</a:t>
                      </a:r>
                      <a:endParaRPr lang="en-GB" dirty="0"/>
                    </a:p>
                  </a:txBody>
                  <a:tcPr/>
                </a:tc>
              </a:tr>
              <a:tr h="47620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97  -  68 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Written</a:t>
                      </a:r>
                      <a:endParaRPr lang="en-GB" dirty="0"/>
                    </a:p>
                  </a:txBody>
                  <a:tcPr/>
                </a:tc>
              </a:tr>
              <a:tr h="47620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75 - 31 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Mental</a:t>
                      </a:r>
                      <a:endParaRPr lang="en-GB" dirty="0"/>
                    </a:p>
                  </a:txBody>
                  <a:tcPr/>
                </a:tc>
              </a:tr>
              <a:tr h="476208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84 - 38 =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Written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ounded Rectangular Callout 5"/>
          <p:cNvSpPr/>
          <p:nvPr/>
        </p:nvSpPr>
        <p:spPr>
          <a:xfrm>
            <a:off x="9191064" y="3023393"/>
            <a:ext cx="2595283" cy="1559859"/>
          </a:xfrm>
          <a:prstGeom prst="wedgeRoundRectCallout">
            <a:avLst>
              <a:gd name="adj1" fmla="val -79836"/>
              <a:gd name="adj2" fmla="val -7316"/>
              <a:gd name="adj3" fmla="val 16667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We can use our number bonds to 100 or our knowledge of doubles here. </a:t>
            </a:r>
          </a:p>
          <a:p>
            <a:pPr algn="ctr"/>
            <a:r>
              <a:rPr lang="en-GB" dirty="0" smtClean="0"/>
              <a:t>14 – 7 = 7</a:t>
            </a:r>
          </a:p>
          <a:p>
            <a:pPr algn="ctr"/>
            <a:r>
              <a:rPr lang="en-GB" dirty="0" smtClean="0"/>
              <a:t>140 – 70 = </a:t>
            </a:r>
            <a:r>
              <a:rPr lang="en-GB" dirty="0" smtClean="0">
                <a:solidFill>
                  <a:srgbClr val="FFFF00"/>
                </a:solidFill>
              </a:rPr>
              <a:t>70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9184341" y="4762639"/>
            <a:ext cx="2608730" cy="1169895"/>
          </a:xfrm>
          <a:prstGeom prst="wedgeRoundRectCallout">
            <a:avLst>
              <a:gd name="adj1" fmla="val -85030"/>
              <a:gd name="adj2" fmla="val -51390"/>
              <a:gd name="adj3" fmla="val 16667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We can ‘round and adjust’ here.</a:t>
            </a:r>
          </a:p>
          <a:p>
            <a:pPr algn="ctr"/>
            <a:r>
              <a:rPr lang="en-GB" dirty="0" smtClean="0"/>
              <a:t>75 – 30 = 45</a:t>
            </a:r>
          </a:p>
          <a:p>
            <a:pPr algn="ctr"/>
            <a:r>
              <a:rPr lang="en-GB" dirty="0" smtClean="0"/>
              <a:t>45 – 1 = </a:t>
            </a:r>
            <a:r>
              <a:rPr lang="en-GB" dirty="0" smtClean="0">
                <a:solidFill>
                  <a:srgbClr val="FFFF00"/>
                </a:solidFill>
              </a:rPr>
              <a:t>44</a:t>
            </a:r>
          </a:p>
        </p:txBody>
      </p:sp>
      <p:sp>
        <p:nvSpPr>
          <p:cNvPr id="8" name="Rectangle 7"/>
          <p:cNvSpPr/>
          <p:nvPr/>
        </p:nvSpPr>
        <p:spPr>
          <a:xfrm>
            <a:off x="6468035" y="3023393"/>
            <a:ext cx="5472953" cy="30345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ular Callout 8"/>
          <p:cNvSpPr/>
          <p:nvPr/>
        </p:nvSpPr>
        <p:spPr>
          <a:xfrm>
            <a:off x="1385047" y="5607424"/>
            <a:ext cx="5082988" cy="1250576"/>
          </a:xfrm>
          <a:prstGeom prst="wedgeRoundRectCallout">
            <a:avLst>
              <a:gd name="adj1" fmla="val -68360"/>
              <a:gd name="adj2" fmla="val -50403"/>
              <a:gd name="adj3" fmla="val 16667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Remember, we are all different: our friend may decide to do a mental method when we think a written method is better. It doesn’t matter as long as get the correct answer!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59" y="290564"/>
            <a:ext cx="10515600" cy="1072402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Using a written method to subtract two digit numbers 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2" y="1274062"/>
            <a:ext cx="10515600" cy="51416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Let’s calculate 85 – 42 =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47701" y="2116321"/>
            <a:ext cx="9587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Using a number line to count up by ‘finding the difference’.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9498104" y="2652431"/>
            <a:ext cx="1667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30 + 8 + 5 = </a:t>
            </a:r>
            <a:r>
              <a:rPr lang="en-GB" b="1" dirty="0" smtClean="0">
                <a:solidFill>
                  <a:srgbClr val="FF0000"/>
                </a:solidFill>
              </a:rPr>
              <a:t>43</a:t>
            </a:r>
            <a:endParaRPr lang="en-GB" b="1" dirty="0">
              <a:solidFill>
                <a:srgbClr val="FF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927428" y="2645701"/>
            <a:ext cx="8490418" cy="1019736"/>
            <a:chOff x="981636" y="2743200"/>
            <a:chExt cx="8490418" cy="1019736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81636" y="2772336"/>
              <a:ext cx="8490418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" name="Curved Down Arrow 30"/>
            <p:cNvSpPr/>
            <p:nvPr/>
          </p:nvSpPr>
          <p:spPr>
            <a:xfrm>
              <a:off x="4612341" y="3092824"/>
              <a:ext cx="672353" cy="255494"/>
            </a:xfrm>
            <a:prstGeom prst="curved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558553" y="27432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   + 8</a:t>
              </a:r>
              <a:endParaRPr lang="en-GB" dirty="0"/>
            </a:p>
          </p:txBody>
        </p:sp>
        <p:sp>
          <p:nvSpPr>
            <p:cNvPr id="33" name="Curved Down Arrow 32"/>
            <p:cNvSpPr/>
            <p:nvPr/>
          </p:nvSpPr>
          <p:spPr>
            <a:xfrm>
              <a:off x="5217459" y="3025588"/>
              <a:ext cx="2420470" cy="309283"/>
            </a:xfrm>
            <a:prstGeom prst="curved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862918" y="2756647"/>
              <a:ext cx="11295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     +  30</a:t>
              </a:r>
              <a:endParaRPr lang="en-GB" dirty="0"/>
            </a:p>
          </p:txBody>
        </p:sp>
        <p:sp>
          <p:nvSpPr>
            <p:cNvPr id="35" name="Curved Down Arrow 34"/>
            <p:cNvSpPr/>
            <p:nvPr/>
          </p:nvSpPr>
          <p:spPr>
            <a:xfrm>
              <a:off x="7570694" y="3173506"/>
              <a:ext cx="403412" cy="161365"/>
            </a:xfrm>
            <a:prstGeom prst="curvedDown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530353" y="2864224"/>
              <a:ext cx="5244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+5</a:t>
              </a:r>
              <a:endParaRPr lang="en-GB" dirty="0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683559" y="4080833"/>
            <a:ext cx="5001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2. Using a number line to subtract by counting back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9835963" y="5036740"/>
            <a:ext cx="1761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85 – 40 = 45</a:t>
            </a:r>
          </a:p>
          <a:p>
            <a:r>
              <a:rPr lang="en-GB" dirty="0" smtClean="0"/>
              <a:t>45 – 2 = </a:t>
            </a:r>
            <a:r>
              <a:rPr lang="en-GB" b="1" dirty="0" smtClean="0">
                <a:solidFill>
                  <a:srgbClr val="FF0000"/>
                </a:solidFill>
              </a:rPr>
              <a:t>43</a:t>
            </a:r>
            <a:endParaRPr lang="en-GB" b="1" dirty="0">
              <a:solidFill>
                <a:srgbClr val="FF000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030099" y="4765317"/>
            <a:ext cx="8468005" cy="990600"/>
            <a:chOff x="859769" y="3876467"/>
            <a:chExt cx="8468005" cy="99060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59769" y="3876467"/>
              <a:ext cx="8468005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Arc 14"/>
            <p:cNvSpPr>
              <a:spLocks/>
            </p:cNvSpPr>
            <p:nvPr/>
          </p:nvSpPr>
          <p:spPr bwMode="auto">
            <a:xfrm>
              <a:off x="7132646" y="4294934"/>
              <a:ext cx="805601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Arc 14"/>
            <p:cNvSpPr>
              <a:spLocks/>
            </p:cNvSpPr>
            <p:nvPr/>
          </p:nvSpPr>
          <p:spPr bwMode="auto">
            <a:xfrm>
              <a:off x="4806305" y="4268040"/>
              <a:ext cx="805601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Arc 14"/>
            <p:cNvSpPr>
              <a:spLocks/>
            </p:cNvSpPr>
            <p:nvPr/>
          </p:nvSpPr>
          <p:spPr bwMode="auto">
            <a:xfrm>
              <a:off x="5563823" y="4326310"/>
              <a:ext cx="805601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Arc 14"/>
            <p:cNvSpPr>
              <a:spLocks/>
            </p:cNvSpPr>
            <p:nvPr/>
          </p:nvSpPr>
          <p:spPr bwMode="auto">
            <a:xfrm>
              <a:off x="6361682" y="4303899"/>
              <a:ext cx="805601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Arc 14"/>
            <p:cNvSpPr>
              <a:spLocks/>
            </p:cNvSpPr>
            <p:nvPr/>
          </p:nvSpPr>
          <p:spPr bwMode="auto">
            <a:xfrm>
              <a:off x="4598894" y="4308381"/>
              <a:ext cx="219635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274859" y="3980330"/>
              <a:ext cx="6051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-10</a:t>
              </a:r>
              <a:endParaRPr lang="en-GB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481483" y="4007224"/>
              <a:ext cx="605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-10</a:t>
              </a:r>
              <a:endParaRPr lang="en-GB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701552" y="3993777"/>
              <a:ext cx="537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-10</a:t>
              </a:r>
              <a:endParaRPr lang="en-GB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921624" y="4007224"/>
              <a:ext cx="5378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-10</a:t>
              </a:r>
              <a:endParaRPr lang="en-GB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4370294" y="4020671"/>
              <a:ext cx="5513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 smtClean="0"/>
                <a:t>  - 2</a:t>
              </a:r>
              <a:endParaRPr lang="en-GB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38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5775646" y="3248142"/>
            <a:ext cx="2659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</a:t>
            </a:r>
            <a:r>
              <a:rPr lang="en-GB" sz="2400" dirty="0" smtClean="0"/>
              <a:t>80        5</a:t>
            </a:r>
          </a:p>
          <a:p>
            <a:pPr>
              <a:buFontTx/>
              <a:buChar char="-"/>
            </a:pPr>
            <a:r>
              <a:rPr lang="en-GB" sz="2400" dirty="0" smtClean="0"/>
              <a:t>  40       3</a:t>
            </a:r>
          </a:p>
          <a:p>
            <a:r>
              <a:rPr lang="en-GB" sz="2400" dirty="0" smtClean="0"/>
              <a:t>   40       2   =  </a:t>
            </a:r>
            <a:r>
              <a:rPr lang="en-GB" sz="2400" b="1" dirty="0" smtClean="0">
                <a:solidFill>
                  <a:srgbClr val="FF0000"/>
                </a:solidFill>
              </a:rPr>
              <a:t>42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833574" y="3027452"/>
            <a:ext cx="37670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</a:t>
            </a:r>
            <a:r>
              <a:rPr lang="en-GB" sz="2400" dirty="0" smtClean="0"/>
              <a:t>85</a:t>
            </a:r>
          </a:p>
          <a:p>
            <a:pPr>
              <a:buFontTx/>
              <a:buChar char="-"/>
            </a:pPr>
            <a:r>
              <a:rPr lang="en-GB" sz="2400" dirty="0" smtClean="0"/>
              <a:t> 42</a:t>
            </a:r>
          </a:p>
          <a:p>
            <a:r>
              <a:rPr lang="en-GB" sz="2400" dirty="0" smtClean="0"/>
              <a:t>   50  (+8)</a:t>
            </a:r>
          </a:p>
          <a:p>
            <a:r>
              <a:rPr lang="en-GB" sz="2400" dirty="0" smtClean="0"/>
              <a:t>   80  (+30)</a:t>
            </a:r>
          </a:p>
          <a:p>
            <a:r>
              <a:rPr lang="en-GB" sz="2400" dirty="0" smtClean="0"/>
              <a:t>   85  (+5)    so  (30 +8+5= </a:t>
            </a:r>
            <a:r>
              <a:rPr lang="en-GB" sz="2400" b="1" dirty="0" smtClean="0">
                <a:solidFill>
                  <a:srgbClr val="FF0000"/>
                </a:solidFill>
              </a:rPr>
              <a:t>43</a:t>
            </a:r>
            <a:r>
              <a:rPr lang="en-GB" sz="2400" dirty="0" smtClean="0"/>
              <a:t>)</a:t>
            </a:r>
            <a:endParaRPr lang="en-GB" sz="2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20443" y="379670"/>
            <a:ext cx="10515600" cy="1016512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Using a written method to subtract two digit numbers (</a:t>
            </a:r>
            <a:r>
              <a:rPr lang="en-GB" sz="3600" b="1" dirty="0" err="1" smtClean="0"/>
              <a:t>contd</a:t>
            </a:r>
            <a:r>
              <a:rPr lang="en-GB" sz="3600" b="1" dirty="0" smtClean="0"/>
              <a:t>)</a:t>
            </a:r>
            <a:endParaRPr lang="en-GB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67968" y="2433064"/>
            <a:ext cx="7180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3. Using an expanded method  (counting up)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929454" y="2429658"/>
            <a:ext cx="3993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4. Using an expanded written method (no exchange required)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775645" y="4425367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66215" y="3813508"/>
            <a:ext cx="6577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775646" y="3996948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735110" y="3248142"/>
            <a:ext cx="2245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</a:t>
            </a:r>
            <a:r>
              <a:rPr lang="en-GB" sz="2400" dirty="0" smtClean="0"/>
              <a:t>85</a:t>
            </a:r>
          </a:p>
          <a:p>
            <a:pPr>
              <a:buFontTx/>
              <a:buChar char="-"/>
            </a:pPr>
            <a:r>
              <a:rPr lang="en-GB" sz="2400" dirty="0" smtClean="0"/>
              <a:t>   43</a:t>
            </a:r>
          </a:p>
          <a:p>
            <a:r>
              <a:rPr lang="en-GB" sz="2400" b="1" dirty="0" smtClean="0">
                <a:solidFill>
                  <a:srgbClr val="FF0000"/>
                </a:solidFill>
              </a:rPr>
              <a:t>    42</a:t>
            </a:r>
            <a:endParaRPr lang="en-GB" sz="2400" b="1" dirty="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9610018" y="4454238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610018" y="4009998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917494" y="2461875"/>
            <a:ext cx="3294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</a:t>
            </a:r>
            <a:r>
              <a:rPr lang="en-GB" dirty="0" smtClean="0"/>
              <a:t>. Using a formal written method</a:t>
            </a:r>
            <a:endParaRPr lang="en-GB" dirty="0"/>
          </a:p>
        </p:txBody>
      </p:sp>
      <p:sp>
        <p:nvSpPr>
          <p:cNvPr id="18" name="Rounded Rectangular Callout 17"/>
          <p:cNvSpPr/>
          <p:nvPr/>
        </p:nvSpPr>
        <p:spPr>
          <a:xfrm>
            <a:off x="7872693" y="1089094"/>
            <a:ext cx="3724835" cy="1277471"/>
          </a:xfrm>
          <a:prstGeom prst="wedgeRoundRectCallout">
            <a:avLst>
              <a:gd name="adj1" fmla="val -73180"/>
              <a:gd name="adj2" fmla="val -22635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We should choose the method we feel most comfortable with and which gives us a reliable, correct answer! 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46739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5" grpId="0"/>
      <p:bldP spid="7" grpId="0"/>
      <p:bldP spid="8" grpId="0"/>
      <p:bldP spid="12" grpId="0"/>
      <p:bldP spid="17" grpId="0"/>
      <p:bldP spid="18" grpId="0" animBg="1"/>
      <p:bldP spid="1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185" y="5265236"/>
            <a:ext cx="846800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Arc 14"/>
          <p:cNvSpPr>
            <a:spLocks/>
          </p:cNvSpPr>
          <p:nvPr/>
        </p:nvSpPr>
        <p:spPr bwMode="auto">
          <a:xfrm rot="10800000">
            <a:off x="8009961" y="5309092"/>
            <a:ext cx="872509" cy="470510"/>
          </a:xfrm>
          <a:prstGeom prst="curvedUpArrow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5826978" y="5006793"/>
            <a:ext cx="537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-10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3594562" y="5006793"/>
            <a:ext cx="551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- 8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4212706" y="5006793"/>
            <a:ext cx="820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-10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4984049" y="5006793"/>
            <a:ext cx="658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-10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482" y="3819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/>
              <a:t/>
            </a:r>
            <a:br>
              <a:rPr lang="en-GB" sz="4000" b="1" dirty="0" smtClean="0"/>
            </a:br>
            <a:r>
              <a:rPr lang="en-GB" sz="4000" b="1" dirty="0" smtClean="0"/>
              <a:t>Using a written method to subtract two digit numbers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065" y="1503214"/>
            <a:ext cx="10515600" cy="51416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Let’s calculate 97 – 68 =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981635" y="2433918"/>
            <a:ext cx="9587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Using a number line to count up by ‘finding the difference’.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9843247" y="2944906"/>
            <a:ext cx="1667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20 + 7 + 2 = </a:t>
            </a:r>
            <a:r>
              <a:rPr lang="en-GB" b="1" dirty="0" smtClean="0">
                <a:solidFill>
                  <a:srgbClr val="FF0000"/>
                </a:solidFill>
              </a:rPr>
              <a:t>29</a:t>
            </a:r>
            <a:endParaRPr lang="en-GB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772" y="3044796"/>
            <a:ext cx="849041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Curved Down Arrow 30"/>
          <p:cNvSpPr/>
          <p:nvPr/>
        </p:nvSpPr>
        <p:spPr>
          <a:xfrm>
            <a:off x="6558959" y="3360980"/>
            <a:ext cx="336177" cy="268941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43807" y="298446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+ 2</a:t>
            </a:r>
            <a:endParaRPr lang="en-GB" dirty="0"/>
          </a:p>
        </p:txBody>
      </p:sp>
      <p:sp>
        <p:nvSpPr>
          <p:cNvPr id="33" name="Curved Down Arrow 32"/>
          <p:cNvSpPr/>
          <p:nvPr/>
        </p:nvSpPr>
        <p:spPr>
          <a:xfrm>
            <a:off x="6801007" y="3293745"/>
            <a:ext cx="1640541" cy="34962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43054" y="3024804"/>
            <a:ext cx="1129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+  20</a:t>
            </a:r>
            <a:endParaRPr lang="en-GB" dirty="0"/>
          </a:p>
        </p:txBody>
      </p:sp>
      <p:sp>
        <p:nvSpPr>
          <p:cNvPr id="35" name="Curved Down Arrow 34"/>
          <p:cNvSpPr/>
          <p:nvPr/>
        </p:nvSpPr>
        <p:spPr>
          <a:xfrm>
            <a:off x="8347418" y="3428216"/>
            <a:ext cx="551329" cy="121023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414653" y="3051699"/>
            <a:ext cx="52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+7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981635" y="4271503"/>
            <a:ext cx="5001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2. Using a number line to subtract by counting back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9796181" y="4620683"/>
            <a:ext cx="1761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97 – 60 = 37</a:t>
            </a:r>
          </a:p>
          <a:p>
            <a:r>
              <a:rPr lang="en-GB" dirty="0" smtClean="0"/>
              <a:t>37 – 8 = </a:t>
            </a:r>
            <a:r>
              <a:rPr lang="en-GB" b="1" dirty="0" smtClean="0">
                <a:solidFill>
                  <a:srgbClr val="FF0000"/>
                </a:solidFill>
              </a:rPr>
              <a:t>29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190898" y="5008571"/>
            <a:ext cx="605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-10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7393792" y="5008571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-10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6644084" y="5008571"/>
            <a:ext cx="537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-10</a:t>
            </a:r>
            <a:endParaRPr lang="en-GB" dirty="0"/>
          </a:p>
        </p:txBody>
      </p:sp>
      <p:sp>
        <p:nvSpPr>
          <p:cNvPr id="63" name="Arc 14"/>
          <p:cNvSpPr>
            <a:spLocks/>
          </p:cNvSpPr>
          <p:nvPr/>
        </p:nvSpPr>
        <p:spPr bwMode="auto">
          <a:xfrm rot="10800000">
            <a:off x="6498998" y="5323544"/>
            <a:ext cx="887085" cy="448125"/>
          </a:xfrm>
          <a:prstGeom prst="curvedUpArrow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4" name="Arc 14"/>
          <p:cNvSpPr>
            <a:spLocks/>
          </p:cNvSpPr>
          <p:nvPr/>
        </p:nvSpPr>
        <p:spPr bwMode="auto">
          <a:xfrm rot="10800000">
            <a:off x="7275703" y="5332021"/>
            <a:ext cx="887085" cy="448125"/>
          </a:xfrm>
          <a:prstGeom prst="curvedUpArrow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5" name="Arc 14"/>
          <p:cNvSpPr>
            <a:spLocks/>
          </p:cNvSpPr>
          <p:nvPr/>
        </p:nvSpPr>
        <p:spPr bwMode="auto">
          <a:xfrm rot="10800000">
            <a:off x="5712581" y="5314189"/>
            <a:ext cx="887085" cy="448125"/>
          </a:xfrm>
          <a:prstGeom prst="curvedUpArrow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6" name="Arc 14"/>
          <p:cNvSpPr>
            <a:spLocks/>
          </p:cNvSpPr>
          <p:nvPr/>
        </p:nvSpPr>
        <p:spPr bwMode="auto">
          <a:xfrm rot="10800000">
            <a:off x="4920136" y="5310870"/>
            <a:ext cx="887085" cy="448125"/>
          </a:xfrm>
          <a:prstGeom prst="curvedUpArrow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7" name="Arc 14"/>
          <p:cNvSpPr>
            <a:spLocks/>
          </p:cNvSpPr>
          <p:nvPr/>
        </p:nvSpPr>
        <p:spPr bwMode="auto">
          <a:xfrm rot="10800000">
            <a:off x="4163683" y="5279586"/>
            <a:ext cx="887085" cy="448125"/>
          </a:xfrm>
          <a:prstGeom prst="curvedUpArrow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8" name="Arc 14"/>
          <p:cNvSpPr>
            <a:spLocks/>
          </p:cNvSpPr>
          <p:nvPr/>
        </p:nvSpPr>
        <p:spPr bwMode="auto">
          <a:xfrm rot="10800000">
            <a:off x="3525615" y="5266385"/>
            <a:ext cx="798075" cy="448125"/>
          </a:xfrm>
          <a:prstGeom prst="curvedUpArrow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8" grpId="0"/>
      <p:bldP spid="49" grpId="0"/>
      <p:bldP spid="56" grpId="0"/>
      <p:bldP spid="55" grpId="0"/>
      <p:bldP spid="6" grpId="0"/>
      <p:bldP spid="13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8" grpId="0"/>
      <p:bldP spid="44" grpId="0"/>
      <p:bldP spid="45" grpId="0"/>
      <p:bldP spid="46" grpId="0"/>
      <p:bldP spid="47" grpId="0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>
            <a:off x="9390528" y="4569253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446059" y="3677265"/>
            <a:ext cx="1855694" cy="1213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80</a:t>
            </a:r>
            <a:r>
              <a:rPr lang="en-GB" dirty="0" smtClean="0"/>
              <a:t> 90    </a:t>
            </a:r>
            <a:r>
              <a:rPr lang="en-GB" sz="1200" dirty="0" smtClean="0"/>
              <a:t>1</a:t>
            </a:r>
            <a:r>
              <a:rPr lang="en-GB" dirty="0" smtClean="0"/>
              <a:t> 7</a:t>
            </a:r>
          </a:p>
          <a:p>
            <a:pPr>
              <a:buFontTx/>
              <a:buChar char="-"/>
            </a:pPr>
            <a:r>
              <a:rPr lang="en-GB" dirty="0" smtClean="0"/>
              <a:t>  60       8</a:t>
            </a:r>
          </a:p>
          <a:p>
            <a:r>
              <a:rPr lang="en-GB" dirty="0" smtClean="0"/>
              <a:t>   20       9   =  </a:t>
            </a:r>
            <a:r>
              <a:rPr lang="en-GB" b="1" dirty="0" smtClean="0">
                <a:solidFill>
                  <a:srgbClr val="FF0000"/>
                </a:solidFill>
              </a:rPr>
              <a:t>29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766482" y="3571536"/>
            <a:ext cx="29045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97</a:t>
            </a:r>
          </a:p>
          <a:p>
            <a:pPr>
              <a:buFontTx/>
              <a:buChar char="-"/>
            </a:pPr>
            <a:r>
              <a:rPr lang="en-GB" dirty="0" smtClean="0"/>
              <a:t> 68</a:t>
            </a:r>
          </a:p>
          <a:p>
            <a:r>
              <a:rPr lang="en-GB" dirty="0" smtClean="0"/>
              <a:t>  70  (+2)</a:t>
            </a:r>
          </a:p>
          <a:p>
            <a:r>
              <a:rPr lang="en-GB" dirty="0" smtClean="0"/>
              <a:t>  90  (+20)</a:t>
            </a:r>
          </a:p>
          <a:p>
            <a:r>
              <a:rPr lang="en-GB" dirty="0" smtClean="0"/>
              <a:t>  97  (+7)    so  (20 +7+2= </a:t>
            </a:r>
            <a:r>
              <a:rPr lang="en-GB" b="1" dirty="0" smtClean="0">
                <a:solidFill>
                  <a:srgbClr val="FF0000"/>
                </a:solidFill>
              </a:rPr>
              <a:t>29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6482" y="32067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4000" b="1" dirty="0" smtClean="0"/>
              <a:t/>
            </a:r>
            <a:br>
              <a:rPr lang="en-GB" sz="4000" b="1" dirty="0" smtClean="0"/>
            </a:br>
            <a:r>
              <a:rPr lang="en-GB" sz="3600" b="1" dirty="0" smtClean="0"/>
              <a:t>Using a written method to subtract two digit numbers (</a:t>
            </a:r>
            <a:r>
              <a:rPr lang="en-GB" sz="3600" b="1" dirty="0" err="1" smtClean="0"/>
              <a:t>contd</a:t>
            </a:r>
            <a:r>
              <a:rPr lang="en-GB" sz="3600" b="1" dirty="0" smtClean="0"/>
              <a:t>)</a:t>
            </a:r>
            <a:endParaRPr lang="en-GB" sz="3600" b="1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8302475" y="1508672"/>
            <a:ext cx="3724835" cy="1277471"/>
          </a:xfrm>
          <a:prstGeom prst="wedgeRoundRectCallout">
            <a:avLst>
              <a:gd name="adj1" fmla="val -73180"/>
              <a:gd name="adj2" fmla="val -22635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We should choose the method we feel most comfortable with and which gives us a reliable, correct answer!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74059" y="3139381"/>
            <a:ext cx="7180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3. Using an expanded method  (counting up)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5069540" y="3152829"/>
            <a:ext cx="3993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3. Using an expanded written method </a:t>
            </a:r>
          </a:p>
          <a:p>
            <a:pPr algn="ctr"/>
            <a:r>
              <a:rPr lang="en-GB" dirty="0" smtClean="0"/>
              <a:t>(exchange required)</a:t>
            </a:r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450541" y="4300312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42682" y="4116535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477436" y="4555806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453282" y="3663817"/>
            <a:ext cx="2245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  8</a:t>
            </a:r>
            <a:r>
              <a:rPr lang="en-GB" dirty="0" smtClean="0"/>
              <a:t>  9</a:t>
            </a:r>
            <a:r>
              <a:rPr lang="en-GB" sz="1200" dirty="0" smtClean="0"/>
              <a:t>1</a:t>
            </a:r>
            <a:r>
              <a:rPr lang="en-GB" dirty="0" smtClean="0"/>
              <a:t>7</a:t>
            </a:r>
          </a:p>
          <a:p>
            <a:pPr>
              <a:buFontTx/>
              <a:buChar char="-"/>
            </a:pPr>
            <a:r>
              <a:rPr lang="en-GB" dirty="0" smtClean="0"/>
              <a:t>   68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    29</a:t>
            </a:r>
            <a:endParaRPr lang="en-GB" b="1" dirty="0">
              <a:solidFill>
                <a:srgbClr val="FF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9363634" y="4259970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620871" y="3744499"/>
            <a:ext cx="416858" cy="2420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735671" y="3731052"/>
            <a:ext cx="161364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897471" y="3162665"/>
            <a:ext cx="3294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 Using a formal written method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86376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6" grpId="0"/>
      <p:bldP spid="6" grpId="0" animBg="1"/>
      <p:bldP spid="6" grpId="1" animBg="1"/>
      <p:bldP spid="8" grpId="0"/>
      <p:bldP spid="9" grpId="0"/>
      <p:bldP spid="13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3936" y="4053826"/>
            <a:ext cx="846800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14"/>
          <p:cNvGrpSpPr/>
          <p:nvPr/>
        </p:nvGrpSpPr>
        <p:grpSpPr>
          <a:xfrm>
            <a:off x="6297299" y="4357225"/>
            <a:ext cx="831054" cy="429058"/>
            <a:chOff x="6297299" y="4357225"/>
            <a:chExt cx="831054" cy="429058"/>
          </a:xfrm>
        </p:grpSpPr>
        <p:sp>
          <p:nvSpPr>
            <p:cNvPr id="41" name="Arc 14"/>
            <p:cNvSpPr>
              <a:spLocks/>
            </p:cNvSpPr>
            <p:nvPr/>
          </p:nvSpPr>
          <p:spPr bwMode="auto">
            <a:xfrm>
              <a:off x="6322752" y="4357225"/>
              <a:ext cx="805601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flipH="1">
              <a:off x="6297299" y="4574779"/>
              <a:ext cx="33196" cy="9887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9439835" y="5472953"/>
            <a:ext cx="2245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  7</a:t>
            </a:r>
            <a:r>
              <a:rPr lang="en-GB" dirty="0" smtClean="0"/>
              <a:t> 8</a:t>
            </a:r>
            <a:r>
              <a:rPr lang="en-GB" sz="1200" dirty="0" smtClean="0"/>
              <a:t>1</a:t>
            </a:r>
            <a:r>
              <a:rPr lang="en-GB" dirty="0" smtClean="0"/>
              <a:t>4</a:t>
            </a:r>
          </a:p>
          <a:p>
            <a:pPr>
              <a:buFontTx/>
              <a:buChar char="-"/>
            </a:pPr>
            <a:r>
              <a:rPr lang="en-GB" dirty="0" smtClean="0"/>
              <a:t>   38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    46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432612" y="5486401"/>
            <a:ext cx="1855694" cy="1213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70</a:t>
            </a:r>
            <a:r>
              <a:rPr lang="en-GB" dirty="0" smtClean="0"/>
              <a:t> 80    </a:t>
            </a:r>
            <a:r>
              <a:rPr lang="en-GB" sz="1200" dirty="0" smtClean="0"/>
              <a:t>1</a:t>
            </a:r>
            <a:r>
              <a:rPr lang="en-GB" dirty="0" smtClean="0"/>
              <a:t> 4</a:t>
            </a:r>
          </a:p>
          <a:p>
            <a:pPr>
              <a:buFontTx/>
              <a:buChar char="-"/>
            </a:pPr>
            <a:r>
              <a:rPr lang="en-GB" dirty="0" smtClean="0"/>
              <a:t>  30       8</a:t>
            </a:r>
          </a:p>
          <a:p>
            <a:r>
              <a:rPr lang="en-GB" dirty="0" smtClean="0"/>
              <a:t>   40       6   =  </a:t>
            </a:r>
            <a:r>
              <a:rPr lang="en-GB" b="1" dirty="0" smtClean="0">
                <a:solidFill>
                  <a:srgbClr val="FF0000"/>
                </a:solidFill>
              </a:rPr>
              <a:t>46</a:t>
            </a:r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50" name="TextBox 49"/>
          <p:cNvSpPr txBox="1"/>
          <p:nvPr/>
        </p:nvSpPr>
        <p:spPr>
          <a:xfrm>
            <a:off x="753035" y="5380672"/>
            <a:ext cx="29045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84</a:t>
            </a:r>
          </a:p>
          <a:p>
            <a:pPr>
              <a:buFontTx/>
              <a:buChar char="-"/>
            </a:pPr>
            <a:r>
              <a:rPr lang="en-GB" dirty="0" smtClean="0"/>
              <a:t> 38</a:t>
            </a:r>
          </a:p>
          <a:p>
            <a:r>
              <a:rPr lang="en-GB" dirty="0" smtClean="0"/>
              <a:t>  40  (+2)</a:t>
            </a:r>
          </a:p>
          <a:p>
            <a:r>
              <a:rPr lang="en-GB" dirty="0" smtClean="0"/>
              <a:t>  80  (+40)</a:t>
            </a:r>
          </a:p>
          <a:p>
            <a:r>
              <a:rPr lang="en-GB" dirty="0" smtClean="0"/>
              <a:t>  84  (+4)    so  (40 +4+2= </a:t>
            </a:r>
            <a:r>
              <a:rPr lang="en-GB" b="1" dirty="0" smtClean="0">
                <a:solidFill>
                  <a:srgbClr val="FF0000"/>
                </a:solidFill>
              </a:rPr>
              <a:t>46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 smtClean="0"/>
              <a:t/>
            </a:r>
            <a:br>
              <a:rPr lang="en-GB" sz="4000" b="1" dirty="0" smtClean="0"/>
            </a:br>
            <a:r>
              <a:rPr lang="en-GB" sz="4000" b="1" dirty="0" smtClean="0"/>
              <a:t>Using a written method to subtract two digit numbers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416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Let’s calculate 84 – 38 =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981635" y="2433918"/>
            <a:ext cx="9587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Using a number line to count up by ‘finding the difference’.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9843247" y="2944906"/>
            <a:ext cx="1667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40 + 4 + 2 = </a:t>
            </a:r>
            <a:r>
              <a:rPr lang="en-GB" b="1" dirty="0" smtClean="0">
                <a:solidFill>
                  <a:srgbClr val="FF0000"/>
                </a:solidFill>
              </a:rPr>
              <a:t>46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0612" y="4948517"/>
            <a:ext cx="7180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3. Using an expanded method  (counting up)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056093" y="4961965"/>
            <a:ext cx="3993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3. Using an expanded written method </a:t>
            </a:r>
          </a:p>
          <a:p>
            <a:pPr algn="ctr"/>
            <a:r>
              <a:rPr lang="en-GB" dirty="0" smtClean="0"/>
              <a:t>(exchange required)</a:t>
            </a:r>
            <a:endParaRPr lang="en-GB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5437094" y="6109448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29235" y="5925671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463989" y="6364942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8897471" y="5002305"/>
            <a:ext cx="3294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 Using a formal written method</a:t>
            </a:r>
            <a:endParaRPr lang="en-GB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9350187" y="6069106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365876" y="6344375"/>
            <a:ext cx="95474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ular Callout 28"/>
          <p:cNvSpPr/>
          <p:nvPr/>
        </p:nvSpPr>
        <p:spPr>
          <a:xfrm>
            <a:off x="7476565" y="1479175"/>
            <a:ext cx="3724835" cy="1277471"/>
          </a:xfrm>
          <a:prstGeom prst="wedgeRoundRectCallout">
            <a:avLst>
              <a:gd name="adj1" fmla="val -73180"/>
              <a:gd name="adj2" fmla="val -22635"/>
              <a:gd name="adj3" fmla="val 16667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We should choose the method we feel most comfortable with and which gives us a reliable, correct answer! 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1636" y="2745442"/>
            <a:ext cx="849041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Curved Down Arrow 30"/>
          <p:cNvSpPr/>
          <p:nvPr/>
        </p:nvSpPr>
        <p:spPr>
          <a:xfrm>
            <a:off x="4303060" y="3052483"/>
            <a:ext cx="201706" cy="25549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101353" y="271630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+ 2</a:t>
            </a:r>
            <a:endParaRPr lang="en-GB" dirty="0"/>
          </a:p>
        </p:txBody>
      </p:sp>
      <p:sp>
        <p:nvSpPr>
          <p:cNvPr id="33" name="Curved Down Arrow 32"/>
          <p:cNvSpPr/>
          <p:nvPr/>
        </p:nvSpPr>
        <p:spPr>
          <a:xfrm>
            <a:off x="4424083" y="2971800"/>
            <a:ext cx="3227293" cy="349624"/>
          </a:xfrm>
          <a:prstGeom prst="curvedDownArrow">
            <a:avLst>
              <a:gd name="adj1" fmla="val 50000"/>
              <a:gd name="adj2" fmla="val 50000"/>
              <a:gd name="adj3" fmla="val 25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513295" y="2702858"/>
            <a:ext cx="1129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 +  40</a:t>
            </a:r>
            <a:endParaRPr lang="en-GB" dirty="0"/>
          </a:p>
        </p:txBody>
      </p:sp>
      <p:sp>
        <p:nvSpPr>
          <p:cNvPr id="35" name="Curved Down Arrow 34"/>
          <p:cNvSpPr/>
          <p:nvPr/>
        </p:nvSpPr>
        <p:spPr>
          <a:xfrm>
            <a:off x="7543801" y="3200400"/>
            <a:ext cx="336176" cy="12102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463117" y="2823883"/>
            <a:ext cx="524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+4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632012" y="3684494"/>
            <a:ext cx="5001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2. Using a number line to subtract by counting back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9510981" y="3736042"/>
            <a:ext cx="1761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84 – 30 = 54</a:t>
            </a:r>
          </a:p>
          <a:p>
            <a:r>
              <a:rPr lang="en-GB" dirty="0" smtClean="0"/>
              <a:t>54 – 8 = </a:t>
            </a:r>
            <a:r>
              <a:rPr lang="en-GB" b="1" dirty="0" smtClean="0">
                <a:solidFill>
                  <a:srgbClr val="FF0000"/>
                </a:solidFill>
              </a:rPr>
              <a:t>46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354701" y="4048434"/>
            <a:ext cx="605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-10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6468034" y="4048434"/>
            <a:ext cx="537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-10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5809130" y="4048434"/>
            <a:ext cx="537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-10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4921622" y="4048434"/>
            <a:ext cx="551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- 8</a:t>
            </a:r>
            <a:endParaRPr lang="en-GB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5607424" y="5553635"/>
            <a:ext cx="416858" cy="2420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9722224" y="5540188"/>
            <a:ext cx="161364" cy="228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7062561" y="4357688"/>
            <a:ext cx="746415" cy="429058"/>
            <a:chOff x="7062561" y="4357688"/>
            <a:chExt cx="830863" cy="429058"/>
          </a:xfrm>
        </p:grpSpPr>
        <p:sp>
          <p:nvSpPr>
            <p:cNvPr id="42" name="Arc 14"/>
            <p:cNvSpPr>
              <a:spLocks/>
            </p:cNvSpPr>
            <p:nvPr/>
          </p:nvSpPr>
          <p:spPr bwMode="auto">
            <a:xfrm>
              <a:off x="7087823" y="4357688"/>
              <a:ext cx="805601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H="1">
              <a:off x="7062561" y="4554401"/>
              <a:ext cx="33196" cy="9887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460240" y="4321828"/>
            <a:ext cx="837467" cy="429058"/>
            <a:chOff x="5460240" y="4321828"/>
            <a:chExt cx="837467" cy="429058"/>
          </a:xfrm>
        </p:grpSpPr>
        <p:sp>
          <p:nvSpPr>
            <p:cNvPr id="40" name="Arc 14"/>
            <p:cNvSpPr>
              <a:spLocks/>
            </p:cNvSpPr>
            <p:nvPr/>
          </p:nvSpPr>
          <p:spPr bwMode="auto">
            <a:xfrm>
              <a:off x="5492106" y="4321828"/>
              <a:ext cx="805601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>
              <a:off x="5460240" y="4517518"/>
              <a:ext cx="33196" cy="9887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4928577" y="4335275"/>
            <a:ext cx="589199" cy="429058"/>
            <a:chOff x="4928577" y="4335275"/>
            <a:chExt cx="589199" cy="429058"/>
          </a:xfrm>
        </p:grpSpPr>
        <p:sp>
          <p:nvSpPr>
            <p:cNvPr id="43" name="Arc 14"/>
            <p:cNvSpPr>
              <a:spLocks/>
            </p:cNvSpPr>
            <p:nvPr/>
          </p:nvSpPr>
          <p:spPr bwMode="auto">
            <a:xfrm>
              <a:off x="4961965" y="4335275"/>
              <a:ext cx="555811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cxnSp>
          <p:nvCxnSpPr>
            <p:cNvPr id="53" name="Straight Arrow Connector 52"/>
            <p:cNvCxnSpPr/>
            <p:nvPr/>
          </p:nvCxnSpPr>
          <p:spPr>
            <a:xfrm flipH="1">
              <a:off x="4928577" y="4536357"/>
              <a:ext cx="33196" cy="9887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51" grpId="0"/>
      <p:bldP spid="50" grpId="0"/>
      <p:bldP spid="6" grpId="0"/>
      <p:bldP spid="13" grpId="0"/>
      <p:bldP spid="14" grpId="0"/>
      <p:bldP spid="20" grpId="0"/>
      <p:bldP spid="25" grpId="0"/>
      <p:bldP spid="29" grpId="0" animBg="1"/>
      <p:bldP spid="29" grpId="1" animBg="1"/>
      <p:bldP spid="31" grpId="0" animBg="1"/>
      <p:bldP spid="32" grpId="0"/>
      <p:bldP spid="33" grpId="0" animBg="1"/>
      <p:bldP spid="34" grpId="0"/>
      <p:bldP spid="35" grpId="0" animBg="1"/>
      <p:bldP spid="36" grpId="0"/>
      <p:bldP spid="38" grpId="0"/>
      <p:bldP spid="44" grpId="0"/>
      <p:bldP spid="46" grpId="0"/>
      <p:bldP spid="47" grpId="0"/>
      <p:bldP spid="48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 smtClean="0"/>
              <a:t/>
            </a:r>
            <a:br>
              <a:rPr lang="en-GB" sz="4000" b="1" dirty="0" smtClean="0"/>
            </a:br>
            <a:r>
              <a:rPr lang="en-GB" sz="4000" b="1" dirty="0" smtClean="0"/>
              <a:t>Using a written method to subtract three digit numbers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7095"/>
            <a:ext cx="10515600" cy="1116106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   We can use the same written methods to subtract three digit numbers. Let’s calculate 357 - 148 =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8565" y="2960594"/>
            <a:ext cx="103407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793376" y="2568388"/>
            <a:ext cx="5741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Using a number line to count up and ‘find a difference’</a:t>
            </a:r>
            <a:endParaRPr lang="en-GB" dirty="0"/>
          </a:p>
        </p:txBody>
      </p:sp>
      <p:sp>
        <p:nvSpPr>
          <p:cNvPr id="7" name="Curved Down Arrow 6"/>
          <p:cNvSpPr/>
          <p:nvPr/>
        </p:nvSpPr>
        <p:spPr>
          <a:xfrm>
            <a:off x="2501153" y="3477410"/>
            <a:ext cx="121023" cy="45719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Curved Down Arrow 7"/>
          <p:cNvSpPr/>
          <p:nvPr/>
        </p:nvSpPr>
        <p:spPr>
          <a:xfrm>
            <a:off x="2622176" y="3348318"/>
            <a:ext cx="1600200" cy="161364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Curved Down Arrow 8"/>
          <p:cNvSpPr/>
          <p:nvPr/>
        </p:nvSpPr>
        <p:spPr>
          <a:xfrm>
            <a:off x="4222376" y="3254188"/>
            <a:ext cx="3213848" cy="268941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Curved Down Arrow 9"/>
          <p:cNvSpPr/>
          <p:nvPr/>
        </p:nvSpPr>
        <p:spPr>
          <a:xfrm>
            <a:off x="7368988" y="3388659"/>
            <a:ext cx="1815353" cy="94129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0" y="3106271"/>
            <a:ext cx="578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+2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039035" y="3065929"/>
            <a:ext cx="860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+ 50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5244353" y="2944906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 +  100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7826188" y="3039035"/>
            <a:ext cx="98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 +  57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9411205" y="3983921"/>
            <a:ext cx="251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100 + 50 + 57 + 2 = </a:t>
            </a:r>
            <a:r>
              <a:rPr lang="en-GB" b="1" dirty="0" smtClean="0">
                <a:solidFill>
                  <a:srgbClr val="FF0000"/>
                </a:solidFill>
              </a:rPr>
              <a:t>209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3313" y="4343379"/>
            <a:ext cx="5768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2. Using a number line to subtract by counting back</a:t>
            </a:r>
            <a:endParaRPr lang="en-GB" dirty="0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8565" y="4808196"/>
            <a:ext cx="1034078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7122459" y="4882155"/>
            <a:ext cx="1102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- 100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4957483" y="4814920"/>
            <a:ext cx="847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  - 40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4338918" y="4855261"/>
            <a:ext cx="551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- 8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9801170" y="5798145"/>
            <a:ext cx="17301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357 – 100 = 257</a:t>
            </a:r>
          </a:p>
          <a:p>
            <a:r>
              <a:rPr lang="en-GB" dirty="0" smtClean="0"/>
              <a:t>257 – 40 = 217</a:t>
            </a:r>
          </a:p>
          <a:p>
            <a:r>
              <a:rPr lang="en-GB" dirty="0" smtClean="0"/>
              <a:t>217 – 8 = </a:t>
            </a:r>
            <a:r>
              <a:rPr lang="en-GB" b="1" dirty="0" smtClean="0">
                <a:solidFill>
                  <a:srgbClr val="FF0000"/>
                </a:solidFill>
              </a:rPr>
              <a:t>209</a:t>
            </a:r>
            <a:endParaRPr lang="en-GB" b="1" dirty="0">
              <a:solidFill>
                <a:srgbClr val="FF0000"/>
              </a:solidFill>
            </a:endParaRPr>
          </a:p>
        </p:txBody>
      </p:sp>
      <p:grpSp>
        <p:nvGrpSpPr>
          <p:cNvPr id="5121" name="Group 5120"/>
          <p:cNvGrpSpPr/>
          <p:nvPr/>
        </p:nvGrpSpPr>
        <p:grpSpPr>
          <a:xfrm>
            <a:off x="5952527" y="5169866"/>
            <a:ext cx="3240779" cy="341248"/>
            <a:chOff x="5952527" y="5169866"/>
            <a:chExt cx="3240779" cy="341248"/>
          </a:xfrm>
        </p:grpSpPr>
        <p:sp>
          <p:nvSpPr>
            <p:cNvPr id="18" name="Arc 14"/>
            <p:cNvSpPr>
              <a:spLocks/>
            </p:cNvSpPr>
            <p:nvPr/>
          </p:nvSpPr>
          <p:spPr bwMode="auto">
            <a:xfrm>
              <a:off x="5997390" y="5169866"/>
              <a:ext cx="3195916" cy="34124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flipH="1">
              <a:off x="5952527" y="5303496"/>
              <a:ext cx="44863" cy="10064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27" name="Group 5126"/>
          <p:cNvGrpSpPr/>
          <p:nvPr/>
        </p:nvGrpSpPr>
        <p:grpSpPr>
          <a:xfrm>
            <a:off x="4749008" y="5142972"/>
            <a:ext cx="1248382" cy="429058"/>
            <a:chOff x="4749008" y="5142972"/>
            <a:chExt cx="1248382" cy="429058"/>
          </a:xfrm>
        </p:grpSpPr>
        <p:sp>
          <p:nvSpPr>
            <p:cNvPr id="19" name="Arc 14"/>
            <p:cNvSpPr>
              <a:spLocks/>
            </p:cNvSpPr>
            <p:nvPr/>
          </p:nvSpPr>
          <p:spPr bwMode="auto">
            <a:xfrm>
              <a:off x="4782672" y="5142972"/>
              <a:ext cx="1214718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cxnSp>
          <p:nvCxnSpPr>
            <p:cNvPr id="5124" name="Straight Arrow Connector 5123"/>
            <p:cNvCxnSpPr/>
            <p:nvPr/>
          </p:nvCxnSpPr>
          <p:spPr>
            <a:xfrm flipH="1">
              <a:off x="4749008" y="5344209"/>
              <a:ext cx="67328" cy="71638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32" name="Group 5131"/>
          <p:cNvGrpSpPr/>
          <p:nvPr/>
        </p:nvGrpSpPr>
        <p:grpSpPr>
          <a:xfrm>
            <a:off x="4410634" y="5142972"/>
            <a:ext cx="363072" cy="429058"/>
            <a:chOff x="4410634" y="5142972"/>
            <a:chExt cx="363072" cy="429058"/>
          </a:xfrm>
        </p:grpSpPr>
        <p:sp>
          <p:nvSpPr>
            <p:cNvPr id="20" name="Arc 14"/>
            <p:cNvSpPr>
              <a:spLocks/>
            </p:cNvSpPr>
            <p:nvPr/>
          </p:nvSpPr>
          <p:spPr bwMode="auto">
            <a:xfrm>
              <a:off x="4419600" y="5142972"/>
              <a:ext cx="354106" cy="429058"/>
            </a:xfrm>
            <a:custGeom>
              <a:avLst/>
              <a:gdLst>
                <a:gd name="T0" fmla="*/ 8387 w 666750"/>
                <a:gd name="T1" fmla="*/ 209665 h 342900"/>
                <a:gd name="T2" fmla="*/ 228428 w 666750"/>
                <a:gd name="T3" fmla="*/ 8717 h 342900"/>
                <a:gd name="T4" fmla="*/ 432050 w 666750"/>
                <a:gd name="T5" fmla="*/ 7682 h 342900"/>
                <a:gd name="T6" fmla="*/ 662106 w 666750"/>
                <a:gd name="T7" fmla="*/ 199970 h 3429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163 w 666750"/>
                <a:gd name="T13" fmla="*/ 3163 h 342900"/>
                <a:gd name="T14" fmla="*/ 18437 w 666750"/>
                <a:gd name="T15" fmla="*/ 18437 h 3429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66750" h="342900" stroke="0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  <a:lnTo>
                    <a:pt x="333375" y="171450"/>
                  </a:lnTo>
                  <a:lnTo>
                    <a:pt x="8387" y="209665"/>
                  </a:lnTo>
                  <a:close/>
                </a:path>
                <a:path w="666750" h="342900" fill="none">
                  <a:moveTo>
                    <a:pt x="8387" y="209665"/>
                  </a:moveTo>
                  <a:cubicBezTo>
                    <a:pt x="-29908" y="123529"/>
                    <a:pt x="65354" y="36532"/>
                    <a:pt x="228428" y="8717"/>
                  </a:cubicBezTo>
                  <a:cubicBezTo>
                    <a:pt x="294431" y="-2541"/>
                    <a:pt x="365627" y="-2903"/>
                    <a:pt x="432050" y="7682"/>
                  </a:cubicBezTo>
                  <a:cubicBezTo>
                    <a:pt x="591553" y="33101"/>
                    <a:pt x="689883" y="115288"/>
                    <a:pt x="662106" y="1999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cxnSp>
          <p:nvCxnSpPr>
            <p:cNvPr id="39" name="Straight Arrow Connector 38"/>
            <p:cNvCxnSpPr/>
            <p:nvPr/>
          </p:nvCxnSpPr>
          <p:spPr>
            <a:xfrm flipH="1">
              <a:off x="4410634" y="5277502"/>
              <a:ext cx="62843" cy="132762"/>
            </a:xfrm>
            <a:prstGeom prst="straightConnector1">
              <a:avLst/>
            </a:prstGeom>
            <a:ln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21" grpId="0"/>
      <p:bldP spid="22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word doc template</Template>
  <TotalTime>307</TotalTime>
  <Words>885</Words>
  <Application>Microsoft Office PowerPoint</Application>
  <PresentationFormat>Custom</PresentationFormat>
  <Paragraphs>161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Mathematics Bridging materials</vt:lpstr>
      <vt:lpstr> Remember when we look at a calculation we should always ask:</vt:lpstr>
      <vt:lpstr> Deciding when to use a written method</vt:lpstr>
      <vt:lpstr>Using a written method to subtract two digit numbers </vt:lpstr>
      <vt:lpstr>Using a written method to subtract two digit numbers (contd)</vt:lpstr>
      <vt:lpstr> Using a written method to subtract two digit numbers</vt:lpstr>
      <vt:lpstr> Using a written method to subtract two digit numbers (contd)</vt:lpstr>
      <vt:lpstr> Using a written method to subtract two digit numbers</vt:lpstr>
      <vt:lpstr> Using a written method to subtract three digit numbers</vt:lpstr>
      <vt:lpstr> Using a written method to subtract three digit numbers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Moody</dc:creator>
  <cp:lastModifiedBy>Martin Mason</cp:lastModifiedBy>
  <cp:revision>59</cp:revision>
  <dcterms:created xsi:type="dcterms:W3CDTF">2013-11-02T08:49:51Z</dcterms:created>
  <dcterms:modified xsi:type="dcterms:W3CDTF">2015-08-24T09:46:41Z</dcterms:modified>
</cp:coreProperties>
</file>