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317" r:id="rId4"/>
    <p:sldId id="442" r:id="rId5"/>
    <p:sldId id="456" r:id="rId6"/>
    <p:sldId id="457" r:id="rId7"/>
    <p:sldId id="459" r:id="rId8"/>
    <p:sldId id="468" r:id="rId9"/>
    <p:sldId id="279" r:id="rId10"/>
    <p:sldId id="463" r:id="rId11"/>
    <p:sldId id="469" r:id="rId12"/>
    <p:sldId id="470" r:id="rId13"/>
    <p:sldId id="471" r:id="rId14"/>
    <p:sldId id="472" r:id="rId15"/>
    <p:sldId id="473" r:id="rId16"/>
    <p:sldId id="474" r:id="rId17"/>
    <p:sldId id="475" r:id="rId18"/>
    <p:sldId id="439" r:id="rId19"/>
    <p:sldId id="434" r:id="rId20"/>
    <p:sldId id="476" r:id="rId21"/>
    <p:sldId id="477" r:id="rId22"/>
    <p:sldId id="478" r:id="rId23"/>
    <p:sldId id="479" r:id="rId24"/>
    <p:sldId id="38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D8"/>
    <a:srgbClr val="FFEBB3"/>
    <a:srgbClr val="FD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242A0-9630-4422-8EDC-C262A8D1214A}" v="14" dt="2018-08-31T18:28:00.7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2" autoAdjust="0"/>
    <p:restoredTop sz="83214" autoAdjust="0"/>
  </p:normalViewPr>
  <p:slideViewPr>
    <p:cSldViewPr snapToGrid="0" snapToObjects="1">
      <p:cViewPr varScale="1">
        <p:scale>
          <a:sx n="74" d="100"/>
          <a:sy n="74" d="100"/>
        </p:scale>
        <p:origin x="18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73711-1194-42B9-9CDA-B1B0A2D93EE2}" type="datetimeFigureOut">
              <a:rPr lang="en-GB" smtClean="0"/>
              <a:pPr/>
              <a:t>10/09/2018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B26F9-6C30-451D-94A7-041482C70B6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83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186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10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620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11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969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Illustrate counting on using a number line if required. </a:t>
            </a:r>
          </a:p>
          <a:p>
            <a:r>
              <a:rPr lang="en-GB" dirty="0"/>
              <a:t>Explain that it is important to line the numbers up correctly with the decimal point in the correct place.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405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13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9698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989582B-F12E-422C-9625-24D3891D1E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524196-25DB-4255-A1F3-1A6DD9B17116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4912EA2C-2BE3-4BC0-80A3-D848C0A63D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E315194-E585-40D4-BAE2-BDFB44383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663109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15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18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66684F3-3160-4E10-B8D5-4AE1EAA27D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82BF5-699C-4A42-8F45-27CC3B35DEF1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8691F56-5855-4EE2-8B2D-2B06616C11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44E69D8-7B27-496C-9335-F7A3CB9E56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172053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17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189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074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66684F3-3160-4E10-B8D5-4AE1EAA27D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82BF5-699C-4A42-8F45-27CC3B35DEF1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8691F56-5855-4EE2-8B2D-2B06616C11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44E69D8-7B27-496C-9335-F7A3CB9E56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that when dealing with calculations involving money, it is important to ensure that all the amounts are 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either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pounds 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pence by converting if necessary.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Reiterate that it also important to ensure that different amounts in pounds are lined up correctly with the decimal point in the right place. </a:t>
            </a:r>
            <a:r>
              <a:rPr lang="en-GB" sz="1200" b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altLang="en-US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07452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locate Vocabulary Shorts resource click on:</a:t>
            </a:r>
          </a:p>
          <a:p>
            <a:r>
              <a:rPr lang="en-GB" dirty="0"/>
              <a:t>Currency</a:t>
            </a:r>
          </a:p>
          <a:p>
            <a:r>
              <a:rPr lang="en-GB" dirty="0"/>
              <a:t>Whole School Materials</a:t>
            </a:r>
          </a:p>
          <a:p>
            <a:r>
              <a:rPr lang="en-GB" dirty="0"/>
              <a:t>English</a:t>
            </a:r>
          </a:p>
          <a:p>
            <a:r>
              <a:rPr lang="en-GB" dirty="0"/>
              <a:t>Writing</a:t>
            </a:r>
          </a:p>
          <a:p>
            <a:r>
              <a:rPr lang="en-GB" dirty="0" err="1"/>
              <a:t>PiXL</a:t>
            </a:r>
            <a:r>
              <a:rPr lang="en-GB" dirty="0"/>
              <a:t> Vocabulary</a:t>
            </a:r>
          </a:p>
          <a:p>
            <a:r>
              <a:rPr lang="en-GB" dirty="0"/>
              <a:t>Vocabulary Shorts PP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4377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21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151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0561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1190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3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12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4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502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478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6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6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989582B-F12E-422C-9625-24D3891D1E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524196-25DB-4255-A1F3-1A6DD9B17116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4912EA2C-2BE3-4BC0-80A3-D848C0A63D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E315194-E585-40D4-BAE2-BDFB44383B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8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08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66684F3-3160-4E10-B8D5-4AE1EAA27D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82BF5-699C-4A42-8F45-27CC3B35DEF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8691F56-5855-4EE2-8B2D-2B06616C11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44E69D8-7B27-496C-9335-F7A3CB9E56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91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B9ECEA-F938-423F-8CBC-97E2E9EAC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C28114-5556-477D-9ADA-6FE9D7D67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CF0BEF-8123-4C00-A0D6-B29F0D25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B4DA-DC2E-4529-B463-4A6200D05A1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9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1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9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4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6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6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4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auth.pixl.org.uk/primary#!/Resources//Currency/Whole%20School%20Materials/English/Writing/PiXL%20Vocabulary%20(June%202018)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777" y="1984223"/>
            <a:ext cx="10226585" cy="2639248"/>
          </a:xfrm>
        </p:spPr>
        <p:txBody>
          <a:bodyPr>
            <a:normAutofit lnSpcReduction="10000"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M2f: Can subtract with decimals to two places (including money)</a:t>
            </a:r>
          </a:p>
          <a:p>
            <a:endParaRPr lang="en-GB" sz="6000" dirty="0">
              <a:solidFill>
                <a:srgbClr val="002060"/>
              </a:solidFill>
            </a:endParaRPr>
          </a:p>
          <a:p>
            <a:r>
              <a:rPr lang="en-GB" sz="4000" dirty="0">
                <a:solidFill>
                  <a:srgbClr val="002060"/>
                </a:solidFill>
              </a:rPr>
              <a:t> </a:t>
            </a:r>
          </a:p>
          <a:p>
            <a:endParaRPr lang="en-GB" sz="4000" dirty="0">
              <a:solidFill>
                <a:srgbClr val="002060"/>
              </a:solidFill>
            </a:endParaRPr>
          </a:p>
          <a:p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3700" y="4856698"/>
            <a:ext cx="6324600" cy="1262748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/>
            <a:r>
              <a:rPr lang="en-GB" sz="1000" dirty="0"/>
              <a:t>This resource is strictly for the use of member schools for as long as they remain members of The </a:t>
            </a:r>
            <a:r>
              <a:rPr lang="en-GB" sz="1000" dirty="0" err="1"/>
              <a:t>PiXL</a:t>
            </a:r>
            <a:r>
              <a:rPr lang="en-GB" sz="1000" dirty="0"/>
              <a:t> Club. It may not be copied, sold nor transferred to a third party or used by the school after membership ceases. Until such time it may be freely used within the member school.</a:t>
            </a:r>
          </a:p>
          <a:p>
            <a:pPr algn="ctr" fontAlgn="base"/>
            <a:r>
              <a:rPr lang="en-GB" sz="1000" dirty="0"/>
              <a:t>All opinions and contributions are those of the authors. The contents of this resource are not connected with nor endorsed by any other company, organisation or institution.</a:t>
            </a:r>
          </a:p>
          <a:p>
            <a:pPr algn="ctr" fontAlgn="base"/>
            <a:r>
              <a:rPr lang="en-GB" sz="1000" dirty="0" err="1"/>
              <a:t>PiXL</a:t>
            </a:r>
            <a:r>
              <a:rPr lang="en-GB" sz="1000" dirty="0"/>
              <a:t> Club Ltd endeavour to trace and contact copyright owners. If there are any inadvertent omissions or errors in the acknowledgements or usage, this is unintended and </a:t>
            </a:r>
            <a:r>
              <a:rPr lang="en-GB" sz="1000" dirty="0" err="1"/>
              <a:t>PiXL</a:t>
            </a:r>
            <a:r>
              <a:rPr lang="en-GB" sz="1000" dirty="0"/>
              <a:t> will remedy these on written notification.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1263" y="4038696"/>
            <a:ext cx="3478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Commissioned by The </a:t>
            </a:r>
            <a:r>
              <a:rPr lang="en-US" sz="1600" dirty="0" err="1"/>
              <a:t>PiXL</a:t>
            </a:r>
            <a:r>
              <a:rPr lang="en-US" sz="1600" dirty="0"/>
              <a:t> Club Ltd.</a:t>
            </a:r>
          </a:p>
          <a:p>
            <a:pPr algn="ctr"/>
            <a:r>
              <a:rPr lang="en-US" sz="1600" dirty="0"/>
              <a:t>July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04447" y="6239435"/>
            <a:ext cx="3783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© Copyright The </a:t>
            </a:r>
            <a:r>
              <a:rPr lang="en-GB" sz="1600" dirty="0" err="1"/>
              <a:t>PiXL</a:t>
            </a:r>
            <a:r>
              <a:rPr lang="en-GB" sz="1600" dirty="0"/>
              <a:t> Club Limited, 2018</a:t>
            </a:r>
            <a:r>
              <a:rPr lang="en-US" sz="1600" dirty="0">
                <a:effectLst/>
              </a:rPr>
              <a:t> </a:t>
            </a:r>
            <a:endParaRPr lang="en-US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38CD9E-900A-46CB-9AE4-4E909240DE8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43" y="368526"/>
            <a:ext cx="1284605" cy="14109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79617EB-A693-4F40-9937-B7CEB353E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359035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543 – 121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21" y="2403724"/>
            <a:ext cx="1117010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these calculations using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short subtraction method</a:t>
            </a:r>
            <a:r>
              <a:rPr lang="en-GB" dirty="0">
                <a:latin typeface="+mn-lt"/>
              </a:rPr>
              <a:t>:</a:t>
            </a: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830D033C-81FE-4C24-9979-EB0C4DCF3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4776980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715 – 432 =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B427322-08E5-447F-A3D8-0AD54218AA3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2F1A06E-660B-D547-B76E-9BB78A2F9C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988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Decimal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3015" y="2378662"/>
            <a:ext cx="9619693" cy="3807000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dirty="0">
                <a:latin typeface="+mn-lt"/>
              </a:rPr>
              <a:t>These same methods can also be applied to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decimal</a:t>
            </a:r>
            <a:r>
              <a:rPr lang="en-GB" dirty="0">
                <a:latin typeface="+mn-lt"/>
              </a:rPr>
              <a:t> numbers.</a:t>
            </a:r>
          </a:p>
          <a:p>
            <a:pPr marL="457200" indent="-457200"/>
            <a:r>
              <a:rPr lang="en-GB" dirty="0">
                <a:latin typeface="+mn-lt"/>
              </a:rPr>
              <a:t>Counting on method</a:t>
            </a:r>
          </a:p>
          <a:p>
            <a:pPr marL="457200" indent="-457200"/>
            <a:r>
              <a:rPr lang="en-GB" dirty="0">
                <a:latin typeface="+mn-lt"/>
              </a:rPr>
              <a:t>Expanded method</a:t>
            </a:r>
          </a:p>
          <a:p>
            <a:pPr marL="457200" indent="-457200"/>
            <a:r>
              <a:rPr lang="en-GB" dirty="0">
                <a:latin typeface="+mn-lt"/>
              </a:rPr>
              <a:t>Short subtraction method</a:t>
            </a:r>
          </a:p>
          <a:p>
            <a:pPr>
              <a:buNone/>
            </a:pPr>
            <a:r>
              <a:rPr lang="en-GB" dirty="0">
                <a:latin typeface="+mn-lt"/>
              </a:rPr>
              <a:t>Let’s take a look at some examples…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286F34-6A38-E04D-809A-57A2B50F0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95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>
            <a:extLst>
              <a:ext uri="{FF2B5EF4-FFF2-40B4-BE49-F238E27FC236}">
                <a16:creationId xmlns:a16="http://schemas.microsoft.com/office/drawing/2014/main" id="{226C4DFF-05C1-4DBC-AF80-F60194917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066" y="2266002"/>
            <a:ext cx="6006998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/>
              <a:t>   8.62</a:t>
            </a:r>
          </a:p>
          <a:p>
            <a:pPr>
              <a:spcBef>
                <a:spcPct val="50000"/>
              </a:spcBef>
            </a:pPr>
            <a:r>
              <a:rPr lang="en-GB" altLang="en-US" sz="3200" u="sng" dirty="0"/>
              <a:t>-  4.83</a:t>
            </a:r>
          </a:p>
          <a:p>
            <a:pPr>
              <a:spcBef>
                <a:spcPct val="50000"/>
              </a:spcBef>
            </a:pPr>
            <a:r>
              <a:rPr lang="en-GB" altLang="en-US" sz="3200" dirty="0"/>
              <a:t>+ 0.07   </a:t>
            </a:r>
            <a:r>
              <a:rPr lang="en-GB" altLang="en-US" sz="3200" dirty="0">
                <a:solidFill>
                  <a:srgbClr val="FF0000"/>
                </a:solidFill>
              </a:rPr>
              <a:t>(4.9)</a:t>
            </a:r>
          </a:p>
          <a:p>
            <a:pPr>
              <a:spcBef>
                <a:spcPct val="50000"/>
              </a:spcBef>
            </a:pPr>
            <a:r>
              <a:rPr lang="en-GB" altLang="en-US" sz="3200" dirty="0"/>
              <a:t>+ 0.10   </a:t>
            </a:r>
            <a:r>
              <a:rPr lang="en-GB" altLang="en-US" sz="3200" dirty="0">
                <a:solidFill>
                  <a:srgbClr val="FF0000"/>
                </a:solidFill>
              </a:rPr>
              <a:t>(5)</a:t>
            </a:r>
          </a:p>
          <a:p>
            <a:pPr>
              <a:spcBef>
                <a:spcPct val="50000"/>
              </a:spcBef>
            </a:pPr>
            <a:r>
              <a:rPr lang="en-GB" altLang="en-US" sz="3200" u="sng" dirty="0"/>
              <a:t>+ 3.62</a:t>
            </a:r>
            <a:r>
              <a:rPr lang="en-GB" altLang="en-US" sz="3200" dirty="0"/>
              <a:t>   </a:t>
            </a:r>
            <a:r>
              <a:rPr lang="en-GB" altLang="en-US" sz="3200" dirty="0">
                <a:solidFill>
                  <a:srgbClr val="FF0000"/>
                </a:solidFill>
              </a:rPr>
              <a:t>(8.62)</a:t>
            </a:r>
          </a:p>
          <a:p>
            <a:pPr>
              <a:spcBef>
                <a:spcPct val="50000"/>
              </a:spcBef>
            </a:pPr>
            <a:r>
              <a:rPr lang="en-GB" altLang="en-US" sz="3200" b="1" u="sng" dirty="0"/>
              <a:t>   3.79</a:t>
            </a:r>
            <a:r>
              <a:rPr lang="en-GB" altLang="en-US" sz="3200" dirty="0"/>
              <a:t>    </a:t>
            </a:r>
            <a:r>
              <a:rPr lang="en-GB" altLang="en-US" sz="3600" b="1" dirty="0">
                <a:solidFill>
                  <a:srgbClr val="0000FF"/>
                </a:solidFill>
              </a:rPr>
              <a:t>so 8.62 – 4.83 = 3.79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1A7EBAAD-DA7F-40F7-99CC-231CDEE98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165325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6">
            <a:extLst>
              <a:ext uri="{FF2B5EF4-FFF2-40B4-BE49-F238E27FC236}">
                <a16:creationId xmlns:a16="http://schemas.microsoft.com/office/drawing/2014/main" id="{36A2C259-898F-47CE-9D60-AAA992E7F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3746417"/>
            <a:ext cx="2946926" cy="646986"/>
          </a:xfrm>
          <a:prstGeom prst="rightArrow">
            <a:avLst>
              <a:gd name="adj1" fmla="val 50000"/>
              <a:gd name="adj2" fmla="val 12484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4.83 </a:t>
            </a:r>
            <a:r>
              <a:rPr lang="en-GB" altLang="en-US" sz="2800" b="1" dirty="0">
                <a:solidFill>
                  <a:srgbClr val="0000FF"/>
                </a:solidFill>
              </a:rPr>
              <a:t>+ 0.07</a:t>
            </a:r>
            <a:r>
              <a:rPr lang="en-GB" altLang="en-US" sz="2800" dirty="0"/>
              <a:t> = 4.9</a:t>
            </a:r>
          </a:p>
        </p:txBody>
      </p:sp>
      <p:sp>
        <p:nvSpPr>
          <p:cNvPr id="10" name="AutoShape 17">
            <a:extLst>
              <a:ext uri="{FF2B5EF4-FFF2-40B4-BE49-F238E27FC236}">
                <a16:creationId xmlns:a16="http://schemas.microsoft.com/office/drawing/2014/main" id="{5143EC7D-36EA-4315-9DDE-AC190BBF4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4573066"/>
            <a:ext cx="2879982" cy="580733"/>
          </a:xfrm>
          <a:prstGeom prst="rightArrow">
            <a:avLst>
              <a:gd name="adj1" fmla="val 50000"/>
              <a:gd name="adj2" fmla="val 12523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4.9 </a:t>
            </a:r>
            <a:r>
              <a:rPr lang="en-GB" altLang="en-US" sz="2800" b="1" dirty="0">
                <a:solidFill>
                  <a:srgbClr val="0000FF"/>
                </a:solidFill>
              </a:rPr>
              <a:t>+ 0.10</a:t>
            </a:r>
            <a:r>
              <a:rPr lang="en-GB" altLang="en-US" sz="2800" dirty="0"/>
              <a:t> = 5</a:t>
            </a:r>
          </a:p>
        </p:txBody>
      </p:sp>
      <p:sp>
        <p:nvSpPr>
          <p:cNvPr id="11" name="AutoShape 18">
            <a:extLst>
              <a:ext uri="{FF2B5EF4-FFF2-40B4-BE49-F238E27FC236}">
                <a16:creationId xmlns:a16="http://schemas.microsoft.com/office/drawing/2014/main" id="{FFD00631-A032-489F-9D47-AAAA8D51B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5289968"/>
            <a:ext cx="2879982" cy="580733"/>
          </a:xfrm>
          <a:prstGeom prst="rightArrow">
            <a:avLst>
              <a:gd name="adj1" fmla="val 50000"/>
              <a:gd name="adj2" fmla="val 12515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5 </a:t>
            </a:r>
            <a:r>
              <a:rPr lang="en-GB" altLang="en-US" sz="2800" b="1" dirty="0">
                <a:solidFill>
                  <a:srgbClr val="0000FF"/>
                </a:solidFill>
              </a:rPr>
              <a:t>+ 3.62</a:t>
            </a:r>
            <a:r>
              <a:rPr lang="en-GB" altLang="en-US" sz="2800" dirty="0"/>
              <a:t> = 8.62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D7249E81-99BA-41A3-8C54-F30F2FE8E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4080" y="2761688"/>
            <a:ext cx="2287786" cy="3505346"/>
          </a:xfrm>
          <a:prstGeom prst="wedgeRoundRectCallout">
            <a:avLst>
              <a:gd name="adj1" fmla="val -90341"/>
              <a:gd name="adj2" fmla="val 34715"/>
              <a:gd name="adj3" fmla="val 16667"/>
            </a:avLst>
          </a:prstGeom>
          <a:solidFill>
            <a:srgbClr val="FDFEDA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altLang="en-US" sz="2400" dirty="0"/>
              <a:t>Remember, we can use a  number line alongside this method to help us understand it better! </a:t>
            </a:r>
          </a:p>
        </p:txBody>
      </p:sp>
      <p:pic>
        <p:nvPicPr>
          <p:cNvPr id="13" name="Picture 6" descr="Image result for eyes cartoon">
            <a:extLst>
              <a:ext uri="{FF2B5EF4-FFF2-40B4-BE49-F238E27FC236}">
                <a16:creationId xmlns:a16="http://schemas.microsoft.com/office/drawing/2014/main" id="{D300DFCF-1F69-4504-AD61-99C24AC07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979" y="1618687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1B9F7AF4-7FD1-4D81-B2A5-4FC3FA492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2284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Counting on method 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67EFDA5-0AB8-4563-B194-0E05E1E3CA82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A345227B-4F55-42DA-ACFC-EF9CEB9D1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8.62 – 4.83 =</a:t>
            </a:r>
          </a:p>
        </p:txBody>
      </p:sp>
      <p:sp>
        <p:nvSpPr>
          <p:cNvPr id="2" name="Text Box 12">
            <a:extLst>
              <a:ext uri="{FF2B5EF4-FFF2-40B4-BE49-F238E27FC236}">
                <a16:creationId xmlns:a16="http://schemas.microsoft.com/office/drawing/2014/main" id="{CD555B45-2D81-4FA7-BD42-40ED239C6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6057" y="3717814"/>
            <a:ext cx="2041102" cy="668629"/>
          </a:xfrm>
          <a:prstGeom prst="rect">
            <a:avLst/>
          </a:prstGeom>
          <a:solidFill>
            <a:srgbClr val="FFFED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Counting on to the nearest tenth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9A1F01A8-ABB4-4F5C-98D3-AB8420406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1547" y="4529117"/>
            <a:ext cx="1990121" cy="668630"/>
          </a:xfrm>
          <a:prstGeom prst="rect">
            <a:avLst/>
          </a:prstGeom>
          <a:solidFill>
            <a:srgbClr val="FFFED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Counting on to the nearest one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28" name="Straight Arrow Connector 11">
            <a:extLst>
              <a:ext uri="{FF2B5EF4-FFF2-40B4-BE49-F238E27FC236}">
                <a16:creationId xmlns:a16="http://schemas.microsoft.com/office/drawing/2014/main" id="{E0A4CEC5-F9EC-4E90-8B94-B3C5C1C93A5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88259" y="4077084"/>
            <a:ext cx="856054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1">
            <a:extLst>
              <a:ext uri="{FF2B5EF4-FFF2-40B4-BE49-F238E27FC236}">
                <a16:creationId xmlns:a16="http://schemas.microsoft.com/office/drawing/2014/main" id="{E95C8897-2E49-484D-ADC8-A9536925464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71323" y="4776850"/>
            <a:ext cx="856054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56F134CB-CC88-6A48-945F-522B606DB1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6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644" y="4161211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6.41 – 3.62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354394"/>
            <a:ext cx="10641224" cy="130078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this calculation using the ‘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counting on</a:t>
            </a:r>
            <a:r>
              <a:rPr lang="en-GB" dirty="0">
                <a:latin typeface="+mn-lt"/>
              </a:rPr>
              <a:t>’ method.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>
              <a:buNone/>
            </a:pPr>
            <a:r>
              <a:rPr lang="en-GB" dirty="0">
                <a:latin typeface="+mn-lt"/>
              </a:rPr>
              <a:t>Use a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number line </a:t>
            </a:r>
            <a:r>
              <a:rPr lang="en-GB" dirty="0">
                <a:latin typeface="+mn-lt"/>
              </a:rPr>
              <a:t>if you need to.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C2F37E5B-D758-471D-907C-ABB2FD726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5314232"/>
            <a:ext cx="8426902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</a:t>
            </a:r>
            <a:r>
              <a:rPr lang="en-GB" altLang="en-US" sz="1100" u="sng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</a:t>
            </a:r>
            <a:endParaRPr lang="en-GB" altLang="en-US" sz="800" dirty="0">
              <a:ea typeface="Times New Roman" panose="02020603050405020304" pitchFamily="18" charset="0"/>
            </a:endParaRPr>
          </a:p>
          <a:p>
            <a:pPr eaLnBrk="0" hangingPunct="0"/>
            <a:r>
              <a:rPr lang="en-GB" altLang="en-US" sz="9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                </a:t>
            </a:r>
            <a:r>
              <a:rPr lang="en-GB" alt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3.62                                         	                                6.41</a:t>
            </a:r>
            <a:endParaRPr lang="en-GB" altLang="en-US" sz="2000" dirty="0">
              <a:latin typeface="Calibri" panose="020F0502020204030204" pitchFamily="34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515AA59-407F-4F07-9E7C-5A646E7899AC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FFD4AC-5D0C-2344-A3B2-040C448DA3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832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Text Box 14">
            <a:extLst>
              <a:ext uri="{FF2B5EF4-FFF2-40B4-BE49-F238E27FC236}">
                <a16:creationId xmlns:a16="http://schemas.microsoft.com/office/drawing/2014/main" id="{5C3E95A1-FEA9-4CF5-A457-3D0DBBDC6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968" y="2280904"/>
            <a:ext cx="7638392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altLang="en-US" sz="2800" b="1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sz="2800" b="1" dirty="0">
                <a:latin typeface="Calibri" panose="020F0502020204030204" pitchFamily="34" charset="0"/>
              </a:rPr>
              <a:t>  8         0.6       0.02</a:t>
            </a:r>
          </a:p>
          <a:p>
            <a:pPr>
              <a:spcBef>
                <a:spcPct val="50000"/>
              </a:spcBef>
            </a:pPr>
            <a:r>
              <a:rPr lang="en-GB" altLang="en-US" sz="2800" b="1" u="sng" dirty="0">
                <a:latin typeface="Calibri" panose="020F0502020204030204" pitchFamily="34" charset="0"/>
              </a:rPr>
              <a:t>- 4         0.8       0.03</a:t>
            </a:r>
          </a:p>
          <a:p>
            <a:pPr>
              <a:spcBef>
                <a:spcPct val="50000"/>
              </a:spcBef>
            </a:pPr>
            <a:r>
              <a:rPr lang="en-GB" altLang="en-US" sz="2800" b="1" u="sng" dirty="0">
                <a:latin typeface="Calibri" panose="020F0502020204030204" pitchFamily="34" charset="0"/>
              </a:rPr>
              <a:t>  3  +     0.7  +   0.09  =  3.79    </a:t>
            </a:r>
            <a:r>
              <a:rPr lang="en-GB" altLang="en-US" sz="2800" b="1" u="sng" dirty="0">
                <a:solidFill>
                  <a:srgbClr val="0000FF"/>
                </a:solidFill>
                <a:latin typeface="Calibri" panose="020F0502020204030204" pitchFamily="34" charset="0"/>
              </a:rPr>
              <a:t>so  8.62 – 4.83 = 3.79</a:t>
            </a:r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3389D6BF-F033-4BEE-BAF9-4C5DD815A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67875" y="3162701"/>
            <a:ext cx="209120" cy="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0249E3CE-A2EF-417F-98B3-6F25197F6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6713" y="3162702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825F1B17-7F3D-401D-AA9E-7D9BFB6D4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184" y="2444259"/>
            <a:ext cx="7548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0385B319-43B6-48C1-A3A0-F2B038EC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217" y="2701833"/>
            <a:ext cx="6492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</a:rPr>
              <a:t>0.12</a:t>
            </a:r>
          </a:p>
        </p:txBody>
      </p:sp>
      <p:pic>
        <p:nvPicPr>
          <p:cNvPr id="19" name="Picture 1">
            <a:extLst>
              <a:ext uri="{FF2B5EF4-FFF2-40B4-BE49-F238E27FC236}">
                <a16:creationId xmlns:a16="http://schemas.microsoft.com/office/drawing/2014/main" id="{744CEC2A-0D10-4F83-9AC5-FCCA92056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 descr="Image result for eyes cartoon">
            <a:extLst>
              <a:ext uri="{FF2B5EF4-FFF2-40B4-BE49-F238E27FC236}">
                <a16:creationId xmlns:a16="http://schemas.microsoft.com/office/drawing/2014/main" id="{CABC35BD-C198-414A-9616-CA7A79218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2431" y="2837240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E077C694-88EF-4319-BD55-9B0DD309A2D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235F7FE6-8B5C-4778-805C-B23D785DDE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Expanded method</a:t>
            </a:r>
          </a:p>
        </p:txBody>
      </p:sp>
      <p:sp>
        <p:nvSpPr>
          <p:cNvPr id="13" name="AutoShape 67">
            <a:extLst>
              <a:ext uri="{FF2B5EF4-FFF2-40B4-BE49-F238E27FC236}">
                <a16:creationId xmlns:a16="http://schemas.microsoft.com/office/drawing/2014/main" id="{10173E11-205F-49CE-853B-47D99EB82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8.62 – 4.83 =</a:t>
            </a:r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17B2C414-F084-4995-9043-9E69E0DBA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184" y="2748263"/>
            <a:ext cx="6492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solidFill>
                  <a:srgbClr val="FF0000"/>
                </a:solidFill>
              </a:rPr>
              <a:t>0.5</a:t>
            </a:r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CE70485E-F70D-4380-9C62-5E7505BD5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0829" y="2808513"/>
            <a:ext cx="5032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600" dirty="0"/>
              <a:t>7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FEE3A2A-3012-F240-B73A-278ADC24CF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14353" grpId="0" animBg="1"/>
      <p:bldP spid="14354" grpId="0" animBg="1"/>
      <p:bldP spid="14355" grpId="0"/>
      <p:bldP spid="14356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359035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7.52 – 3.63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21" y="2403724"/>
            <a:ext cx="1117010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these calculations using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expanded method</a:t>
            </a:r>
            <a:r>
              <a:rPr lang="en-GB" dirty="0">
                <a:latin typeface="+mn-lt"/>
              </a:rPr>
              <a:t>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C28685-32B7-400D-B24F-7B232AD20999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67">
            <a:extLst>
              <a:ext uri="{FF2B5EF4-FFF2-40B4-BE49-F238E27FC236}">
                <a16:creationId xmlns:a16="http://schemas.microsoft.com/office/drawing/2014/main" id="{4A83DBD3-3F70-4AB4-922D-E641AAC62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462134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6.43 – 2.54 =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0DF341-5BB7-D549-A50B-3949203DA5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45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Text Box 7">
            <a:extLst>
              <a:ext uri="{FF2B5EF4-FFF2-40B4-BE49-F238E27FC236}">
                <a16:creationId xmlns:a16="http://schemas.microsoft.com/office/drawing/2014/main" id="{9829CC18-1B20-4854-BEB5-F8429D9AE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491" y="3283234"/>
            <a:ext cx="165576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b="1" dirty="0"/>
              <a:t>   8 . 6 2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 sz="3200" b="1" dirty="0"/>
              <a:t>  </a:t>
            </a:r>
            <a:r>
              <a:rPr lang="en-GB" altLang="en-US" sz="3200" b="1" u="sng" dirty="0"/>
              <a:t>4 . 8 3</a:t>
            </a:r>
          </a:p>
          <a:p>
            <a:pPr>
              <a:spcBef>
                <a:spcPct val="50000"/>
              </a:spcBef>
            </a:pPr>
            <a:r>
              <a:rPr lang="en-GB" altLang="en-US" sz="3200" b="1" dirty="0"/>
              <a:t>   </a:t>
            </a:r>
            <a:r>
              <a:rPr lang="en-GB" altLang="en-US" sz="3200" b="1" u="sng" dirty="0"/>
              <a:t>3 . 7 9</a:t>
            </a:r>
          </a:p>
        </p:txBody>
      </p:sp>
      <p:sp>
        <p:nvSpPr>
          <p:cNvPr id="37904" name="Line 16">
            <a:extLst>
              <a:ext uri="{FF2B5EF4-FFF2-40B4-BE49-F238E27FC236}">
                <a16:creationId xmlns:a16="http://schemas.microsoft.com/office/drawing/2014/main" id="{4D9AF48E-0828-4091-85EF-1C55493479D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64480" y="3582432"/>
            <a:ext cx="40846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/>
          </a:p>
        </p:txBody>
      </p:sp>
      <p:sp>
        <p:nvSpPr>
          <p:cNvPr id="37906" name="Line 18">
            <a:extLst>
              <a:ext uri="{FF2B5EF4-FFF2-40B4-BE49-F238E27FC236}">
                <a16:creationId xmlns:a16="http://schemas.microsoft.com/office/drawing/2014/main" id="{36AE0DBD-3742-46BE-AD3C-158EECC39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55456" y="3582432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/>
          </a:p>
        </p:txBody>
      </p:sp>
      <p:sp>
        <p:nvSpPr>
          <p:cNvPr id="37909" name="Text Box 21">
            <a:extLst>
              <a:ext uri="{FF2B5EF4-FFF2-40B4-BE49-F238E27FC236}">
                <a16:creationId xmlns:a16="http://schemas.microsoft.com/office/drawing/2014/main" id="{7DDB168C-90D0-41CC-9B95-8107B0ED4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356" y="3139440"/>
            <a:ext cx="3020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1</a:t>
            </a: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828BDAC9-196A-4FAE-A8FB-A0BCDCE66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939" y="1210412"/>
            <a:ext cx="10886483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Short subtraction </a:t>
            </a: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C0DC1FFB-B7FD-4D15-B7E9-05ACF34B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65912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Image result for eyes cartoon">
            <a:extLst>
              <a:ext uri="{FF2B5EF4-FFF2-40B4-BE49-F238E27FC236}">
                <a16:creationId xmlns:a16="http://schemas.microsoft.com/office/drawing/2014/main" id="{847062C6-1AB6-4221-925C-FA9BD6DD5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780" y="1344317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21">
            <a:extLst>
              <a:ext uri="{FF2B5EF4-FFF2-40B4-BE49-F238E27FC236}">
                <a16:creationId xmlns:a16="http://schemas.microsoft.com/office/drawing/2014/main" id="{5BEBD483-550D-485D-A881-26866CF7ED8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943600" y="3139440"/>
            <a:ext cx="1828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D4549C-EB5A-4178-9134-093BF4C3DA91}"/>
              </a:ext>
            </a:extLst>
          </p:cNvPr>
          <p:cNvSpPr/>
          <p:nvPr/>
        </p:nvSpPr>
        <p:spPr>
          <a:xfrm>
            <a:off x="6970020" y="4748690"/>
            <a:ext cx="3248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2800" b="1" dirty="0">
                <a:solidFill>
                  <a:srgbClr val="0000FF"/>
                </a:solidFill>
                <a:latin typeface="Calibri" panose="020F0502020204030204" pitchFamily="34" charset="0"/>
              </a:rPr>
              <a:t>So 8.62 – 4.83 = 3.79</a:t>
            </a:r>
            <a:endParaRPr lang="en-GB" sz="280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66F23EF-9DFB-4D1C-9F77-B0B8838276F3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AutoShape 67">
            <a:extLst>
              <a:ext uri="{FF2B5EF4-FFF2-40B4-BE49-F238E27FC236}">
                <a16:creationId xmlns:a16="http://schemas.microsoft.com/office/drawing/2014/main" id="{657B9F2C-BAC3-4039-AFC6-A3ED94F8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8.62 – 4.83 =</a:t>
            </a:r>
          </a:p>
        </p:txBody>
      </p:sp>
      <p:sp>
        <p:nvSpPr>
          <p:cNvPr id="17" name="Line 18">
            <a:extLst>
              <a:ext uri="{FF2B5EF4-FFF2-40B4-BE49-F238E27FC236}">
                <a16:creationId xmlns:a16="http://schemas.microsoft.com/office/drawing/2014/main" id="{B439AE37-45D1-4EE4-9116-963C363F1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566167"/>
            <a:ext cx="315436" cy="162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/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BE0BC0DF-5EAE-4A32-A22F-C22C1D40280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262587" y="3185160"/>
            <a:ext cx="2542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7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8C4F93C0-9F77-4B6F-84CC-D87F826CE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7076" y="3049531"/>
            <a:ext cx="3020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1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CEA911D-D881-2444-B46F-6259DEA800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211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359035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9.43 – 5.64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21" y="2403724"/>
            <a:ext cx="1117010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these calculations using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short subtraction method</a:t>
            </a:r>
            <a:r>
              <a:rPr lang="en-GB" dirty="0">
                <a:latin typeface="+mn-lt"/>
              </a:rPr>
              <a:t>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B427322-08E5-447F-A3D8-0AD54218AA3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67">
            <a:extLst>
              <a:ext uri="{FF2B5EF4-FFF2-40B4-BE49-F238E27FC236}">
                <a16:creationId xmlns:a16="http://schemas.microsoft.com/office/drawing/2014/main" id="{D8E01627-F80E-41E5-A020-4613629E9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4627043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7.24 – 3.45 =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C434351-DC95-A34D-A3F3-C24D61D6CF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68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6717" y="1514309"/>
            <a:ext cx="7101644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4000" dirty="0"/>
              <a:t>1 litre of paint covers 11.5 square metres. I paint an area of 5.12 square metres. How much paint do I have left?</a:t>
            </a:r>
          </a:p>
          <a:p>
            <a:endParaRPr lang="en-GB" sz="4000" dirty="0"/>
          </a:p>
          <a:p>
            <a:pPr marL="0" lvl="0" indent="0" algn="ctr">
              <a:buNone/>
            </a:pPr>
            <a:endParaRPr lang="en-GB" sz="3600" dirty="0"/>
          </a:p>
          <a:p>
            <a:pPr marL="0" indent="0">
              <a:buNone/>
            </a:pPr>
            <a:endParaRPr lang="en-GB" sz="12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00990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6428C6-910E-ED4B-9776-5FFCB12035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025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>
            <a:extLst>
              <a:ext uri="{FF2B5EF4-FFF2-40B4-BE49-F238E27FC236}">
                <a16:creationId xmlns:a16="http://schemas.microsoft.com/office/drawing/2014/main" id="{CC2CDF96-8C4F-4C51-85FB-B2579A226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6561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67">
            <a:extLst>
              <a:ext uri="{FF2B5EF4-FFF2-40B4-BE49-F238E27FC236}">
                <a16:creationId xmlns:a16="http://schemas.microsoft.com/office/drawing/2014/main" id="{E5AEB08C-86F8-4DA3-A3EA-7E5F6B2A6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536" y="3086209"/>
            <a:ext cx="5838927" cy="288029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3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These methods can also be applied to </a:t>
            </a:r>
            <a:r>
              <a:rPr lang="en-GB" sz="3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decimal numbers </a:t>
            </a:r>
            <a:r>
              <a:rPr lang="en-GB" sz="3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 the context of </a:t>
            </a:r>
            <a:r>
              <a:rPr lang="en-GB" sz="3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en-GB" sz="3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 Let’s look at an example…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607DAEC-6B72-4068-B498-4C4B959817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5081" y="1714609"/>
            <a:ext cx="738409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Solving</a:t>
            </a:r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problems involving money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83F47C-9F85-4D51-A247-FA73D155017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0F3872-C38C-C84F-97F6-974FB80B2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5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FB834-FFCA-4D74-BC33-559E75C5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873" y="365124"/>
            <a:ext cx="8619970" cy="1541497"/>
          </a:xfrm>
          <a:solidFill>
            <a:srgbClr val="FDFEDA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002060"/>
                </a:solidFill>
                <a:latin typeface="+mn-lt"/>
              </a:rPr>
              <a:t>Vocabulary: </a:t>
            </a:r>
            <a:br>
              <a:rPr lang="en-GB" sz="4000" b="1" dirty="0">
                <a:solidFill>
                  <a:srgbClr val="002060"/>
                </a:solidFill>
                <a:latin typeface="+mn-lt"/>
              </a:rPr>
            </a:br>
            <a:r>
              <a:rPr lang="en-GB" sz="4000" b="1" dirty="0">
                <a:solidFill>
                  <a:srgbClr val="002060"/>
                </a:solidFill>
                <a:latin typeface="+mn-lt"/>
              </a:rPr>
              <a:t>Subtracting with decimals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8C3D4E-1CA5-4486-9BD7-97CB166B3BE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08" y="365124"/>
            <a:ext cx="1330509" cy="1325563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75A7142-34F1-4E54-A85B-FF703025B360}"/>
              </a:ext>
            </a:extLst>
          </p:cNvPr>
          <p:cNvSpPr/>
          <p:nvPr/>
        </p:nvSpPr>
        <p:spPr>
          <a:xfrm>
            <a:off x="769257" y="2568102"/>
            <a:ext cx="3657600" cy="362207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002060"/>
                </a:solidFill>
              </a:rPr>
              <a:t>decrease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sum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whole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decimal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037ED3D-4640-4C99-BD8E-7128C709FBE2}"/>
              </a:ext>
            </a:extLst>
          </p:cNvPr>
          <p:cNvSpPr/>
          <p:nvPr/>
        </p:nvSpPr>
        <p:spPr>
          <a:xfrm>
            <a:off x="4891395" y="3431460"/>
            <a:ext cx="6420618" cy="295459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Teacher’s Note:</a:t>
            </a: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See ‘Vocabulary Shorts’ resource below for ideas and games to develop and embed vocabulary. 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endParaRPr lang="en-US" altLang="en-US" sz="2400" u="sng" dirty="0">
              <a:solidFill>
                <a:srgbClr val="1155CC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r>
              <a:rPr lang="en-US" altLang="en-US" u="sng" dirty="0">
                <a:solidFill>
                  <a:srgbClr val="1155CC"/>
                </a:solidFill>
                <a:cs typeface="Arial" panose="020B0604020202020204" pitchFamily="34" charset="0"/>
                <a:hlinkClick r:id="rId4"/>
              </a:rPr>
              <a:t>Vocabulary Shorts</a:t>
            </a:r>
            <a:endParaRPr lang="en-GB" u="sng" dirty="0"/>
          </a:p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A72A0DDC-487D-4E41-8D2B-C1EDF9886647}"/>
              </a:ext>
            </a:extLst>
          </p:cNvPr>
          <p:cNvSpPr/>
          <p:nvPr/>
        </p:nvSpPr>
        <p:spPr>
          <a:xfrm>
            <a:off x="4694747" y="3116668"/>
            <a:ext cx="699541" cy="629586"/>
          </a:xfrm>
          <a:prstGeom prst="star5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97AF55-FFDD-6944-80A8-D0F7CB5403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11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Text Box 7">
            <a:extLst>
              <a:ext uri="{FF2B5EF4-FFF2-40B4-BE49-F238E27FC236}">
                <a16:creationId xmlns:a16="http://schemas.microsoft.com/office/drawing/2014/main" id="{9829CC18-1B20-4854-BEB5-F8429D9AE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178" y="2755567"/>
            <a:ext cx="354162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b="1" dirty="0"/>
              <a:t>   2 7 . 5 0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 sz="3200" b="1" dirty="0"/>
              <a:t>  </a:t>
            </a:r>
            <a:r>
              <a:rPr lang="en-GB" altLang="en-US" sz="3200" b="1" u="sng" dirty="0"/>
              <a:t>1 4 . 2 4</a:t>
            </a:r>
          </a:p>
          <a:p>
            <a:pPr>
              <a:spcBef>
                <a:spcPct val="50000"/>
              </a:spcBef>
            </a:pPr>
            <a:r>
              <a:rPr lang="en-GB" altLang="en-US" sz="3200" b="1" dirty="0"/>
              <a:t>       0 . 7 6  </a:t>
            </a:r>
            <a:r>
              <a:rPr lang="en-GB" altLang="en-US" sz="3200" b="1" dirty="0">
                <a:solidFill>
                  <a:srgbClr val="FF0000"/>
                </a:solidFill>
              </a:rPr>
              <a:t>(15)</a:t>
            </a:r>
          </a:p>
          <a:p>
            <a:pPr>
              <a:spcBef>
                <a:spcPct val="50000"/>
              </a:spcBef>
            </a:pPr>
            <a:r>
              <a:rPr lang="en-GB" altLang="en-US" sz="3200" b="1" dirty="0"/>
              <a:t>   </a:t>
            </a:r>
            <a:r>
              <a:rPr lang="en-GB" altLang="en-US" sz="3200" b="1" u="sng" dirty="0"/>
              <a:t>1 2 . 5 0</a:t>
            </a:r>
            <a:r>
              <a:rPr lang="en-GB" altLang="en-US" sz="3200" b="1" dirty="0"/>
              <a:t>  </a:t>
            </a:r>
            <a:r>
              <a:rPr lang="en-GB" altLang="en-US" sz="3200" b="1" dirty="0">
                <a:solidFill>
                  <a:srgbClr val="FF0000"/>
                </a:solidFill>
              </a:rPr>
              <a:t>(27.50)</a:t>
            </a:r>
          </a:p>
          <a:p>
            <a:pPr>
              <a:spcBef>
                <a:spcPct val="50000"/>
              </a:spcBef>
            </a:pPr>
            <a:r>
              <a:rPr lang="en-GB" altLang="en-US" sz="3200" b="1" dirty="0"/>
              <a:t>   </a:t>
            </a:r>
            <a:r>
              <a:rPr lang="en-GB" altLang="en-US" sz="3200" b="1" u="sng" dirty="0"/>
              <a:t>1 3 . 2 6</a:t>
            </a: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828BDAC9-196A-4FAE-A8FB-A0BCDCE66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939" y="1210412"/>
            <a:ext cx="10886483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Solving money calculations</a:t>
            </a: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C0DC1FFB-B7FD-4D15-B7E9-05ACF34B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65912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Image result for eyes cartoon">
            <a:extLst>
              <a:ext uri="{FF2B5EF4-FFF2-40B4-BE49-F238E27FC236}">
                <a16:creationId xmlns:a16="http://schemas.microsoft.com/office/drawing/2014/main" id="{847062C6-1AB6-4221-925C-FA9BD6DD5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820" y="1506055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866F23EF-9DFB-4D1C-9F77-B0B8838276F3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AutoShape 67">
            <a:extLst>
              <a:ext uri="{FF2B5EF4-FFF2-40B4-BE49-F238E27FC236}">
                <a16:creationId xmlns:a16="http://schemas.microsoft.com/office/drawing/2014/main" id="{657B9F2C-BAC3-4039-AFC6-A3ED94F8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767" y="2035430"/>
            <a:ext cx="3219633" cy="57888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£27.50 – £14.24 =</a:t>
            </a:r>
          </a:p>
        </p:txBody>
      </p:sp>
      <p:sp>
        <p:nvSpPr>
          <p:cNvPr id="3" name="Rounded Rectangular Callout 22">
            <a:extLst>
              <a:ext uri="{FF2B5EF4-FFF2-40B4-BE49-F238E27FC236}">
                <a16:creationId xmlns:a16="http://schemas.microsoft.com/office/drawing/2014/main" id="{C6E0E70F-F52E-47ED-940F-F23A0F9D7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605" y="2784116"/>
            <a:ext cx="3876190" cy="1189901"/>
          </a:xfrm>
          <a:prstGeom prst="wedgeRoundRectCallout">
            <a:avLst>
              <a:gd name="adj1" fmla="val -100892"/>
              <a:gd name="adj2" fmla="val 70079"/>
              <a:gd name="adj3" fmla="val 16667"/>
            </a:avLst>
          </a:prstGeom>
          <a:solidFill>
            <a:srgbClr val="FFFED8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To get from 14.24 to 15 we need to add 0.76</a:t>
            </a:r>
            <a:endParaRPr kumimoji="0" lang="en-US" alt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ounded Rectangular Callout 22">
            <a:extLst>
              <a:ext uri="{FF2B5EF4-FFF2-40B4-BE49-F238E27FC236}">
                <a16:creationId xmlns:a16="http://schemas.microsoft.com/office/drawing/2014/main" id="{895CB02C-01AA-452B-88EE-7E5D9144A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630" y="4168668"/>
            <a:ext cx="3876190" cy="1189901"/>
          </a:xfrm>
          <a:prstGeom prst="wedgeRoundRectCallout">
            <a:avLst>
              <a:gd name="adj1" fmla="val -99712"/>
              <a:gd name="adj2" fmla="val 26533"/>
              <a:gd name="adj3" fmla="val 16667"/>
            </a:avLst>
          </a:prstGeom>
          <a:solidFill>
            <a:srgbClr val="FFFED8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To get from 15 to 27.50 we need to add 12.50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ounded Rectangular Callout 22">
            <a:extLst>
              <a:ext uri="{FF2B5EF4-FFF2-40B4-BE49-F238E27FC236}">
                <a16:creationId xmlns:a16="http://schemas.microsoft.com/office/drawing/2014/main" id="{1E24A054-891A-4BAE-8DD1-51AC9F64D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605" y="5561186"/>
            <a:ext cx="3876190" cy="1189901"/>
          </a:xfrm>
          <a:prstGeom prst="wedgeRoundRectCallout">
            <a:avLst>
              <a:gd name="adj1" fmla="val -101678"/>
              <a:gd name="adj2" fmla="val -37506"/>
              <a:gd name="adj3" fmla="val 16667"/>
            </a:avLst>
          </a:prstGeom>
          <a:solidFill>
            <a:srgbClr val="FFFED8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In total, to get from 14.24 to 27.50, we have added 13.26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8B58E0-281C-47C3-8417-B8AACBD03BAB}"/>
              </a:ext>
            </a:extLst>
          </p:cNvPr>
          <p:cNvSpPr/>
          <p:nvPr/>
        </p:nvSpPr>
        <p:spPr>
          <a:xfrm>
            <a:off x="8511207" y="5595968"/>
            <a:ext cx="34745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3200" b="1" dirty="0">
                <a:solidFill>
                  <a:srgbClr val="0000FF"/>
                </a:solidFill>
                <a:latin typeface="Calibri" panose="020F0502020204030204" pitchFamily="34" charset="0"/>
              </a:rPr>
              <a:t>So £27.50 – £14.24 </a:t>
            </a:r>
          </a:p>
          <a:p>
            <a:r>
              <a:rPr lang="en-GB" altLang="en-US" sz="3200" b="1" dirty="0">
                <a:solidFill>
                  <a:srgbClr val="0000FF"/>
                </a:solidFill>
                <a:latin typeface="Calibri" panose="020F0502020204030204" pitchFamily="34" charset="0"/>
              </a:rPr>
              <a:t>= £13.26</a:t>
            </a:r>
            <a:endParaRPr lang="en-GB" sz="3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ED15C2-33CA-9744-8377-7BBB730534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23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  <p:bldP spid="3" grpId="0" animBg="1"/>
      <p:bldP spid="22" grpId="0" animBg="1"/>
      <p:bldP spid="23" grpId="0" animBg="1"/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4" y="3590352"/>
            <a:ext cx="336479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£38.50 – £25.35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21" y="2403724"/>
            <a:ext cx="1117010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these calculations: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B427322-08E5-447F-A3D8-0AD54218AA3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AutoShape 67">
            <a:extLst>
              <a:ext uri="{FF2B5EF4-FFF2-40B4-BE49-F238E27FC236}">
                <a16:creationId xmlns:a16="http://schemas.microsoft.com/office/drawing/2014/main" id="{C4A4D360-D019-49D2-AF5C-65A576FB8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4776980"/>
            <a:ext cx="3364790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£54.25 – £32.16 =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E6A631-9BBE-054A-88DC-5006BCBBCA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230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6717" y="1530351"/>
            <a:ext cx="7101644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4000" dirty="0"/>
              <a:t>I buy some items costing £14.67. I give the shop assistant a £20 note. What change should I get? How did you work it out?</a:t>
            </a:r>
          </a:p>
          <a:p>
            <a:endParaRPr lang="en-GB" sz="4000" dirty="0"/>
          </a:p>
          <a:p>
            <a:pPr marL="0" lvl="0" indent="0" algn="ctr">
              <a:buNone/>
            </a:pPr>
            <a:endParaRPr lang="en-GB" sz="3600" dirty="0"/>
          </a:p>
          <a:p>
            <a:pPr marL="0" indent="0">
              <a:buNone/>
            </a:pPr>
            <a:endParaRPr lang="en-GB" sz="12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00990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2FA629-8016-DD40-8622-EF30ACB1FA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75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6717" y="1530351"/>
            <a:ext cx="7101644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GB" sz="4000" dirty="0"/>
              <a:t>A shop sells 3 types of sunglasses for £4.69, </a:t>
            </a:r>
            <a:r>
              <a:rPr lang="en-GB" sz="4000"/>
              <a:t>£2.79 and </a:t>
            </a:r>
            <a:r>
              <a:rPr lang="en-GB" sz="4000" dirty="0"/>
              <a:t>£5.85. What is the difference in price between the most expensive and least expensive sunglasses?</a:t>
            </a:r>
          </a:p>
          <a:p>
            <a:pPr marL="0" lvl="0" indent="0" algn="ctr">
              <a:buNone/>
            </a:pPr>
            <a:endParaRPr lang="en-GB" sz="3600" dirty="0"/>
          </a:p>
          <a:p>
            <a:pPr marL="0" indent="0">
              <a:buNone/>
            </a:pPr>
            <a:endParaRPr lang="en-GB" sz="12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00990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1F8035-905F-A242-89F0-062C048808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017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64A1D-7BCE-4571-B9A7-CD11DA7F3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577" y="205129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Further links: 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M2d – written methods of subtraction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M1e, M1f, M1g &amp; M1h – multiplying and dividing by 10 and 100</a:t>
            </a:r>
          </a:p>
          <a:p>
            <a:pPr marL="0" indent="0" algn="ctr">
              <a:buNone/>
            </a:pPr>
            <a:endParaRPr lang="en-GB" sz="3600" dirty="0">
              <a:solidFill>
                <a:srgbClr val="002060"/>
              </a:solidFill>
            </a:endParaRP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12A1D995-3F29-4177-840B-FCD3FA10D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00990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9F8C295-B7DF-45B5-8500-E2F1BC57256A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719B96-4027-BA48-B47C-4970FD33E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1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Subtraction methods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3015" y="2705560"/>
            <a:ext cx="9619693" cy="315320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dirty="0">
                <a:latin typeface="+mn-lt"/>
              </a:rPr>
              <a:t>Let’s remind ourselves of the different methods we can use to </a:t>
            </a:r>
            <a:r>
              <a:rPr lang="en-GB" b="1" u="sng" dirty="0">
                <a:latin typeface="+mn-lt"/>
              </a:rPr>
              <a:t>subtract</a:t>
            </a:r>
            <a:r>
              <a:rPr lang="en-GB" dirty="0">
                <a:latin typeface="+mn-lt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whole</a:t>
            </a:r>
            <a:r>
              <a:rPr lang="en-GB" dirty="0">
                <a:latin typeface="+mn-lt"/>
              </a:rPr>
              <a:t> numbers:</a:t>
            </a:r>
          </a:p>
          <a:p>
            <a:pPr marL="457200" indent="-457200"/>
            <a:r>
              <a:rPr lang="en-GB" dirty="0">
                <a:latin typeface="+mn-lt"/>
              </a:rPr>
              <a:t>Counting on method</a:t>
            </a:r>
          </a:p>
          <a:p>
            <a:pPr marL="457200" indent="-457200"/>
            <a:r>
              <a:rPr lang="en-GB" dirty="0">
                <a:latin typeface="+mn-lt"/>
              </a:rPr>
              <a:t>Expanded method</a:t>
            </a:r>
          </a:p>
          <a:p>
            <a:pPr marL="457200" indent="-457200"/>
            <a:r>
              <a:rPr lang="en-GB" dirty="0">
                <a:latin typeface="+mn-lt"/>
              </a:rPr>
              <a:t>Short subtraction method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FBE3A8-3896-2945-8239-6C84E24FC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36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1296" y="131231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Counting on method</a:t>
            </a: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B5A8FD32-7B11-43B5-89AB-BB8AAFD7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979" y="1435037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6">
            <a:extLst>
              <a:ext uri="{FF2B5EF4-FFF2-40B4-BE49-F238E27FC236}">
                <a16:creationId xmlns:a16="http://schemas.microsoft.com/office/drawing/2014/main" id="{860FF158-89AF-4D0A-83D9-402E91E25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22" y="2423245"/>
            <a:ext cx="11056556" cy="95345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2500" dirty="0"/>
              <a:t>Subtraction can sometimes be calculated more easily by ‘</a:t>
            </a:r>
            <a:r>
              <a:rPr lang="en-GB" altLang="en-US" sz="2500" b="1" dirty="0">
                <a:solidFill>
                  <a:srgbClr val="FF0000"/>
                </a:solidFill>
              </a:rPr>
              <a:t>finding the difference</a:t>
            </a:r>
            <a:r>
              <a:rPr lang="en-GB" altLang="en-US" sz="2500" dirty="0"/>
              <a:t>’ between the numbers by </a:t>
            </a:r>
            <a:r>
              <a:rPr lang="en-GB" altLang="en-US" sz="2500" b="1" dirty="0">
                <a:solidFill>
                  <a:srgbClr val="FF0000"/>
                </a:solidFill>
              </a:rPr>
              <a:t>counting on</a:t>
            </a:r>
            <a:r>
              <a:rPr lang="en-GB" altLang="en-US" sz="2500" dirty="0"/>
              <a:t>. This can be illustrated on a </a:t>
            </a:r>
            <a:r>
              <a:rPr lang="en-GB" altLang="en-US" sz="2500" b="1" dirty="0">
                <a:solidFill>
                  <a:srgbClr val="FF0000"/>
                </a:solidFill>
              </a:rPr>
              <a:t>number line</a:t>
            </a:r>
            <a:r>
              <a:rPr lang="en-GB" altLang="en-US" sz="2500" dirty="0"/>
              <a:t>.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2522C551-7378-4DBF-8FAB-8323C2F60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21" y="3500856"/>
            <a:ext cx="6802723" cy="139612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800" b="1" dirty="0">
                <a:solidFill>
                  <a:srgbClr val="FF0000"/>
                </a:solidFill>
              </a:rPr>
              <a:t>409 – 278 = ?</a:t>
            </a:r>
          </a:p>
          <a:p>
            <a:r>
              <a:rPr lang="en-GB" altLang="en-US" sz="2400" dirty="0"/>
              <a:t>To </a:t>
            </a:r>
            <a:r>
              <a:rPr lang="en-GB" altLang="en-US" sz="2400" b="1" dirty="0">
                <a:solidFill>
                  <a:srgbClr val="FF0000"/>
                </a:solidFill>
              </a:rPr>
              <a:t>‘find the difference’ </a:t>
            </a:r>
            <a:r>
              <a:rPr lang="en-GB" altLang="en-US" sz="2400" dirty="0"/>
              <a:t>between these two numbers we can </a:t>
            </a:r>
            <a:r>
              <a:rPr lang="en-GB" altLang="en-US" sz="2400" b="1" dirty="0">
                <a:solidFill>
                  <a:srgbClr val="FF0000"/>
                </a:solidFill>
              </a:rPr>
              <a:t>count on</a:t>
            </a:r>
            <a:r>
              <a:rPr lang="en-GB" altLang="en-US" sz="2400" dirty="0">
                <a:solidFill>
                  <a:srgbClr val="FF0000"/>
                </a:solidFill>
              </a:rPr>
              <a:t> </a:t>
            </a:r>
            <a:r>
              <a:rPr lang="en-GB" altLang="en-US" sz="2400" dirty="0"/>
              <a:t>from </a:t>
            </a:r>
            <a:r>
              <a:rPr lang="en-GB" altLang="en-US" sz="2400" b="1" dirty="0"/>
              <a:t>278</a:t>
            </a:r>
            <a:r>
              <a:rPr lang="en-GB" altLang="en-US" sz="2400" dirty="0"/>
              <a:t> to </a:t>
            </a:r>
            <a:r>
              <a:rPr lang="en-GB" altLang="en-US" sz="2400" b="1" dirty="0"/>
              <a:t>409</a:t>
            </a:r>
            <a:r>
              <a:rPr lang="en-GB" altLang="en-US" sz="2400" dirty="0"/>
              <a:t> on a number line.</a:t>
            </a:r>
          </a:p>
        </p:txBody>
      </p:sp>
      <p:sp>
        <p:nvSpPr>
          <p:cNvPr id="13" name="AutoShape 23">
            <a:extLst>
              <a:ext uri="{FF2B5EF4-FFF2-40B4-BE49-F238E27FC236}">
                <a16:creationId xmlns:a16="http://schemas.microsoft.com/office/drawing/2014/main" id="{1DDB3955-9A13-4AE2-A1DE-20B44F004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765" y="3492998"/>
            <a:ext cx="3949827" cy="139612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400" dirty="0"/>
              <a:t>Now </a:t>
            </a:r>
            <a:r>
              <a:rPr lang="en-GB" altLang="en-US" sz="2400" b="1" dirty="0">
                <a:solidFill>
                  <a:srgbClr val="FF0000"/>
                </a:solidFill>
              </a:rPr>
              <a:t>add</a:t>
            </a:r>
            <a:r>
              <a:rPr lang="en-GB" altLang="en-US" sz="2400" dirty="0"/>
              <a:t> the steps together:</a:t>
            </a:r>
          </a:p>
          <a:p>
            <a:pPr algn="ctr"/>
            <a:r>
              <a:rPr lang="en-GB" altLang="en-US" sz="2400" dirty="0"/>
              <a:t> 2 + 20 + 109 = 131  so	</a:t>
            </a:r>
            <a:endParaRPr lang="en-GB" altLang="en-US" sz="2400" b="1" dirty="0"/>
          </a:p>
          <a:p>
            <a:pPr algn="ctr"/>
            <a:r>
              <a:rPr lang="en-GB" altLang="en-US" sz="2800" b="1" dirty="0">
                <a:solidFill>
                  <a:srgbClr val="FF0000"/>
                </a:solidFill>
              </a:rPr>
              <a:t>409 – 278 = 131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4F9D7C63-2F4B-48AC-B790-DAACA4ACA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12" y="5869113"/>
            <a:ext cx="8426902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______</a:t>
            </a:r>
            <a:r>
              <a:rPr lang="en-GB" altLang="en-US" sz="1100" u="sng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</a:t>
            </a:r>
            <a:endParaRPr lang="en-GB" altLang="en-US" sz="800" dirty="0">
              <a:ea typeface="Times New Roman" panose="02020603050405020304" pitchFamily="18" charset="0"/>
            </a:endParaRPr>
          </a:p>
          <a:p>
            <a:pPr eaLnBrk="0" hangingPunct="0"/>
            <a:r>
              <a:rPr lang="en-GB" altLang="en-US" sz="9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     </a:t>
            </a:r>
            <a:r>
              <a:rPr lang="en-GB" alt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278   280	                 300	                                 409</a:t>
            </a:r>
            <a:endParaRPr lang="en-GB" altLang="en-US" sz="2000" dirty="0">
              <a:latin typeface="Calibri" panose="020F0502020204030204" pitchFamily="34" charset="0"/>
            </a:endParaRPr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24208A47-6223-4D4D-A682-E199D9FE6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339" y="5177407"/>
            <a:ext cx="6477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500" b="1" dirty="0"/>
              <a:t> + 2</a:t>
            </a:r>
          </a:p>
        </p:txBody>
      </p:sp>
      <p:sp>
        <p:nvSpPr>
          <p:cNvPr id="17" name="Text Box 21">
            <a:extLst>
              <a:ext uri="{FF2B5EF4-FFF2-40B4-BE49-F238E27FC236}">
                <a16:creationId xmlns:a16="http://schemas.microsoft.com/office/drawing/2014/main" id="{EDCD4842-92AC-455B-896F-BB48F67E8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2820" y="5177407"/>
            <a:ext cx="8636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500" b="1" dirty="0"/>
              <a:t> + 20</a:t>
            </a: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9F2132D1-5ECE-4941-BF08-6F994DC35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581" y="5176870"/>
            <a:ext cx="14398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500" b="1" dirty="0"/>
              <a:t> + 109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3CAD17F-495D-4218-9C14-69532C2932F1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B1142A2-C23E-4292-B3D0-D5B187187030}"/>
              </a:ext>
            </a:extLst>
          </p:cNvPr>
          <p:cNvSpPr/>
          <p:nvPr/>
        </p:nvSpPr>
        <p:spPr>
          <a:xfrm>
            <a:off x="2662989" y="5534516"/>
            <a:ext cx="7058527" cy="545442"/>
          </a:xfrm>
          <a:custGeom>
            <a:avLst/>
            <a:gdLst>
              <a:gd name="connsiteX0" fmla="*/ 0 w 7058527"/>
              <a:gd name="connsiteY0" fmla="*/ 513358 h 545442"/>
              <a:gd name="connsiteX1" fmla="*/ 481264 w 7058527"/>
              <a:gd name="connsiteY1" fmla="*/ 208558 h 545442"/>
              <a:gd name="connsiteX2" fmla="*/ 834190 w 7058527"/>
              <a:gd name="connsiteY2" fmla="*/ 529400 h 545442"/>
              <a:gd name="connsiteX3" fmla="*/ 1892969 w 7058527"/>
              <a:gd name="connsiteY3" fmla="*/ 16052 h 545442"/>
              <a:gd name="connsiteX4" fmla="*/ 3112169 w 7058527"/>
              <a:gd name="connsiteY4" fmla="*/ 529400 h 545442"/>
              <a:gd name="connsiteX5" fmla="*/ 5325979 w 7058527"/>
              <a:gd name="connsiteY5" fmla="*/ 10 h 545442"/>
              <a:gd name="connsiteX6" fmla="*/ 7058527 w 7058527"/>
              <a:gd name="connsiteY6" fmla="*/ 545442 h 545442"/>
              <a:gd name="connsiteX7" fmla="*/ 7058527 w 7058527"/>
              <a:gd name="connsiteY7" fmla="*/ 545442 h 54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58527" h="545442">
                <a:moveTo>
                  <a:pt x="0" y="513358"/>
                </a:moveTo>
                <a:cubicBezTo>
                  <a:pt x="171116" y="359621"/>
                  <a:pt x="342232" y="205884"/>
                  <a:pt x="481264" y="208558"/>
                </a:cubicBezTo>
                <a:cubicBezTo>
                  <a:pt x="620296" y="211232"/>
                  <a:pt x="598906" y="561484"/>
                  <a:pt x="834190" y="529400"/>
                </a:cubicBezTo>
                <a:cubicBezTo>
                  <a:pt x="1069474" y="497316"/>
                  <a:pt x="1513306" y="16052"/>
                  <a:pt x="1892969" y="16052"/>
                </a:cubicBezTo>
                <a:cubicBezTo>
                  <a:pt x="2272632" y="16052"/>
                  <a:pt x="2540001" y="532074"/>
                  <a:pt x="3112169" y="529400"/>
                </a:cubicBezTo>
                <a:cubicBezTo>
                  <a:pt x="3684337" y="526726"/>
                  <a:pt x="4668253" y="-2664"/>
                  <a:pt x="5325979" y="10"/>
                </a:cubicBezTo>
                <a:cubicBezTo>
                  <a:pt x="5983705" y="2684"/>
                  <a:pt x="7058527" y="545442"/>
                  <a:pt x="7058527" y="545442"/>
                </a:cubicBezTo>
                <a:lnTo>
                  <a:pt x="7058527" y="54544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9AD9464-4D24-8E4E-99A6-9C7C444CF8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1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/>
      <p:bldP spid="16" grpId="0"/>
      <p:bldP spid="17" grpId="0"/>
      <p:bldP spid="18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>
            <a:extLst>
              <a:ext uri="{FF2B5EF4-FFF2-40B4-BE49-F238E27FC236}">
                <a16:creationId xmlns:a16="http://schemas.microsoft.com/office/drawing/2014/main" id="{226C4DFF-05C1-4DBC-AF80-F60194917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066" y="2266002"/>
            <a:ext cx="6006998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dirty="0"/>
              <a:t>   409</a:t>
            </a:r>
          </a:p>
          <a:p>
            <a:pPr>
              <a:spcBef>
                <a:spcPct val="50000"/>
              </a:spcBef>
            </a:pPr>
            <a:r>
              <a:rPr lang="en-GB" altLang="en-US" sz="3200" u="sng" dirty="0"/>
              <a:t>-  278</a:t>
            </a:r>
          </a:p>
          <a:p>
            <a:pPr>
              <a:spcBef>
                <a:spcPct val="50000"/>
              </a:spcBef>
            </a:pPr>
            <a:r>
              <a:rPr lang="en-GB" altLang="en-US" sz="3200" dirty="0"/>
              <a:t>+     2   </a:t>
            </a:r>
            <a:r>
              <a:rPr lang="en-GB" altLang="en-US" sz="3200" dirty="0">
                <a:solidFill>
                  <a:srgbClr val="FF0000"/>
                </a:solidFill>
              </a:rPr>
              <a:t>(280)</a:t>
            </a:r>
          </a:p>
          <a:p>
            <a:pPr>
              <a:spcBef>
                <a:spcPct val="50000"/>
              </a:spcBef>
            </a:pPr>
            <a:r>
              <a:rPr lang="en-GB" altLang="en-US" sz="3200" dirty="0"/>
              <a:t>+   20   </a:t>
            </a:r>
            <a:r>
              <a:rPr lang="en-GB" altLang="en-US" sz="3200" dirty="0">
                <a:solidFill>
                  <a:srgbClr val="FF0000"/>
                </a:solidFill>
              </a:rPr>
              <a:t>(300)</a:t>
            </a:r>
          </a:p>
          <a:p>
            <a:pPr>
              <a:spcBef>
                <a:spcPct val="50000"/>
              </a:spcBef>
            </a:pPr>
            <a:r>
              <a:rPr lang="en-GB" altLang="en-US" sz="3200" u="sng" dirty="0"/>
              <a:t>+ 109</a:t>
            </a:r>
            <a:r>
              <a:rPr lang="en-GB" altLang="en-US" sz="3200" dirty="0"/>
              <a:t>   </a:t>
            </a:r>
            <a:r>
              <a:rPr lang="en-GB" altLang="en-US" sz="3200" dirty="0">
                <a:solidFill>
                  <a:srgbClr val="FF0000"/>
                </a:solidFill>
              </a:rPr>
              <a:t>(409)</a:t>
            </a:r>
          </a:p>
          <a:p>
            <a:pPr>
              <a:spcBef>
                <a:spcPct val="50000"/>
              </a:spcBef>
            </a:pPr>
            <a:r>
              <a:rPr lang="en-GB" altLang="en-US" sz="3200" b="1" u="sng" dirty="0"/>
              <a:t>   131</a:t>
            </a:r>
            <a:r>
              <a:rPr lang="en-GB" altLang="en-US" sz="3200" dirty="0"/>
              <a:t>          </a:t>
            </a:r>
            <a:r>
              <a:rPr lang="en-GB" altLang="en-US" sz="3600" b="1" dirty="0">
                <a:solidFill>
                  <a:srgbClr val="0000FF"/>
                </a:solidFill>
              </a:rPr>
              <a:t>so 409 – 278 = 131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1A7EBAAD-DA7F-40F7-99CC-231CDEE98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165325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6">
            <a:extLst>
              <a:ext uri="{FF2B5EF4-FFF2-40B4-BE49-F238E27FC236}">
                <a16:creationId xmlns:a16="http://schemas.microsoft.com/office/drawing/2014/main" id="{36A2C259-898F-47CE-9D60-AAA992E7F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3746417"/>
            <a:ext cx="2946926" cy="646986"/>
          </a:xfrm>
          <a:prstGeom prst="rightArrow">
            <a:avLst>
              <a:gd name="adj1" fmla="val 50000"/>
              <a:gd name="adj2" fmla="val 12484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278 </a:t>
            </a:r>
            <a:r>
              <a:rPr lang="en-GB" altLang="en-US" sz="2800" b="1" dirty="0">
                <a:solidFill>
                  <a:srgbClr val="0000FF"/>
                </a:solidFill>
              </a:rPr>
              <a:t>+ 2</a:t>
            </a:r>
            <a:r>
              <a:rPr lang="en-GB" altLang="en-US" sz="2800" dirty="0"/>
              <a:t> = 280</a:t>
            </a:r>
          </a:p>
        </p:txBody>
      </p:sp>
      <p:sp>
        <p:nvSpPr>
          <p:cNvPr id="10" name="AutoShape 17">
            <a:extLst>
              <a:ext uri="{FF2B5EF4-FFF2-40B4-BE49-F238E27FC236}">
                <a16:creationId xmlns:a16="http://schemas.microsoft.com/office/drawing/2014/main" id="{5143EC7D-36EA-4315-9DDE-AC190BBF4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4573066"/>
            <a:ext cx="2879982" cy="580733"/>
          </a:xfrm>
          <a:prstGeom prst="rightArrow">
            <a:avLst>
              <a:gd name="adj1" fmla="val 50000"/>
              <a:gd name="adj2" fmla="val 12523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280 </a:t>
            </a:r>
            <a:r>
              <a:rPr lang="en-GB" altLang="en-US" sz="2800" b="1" dirty="0">
                <a:solidFill>
                  <a:srgbClr val="0000FF"/>
                </a:solidFill>
              </a:rPr>
              <a:t>+ 20</a:t>
            </a:r>
            <a:r>
              <a:rPr lang="en-GB" altLang="en-US" sz="2800" dirty="0"/>
              <a:t> = 300</a:t>
            </a:r>
          </a:p>
        </p:txBody>
      </p:sp>
      <p:sp>
        <p:nvSpPr>
          <p:cNvPr id="11" name="AutoShape 18">
            <a:extLst>
              <a:ext uri="{FF2B5EF4-FFF2-40B4-BE49-F238E27FC236}">
                <a16:creationId xmlns:a16="http://schemas.microsoft.com/office/drawing/2014/main" id="{FFD00631-A032-489F-9D47-AAAA8D51B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95" y="5289968"/>
            <a:ext cx="2879982" cy="580733"/>
          </a:xfrm>
          <a:prstGeom prst="rightArrow">
            <a:avLst>
              <a:gd name="adj1" fmla="val 50000"/>
              <a:gd name="adj2" fmla="val 12515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/>
              <a:t>300 </a:t>
            </a:r>
            <a:r>
              <a:rPr lang="en-GB" altLang="en-US" sz="2800" b="1" dirty="0">
                <a:solidFill>
                  <a:srgbClr val="0000FF"/>
                </a:solidFill>
              </a:rPr>
              <a:t>+ 109</a:t>
            </a:r>
            <a:r>
              <a:rPr lang="en-GB" altLang="en-US" sz="2800" dirty="0"/>
              <a:t> = 409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D7249E81-99BA-41A3-8C54-F30F2FE8E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6371" y="2761687"/>
            <a:ext cx="4109588" cy="2990953"/>
          </a:xfrm>
          <a:prstGeom prst="wedgeRoundRectCallout">
            <a:avLst>
              <a:gd name="adj1" fmla="val -79134"/>
              <a:gd name="adj2" fmla="val 35282"/>
              <a:gd name="adj3" fmla="val 16667"/>
            </a:avLst>
          </a:prstGeom>
          <a:solidFill>
            <a:srgbClr val="FDFEDA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altLang="en-US" sz="2800" dirty="0"/>
              <a:t>This is the same method that we’ve just used, but it is written out slightly more efficiently.  Start by using a number line alongside this </a:t>
            </a:r>
            <a:r>
              <a:rPr lang="en-GB" altLang="en-US" sz="2800"/>
              <a:t>to help!</a:t>
            </a:r>
            <a:endParaRPr lang="en-GB" altLang="en-US" sz="2800" dirty="0"/>
          </a:p>
        </p:txBody>
      </p:sp>
      <p:pic>
        <p:nvPicPr>
          <p:cNvPr id="13" name="Picture 6" descr="Image result for eyes cartoon">
            <a:extLst>
              <a:ext uri="{FF2B5EF4-FFF2-40B4-BE49-F238E27FC236}">
                <a16:creationId xmlns:a16="http://schemas.microsoft.com/office/drawing/2014/main" id="{D300DFCF-1F69-4504-AD61-99C24AC07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979" y="1618687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1B9F7AF4-7FD1-4D81-B2A5-4FC3FA492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2284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Counting on method 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67EFDA5-0AB8-4563-B194-0E05E1E3CA82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A345227B-4F55-42DA-ACFC-EF9CEB9D1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409 – 278 =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4691282-7AC7-764E-BE04-AF69B7866C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5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644" y="4161211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526 – 215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354394"/>
            <a:ext cx="10641224" cy="130078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this calculation using the ‘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counting on</a:t>
            </a:r>
            <a:r>
              <a:rPr lang="en-GB" dirty="0">
                <a:latin typeface="+mn-lt"/>
              </a:rPr>
              <a:t>’ method.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>
              <a:buNone/>
            </a:pPr>
            <a:r>
              <a:rPr lang="en-GB" dirty="0">
                <a:latin typeface="+mn-lt"/>
              </a:rPr>
              <a:t>Use a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number line </a:t>
            </a:r>
            <a:r>
              <a:rPr lang="en-GB" dirty="0">
                <a:latin typeface="+mn-lt"/>
              </a:rPr>
              <a:t>if you need to.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C2F37E5B-D758-471D-907C-ABB2FD726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5314232"/>
            <a:ext cx="8426902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30238" algn="r"/>
                <a:tab pos="2790825" algn="ctr"/>
                <a:tab pos="49514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</a:t>
            </a:r>
            <a:r>
              <a:rPr lang="en-GB" altLang="en-US" sz="1100" u="sng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					</a:t>
            </a:r>
            <a:endParaRPr lang="en-GB" altLang="en-US" sz="800" dirty="0">
              <a:ea typeface="Times New Roman" panose="02020603050405020304" pitchFamily="18" charset="0"/>
            </a:endParaRPr>
          </a:p>
          <a:p>
            <a:pPr eaLnBrk="0" hangingPunct="0"/>
            <a:r>
              <a:rPr lang="en-GB" altLang="en-US" sz="9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                </a:t>
            </a:r>
            <a:r>
              <a:rPr lang="en-GB" alt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215                                         	                                526</a:t>
            </a:r>
            <a:endParaRPr lang="en-GB" altLang="en-US" sz="2000" dirty="0">
              <a:latin typeface="Calibri" panose="020F0502020204030204" pitchFamily="34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515AA59-407F-4F07-9E7C-5A646E7899AC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754A996-B93C-A245-8E89-FFEA4573D4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686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0" name="Text Box 14">
            <a:extLst>
              <a:ext uri="{FF2B5EF4-FFF2-40B4-BE49-F238E27FC236}">
                <a16:creationId xmlns:a16="http://schemas.microsoft.com/office/drawing/2014/main" id="{5C3E95A1-FEA9-4CF5-A457-3D0DBBDC6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5968" y="2280904"/>
            <a:ext cx="709827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altLang="en-US" sz="2800" b="1" dirty="0">
              <a:latin typeface="Calibri" panose="020F050202020403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sz="2800" b="1" dirty="0">
                <a:latin typeface="Calibri" panose="020F0502020204030204" pitchFamily="34" charset="0"/>
              </a:rPr>
              <a:t>  400         0       9</a:t>
            </a:r>
          </a:p>
          <a:p>
            <a:pPr>
              <a:spcBef>
                <a:spcPct val="50000"/>
              </a:spcBef>
            </a:pPr>
            <a:r>
              <a:rPr lang="en-GB" altLang="en-US" sz="2800" b="1" u="sng" dirty="0">
                <a:latin typeface="Calibri" panose="020F0502020204030204" pitchFamily="34" charset="0"/>
              </a:rPr>
              <a:t>- 200       70       8</a:t>
            </a:r>
          </a:p>
          <a:p>
            <a:pPr>
              <a:spcBef>
                <a:spcPct val="50000"/>
              </a:spcBef>
            </a:pPr>
            <a:r>
              <a:rPr lang="en-GB" altLang="en-US" sz="2800" b="1" u="sng" dirty="0">
                <a:latin typeface="Calibri" panose="020F0502020204030204" pitchFamily="34" charset="0"/>
              </a:rPr>
              <a:t>  100  +   30  +   1  =  131     </a:t>
            </a:r>
            <a:r>
              <a:rPr lang="en-GB" altLang="en-US" sz="2800" b="1" u="sng" dirty="0">
                <a:solidFill>
                  <a:srgbClr val="0000FF"/>
                </a:solidFill>
                <a:latin typeface="Calibri" panose="020F0502020204030204" pitchFamily="34" charset="0"/>
              </a:rPr>
              <a:t>so  409 – 278 = 131</a:t>
            </a:r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3389D6BF-F033-4BEE-BAF9-4C5DD815A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4" y="3162702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0249E3CE-A2EF-417F-98B3-6F25197F6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2412" y="3162702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5" name="Text Box 19">
            <a:extLst>
              <a:ext uri="{FF2B5EF4-FFF2-40B4-BE49-F238E27FC236}">
                <a16:creationId xmlns:a16="http://schemas.microsoft.com/office/drawing/2014/main" id="{825F1B17-7F3D-401D-AA9E-7D9BFB6D4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328" y="2761383"/>
            <a:ext cx="5032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600" dirty="0"/>
              <a:t>300</a:t>
            </a:r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0385B319-43B6-48C1-A3A0-F2B038EC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084" y="2807103"/>
            <a:ext cx="5032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600" dirty="0"/>
              <a:t>100</a:t>
            </a:r>
          </a:p>
        </p:txBody>
      </p:sp>
      <p:pic>
        <p:nvPicPr>
          <p:cNvPr id="19" name="Picture 1">
            <a:extLst>
              <a:ext uri="{FF2B5EF4-FFF2-40B4-BE49-F238E27FC236}">
                <a16:creationId xmlns:a16="http://schemas.microsoft.com/office/drawing/2014/main" id="{744CEC2A-0D10-4F83-9AC5-FCCA92056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 descr="Image result for eyes cartoon">
            <a:extLst>
              <a:ext uri="{FF2B5EF4-FFF2-40B4-BE49-F238E27FC236}">
                <a16:creationId xmlns:a16="http://schemas.microsoft.com/office/drawing/2014/main" id="{CABC35BD-C198-414A-9616-CA7A79218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2431" y="2837240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E077C694-88EF-4319-BD55-9B0DD309A2D8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235F7FE6-8B5C-4778-805C-B23D785DDE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Expanded method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8C34414B-DC31-44DD-9AD1-AD287EB3D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409 – 278 =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1002E6D-7EC6-D44C-9A80-AD02C99854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14353" grpId="0" animBg="1"/>
      <p:bldP spid="14354" grpId="0" animBg="1"/>
      <p:bldP spid="14355" grpId="0"/>
      <p:bldP spid="143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8123" y="1297071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359035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764 – 341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21" y="2403724"/>
            <a:ext cx="11170101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these calculations using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expanded method</a:t>
            </a:r>
            <a:r>
              <a:rPr lang="en-GB" dirty="0">
                <a:latin typeface="+mn-lt"/>
              </a:rPr>
              <a:t>:</a:t>
            </a: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830D033C-81FE-4C24-9979-EB0C4DCF3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125" y="4776980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837 – 543 =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C28685-32B7-400D-B24F-7B232AD20999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EF4496D-D61B-F24A-B374-84C4AFDE3E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33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Text Box 7">
            <a:extLst>
              <a:ext uri="{FF2B5EF4-FFF2-40B4-BE49-F238E27FC236}">
                <a16:creationId xmlns:a16="http://schemas.microsoft.com/office/drawing/2014/main" id="{9829CC18-1B20-4854-BEB5-F8429D9AE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491" y="3283234"/>
            <a:ext cx="165576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 b="1" dirty="0"/>
              <a:t>   4 0 9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GB" altLang="en-US" sz="3200" b="1" dirty="0"/>
              <a:t>  </a:t>
            </a:r>
            <a:r>
              <a:rPr lang="en-GB" altLang="en-US" sz="3200" b="1" u="sng" dirty="0"/>
              <a:t>2 7 8</a:t>
            </a:r>
          </a:p>
          <a:p>
            <a:pPr>
              <a:spcBef>
                <a:spcPct val="50000"/>
              </a:spcBef>
            </a:pPr>
            <a:r>
              <a:rPr lang="en-GB" altLang="en-US" sz="3200" b="1" dirty="0"/>
              <a:t>   </a:t>
            </a:r>
            <a:r>
              <a:rPr lang="en-GB" altLang="en-US" sz="3200" b="1" u="sng" dirty="0"/>
              <a:t>1 3 1</a:t>
            </a:r>
          </a:p>
        </p:txBody>
      </p:sp>
      <p:sp>
        <p:nvSpPr>
          <p:cNvPr id="37904" name="Line 16">
            <a:extLst>
              <a:ext uri="{FF2B5EF4-FFF2-40B4-BE49-F238E27FC236}">
                <a16:creationId xmlns:a16="http://schemas.microsoft.com/office/drawing/2014/main" id="{4D9AF48E-0828-4091-85EF-1C55493479D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64480" y="3582432"/>
            <a:ext cx="40846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/>
          </a:p>
        </p:txBody>
      </p:sp>
      <p:sp>
        <p:nvSpPr>
          <p:cNvPr id="37906" name="Line 18">
            <a:extLst>
              <a:ext uri="{FF2B5EF4-FFF2-40B4-BE49-F238E27FC236}">
                <a16:creationId xmlns:a16="http://schemas.microsoft.com/office/drawing/2014/main" id="{36AE0DBD-3742-46BE-AD3C-158EECC39E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55456" y="3582432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/>
          </a:p>
        </p:txBody>
      </p:sp>
      <p:sp>
        <p:nvSpPr>
          <p:cNvPr id="37909" name="Text Box 21">
            <a:extLst>
              <a:ext uri="{FF2B5EF4-FFF2-40B4-BE49-F238E27FC236}">
                <a16:creationId xmlns:a16="http://schemas.microsoft.com/office/drawing/2014/main" id="{7DDB168C-90D0-41CC-9B95-8107B0ED490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81444" y="3112538"/>
            <a:ext cx="234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1</a:t>
            </a: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828BDAC9-196A-4FAE-A8FB-A0BCDCE66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939" y="1210412"/>
            <a:ext cx="10886483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Short subtraction </a:t>
            </a: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C0DC1FFB-B7FD-4D15-B7E9-05ACF34B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0" y="65912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Image result for eyes cartoon">
            <a:extLst>
              <a:ext uri="{FF2B5EF4-FFF2-40B4-BE49-F238E27FC236}">
                <a16:creationId xmlns:a16="http://schemas.microsoft.com/office/drawing/2014/main" id="{847062C6-1AB6-4221-925C-FA9BD6DD5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780" y="1344317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21">
            <a:extLst>
              <a:ext uri="{FF2B5EF4-FFF2-40B4-BE49-F238E27FC236}">
                <a16:creationId xmlns:a16="http://schemas.microsoft.com/office/drawing/2014/main" id="{5BEBD483-550D-485D-A881-26866CF7ED8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440680" y="3124200"/>
            <a:ext cx="2013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3</a:t>
            </a: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467B9A86-49ED-4E51-8B34-25F325B75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488" y="222412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409 – 278 =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D4549C-EB5A-4178-9134-093BF4C3DA91}"/>
              </a:ext>
            </a:extLst>
          </p:cNvPr>
          <p:cNvSpPr/>
          <p:nvPr/>
        </p:nvSpPr>
        <p:spPr>
          <a:xfrm>
            <a:off x="7184817" y="4703535"/>
            <a:ext cx="3013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2800" b="1" dirty="0">
                <a:solidFill>
                  <a:srgbClr val="0000FF"/>
                </a:solidFill>
                <a:latin typeface="Calibri" panose="020F0502020204030204" pitchFamily="34" charset="0"/>
              </a:rPr>
              <a:t>so  409 – 278 = 131</a:t>
            </a:r>
            <a:endParaRPr lang="en-GB" sz="280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66F23EF-9DFB-4D1C-9F77-B0B8838276F3}"/>
              </a:ext>
            </a:extLst>
          </p:cNvPr>
          <p:cNvSpPr txBox="1">
            <a:spLocks/>
          </p:cNvSpPr>
          <p:nvPr/>
        </p:nvSpPr>
        <p:spPr>
          <a:xfrm>
            <a:off x="1671145" y="21920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subtract with decimals to two places </a:t>
            </a: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(including money)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125B6A-6B85-6340-BD42-D82E8C380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3138</TotalTime>
  <Words>1381</Words>
  <Application>Microsoft Macintosh PowerPoint</Application>
  <PresentationFormat>Widescreen</PresentationFormat>
  <Paragraphs>272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Vocabulary:  Subtracting with decimals</vt:lpstr>
      <vt:lpstr>Subtraction methods</vt:lpstr>
      <vt:lpstr>Counting on method</vt:lpstr>
      <vt:lpstr>Counting on method </vt:lpstr>
      <vt:lpstr>Your turn</vt:lpstr>
      <vt:lpstr>Expanded method</vt:lpstr>
      <vt:lpstr>Your turn</vt:lpstr>
      <vt:lpstr>Short subtraction </vt:lpstr>
      <vt:lpstr>Your turn</vt:lpstr>
      <vt:lpstr>Decimal numbers</vt:lpstr>
      <vt:lpstr>Counting on method </vt:lpstr>
      <vt:lpstr>Your turn</vt:lpstr>
      <vt:lpstr>Expanded method</vt:lpstr>
      <vt:lpstr>Your turn</vt:lpstr>
      <vt:lpstr>Short subtraction </vt:lpstr>
      <vt:lpstr>Your turn</vt:lpstr>
      <vt:lpstr> Problem Solving</vt:lpstr>
      <vt:lpstr>Solving problems involving money</vt:lpstr>
      <vt:lpstr>Solving money calculations</vt:lpstr>
      <vt:lpstr>Your turn</vt:lpstr>
      <vt:lpstr> Problem Solving</vt:lpstr>
      <vt:lpstr> Problem Solving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Resource</dc:title>
  <dc:creator>Microsoft Office User</dc:creator>
  <cp:lastModifiedBy>PiXL 2</cp:lastModifiedBy>
  <cp:revision>248</cp:revision>
  <dcterms:created xsi:type="dcterms:W3CDTF">2017-03-29T13:14:03Z</dcterms:created>
  <dcterms:modified xsi:type="dcterms:W3CDTF">2018-09-10T07:37:56Z</dcterms:modified>
</cp:coreProperties>
</file>